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sldIdLst>
    <p:sldId id="2147470678" r:id="rId5"/>
    <p:sldId id="214747067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4112" userDrawn="1">
          <p15:clr>
            <a:srgbClr val="A4A3A4"/>
          </p15:clr>
        </p15:guide>
        <p15:guide id="3" orient="horz" pos="1275" userDrawn="1">
          <p15:clr>
            <a:srgbClr val="A4A3A4"/>
          </p15:clr>
        </p15:guide>
        <p15:guide id="4" orient="horz" pos="2069" userDrawn="1">
          <p15:clr>
            <a:srgbClr val="A4A3A4"/>
          </p15:clr>
        </p15:guide>
        <p15:guide id="5"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FCD97C0A-8EDC-9B79-36D4-25D149E582FE}" name="Chauncey Larsen" initials="CL" userId="S::chauncel@microsoft.com::58df2384-4eae-4d1f-ad0d-970a7777b5bf" providerId="AD"/>
  <p188:author id="{4D4A6815-7047-152A-7614-527A41B3A6D1}" name="Lauren Machtinger" initials="LM" userId="S::l.machtinger@interceptgroup.com::4535f638-706c-47a0-835d-b1693c81b1d3" providerId="AD"/>
  <p188:author id="{C37BC51A-882C-3259-DD70-DDF585288573}" name="Jonna Bell" initials="JB" userId="S::jobell@microsoft.com::a8cc663c-92a9-466d-9c2b-d4e0911ff61d" providerId="AD"/>
  <p188:author id="{535EE31D-07B8-DEA2-166C-860185DC3E6F}" name="Katie Liu" initials="KL" userId="S::katieliu@microsoft.com::755ffc70-796e-4883-b1fa-dca722da495f" providerId="AD"/>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B2914FAE-6C8A-266D-6E71-C98870B86064}" name="Guneet Singh (HE/HIM)" initials="G(" userId="S::gusing@microsoft.com::5fb97acf-c126-46ec-9c18-971790b5e1a2" providerId="AD"/>
  <p188:author id="{315B33DA-4AE5-B3B3-9B3C-8B5B137A1171}" name="Bridget Russel" initials="BR" userId="S::bridget@andersenconsultants.com::f40d4d62-f80a-4869-b89c-53abee3bd1b3" providerId="AD"/>
  <p188:author id="{DC41ECE6-8226-5C30-BFB9-FA63F4EC9FAA}" name="Esther Lim" initials="EL" userId="S::esther_andersenconsultants.com#ext#@microsoft.onmicrosoft.com::9aa6f252-ca98-440f-865c-5ab15b9c7d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78D4"/>
    <a:srgbClr val="D9D9D9"/>
    <a:srgbClr val="ED30A0"/>
    <a:srgbClr val="C2C2C2"/>
    <a:srgbClr val="F2F2F2"/>
    <a:srgbClr val="2F2F2F"/>
    <a:srgbClr val="ECECEC"/>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8B0E5-E4EC-4138-8B70-082D4D4DB4BA}" v="33" dt="2024-03-19T18:47:05.579"/>
    <p1510:client id="{27423ADB-9042-44F1-88A0-93C7ED3E2B5D}" v="1" dt="2024-03-19T20:17:32.061"/>
    <p1510:client id="{E2CB2576-C6B9-F03A-90EB-34D3E8BB0895}" v="10" dt="2024-03-20T14:59:22.276"/>
    <p1510:client id="{E3DA22E6-377C-6977-255A-D944B78EDCD0}" v="4" dt="2024-03-19T18:28:21.783"/>
    <p1510:client id="{F678B952-0378-8210-534F-74DBABCA41E5}" v="1" dt="2024-03-19T18:29:19.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954" y="72"/>
      </p:cViewPr>
      <p:guideLst>
        <p:guide orient="horz" pos="913"/>
        <p:guide pos="4112"/>
        <p:guide orient="horz" pos="1275"/>
        <p:guide orient="horz" pos="206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27A8B-9606-4305-9E3C-8F7263E05545}" type="datetimeFigureOut">
              <a:rPr lang="en-CA" smtClean="0"/>
              <a:t>2024-03-21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BB24E-F029-4CBC-BAA3-1E6F177D8D84}" type="slidenum">
              <a:rPr lang="en-CA" smtClean="0"/>
              <a:t>‹#›</a:t>
            </a:fld>
            <a:endParaRPr lang="en-CA"/>
          </a:p>
        </p:txBody>
      </p:sp>
    </p:spTree>
    <p:extLst>
      <p:ext uri="{BB962C8B-B14F-4D97-AF65-F5344CB8AC3E}">
        <p14:creationId xmlns:p14="http://schemas.microsoft.com/office/powerpoint/2010/main" val="335170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BB24E-F029-4CBC-BAA3-1E6F177D8D84}" type="slidenum">
              <a:rPr lang="en-CA" smtClean="0"/>
              <a:t>1</a:t>
            </a:fld>
            <a:endParaRPr lang="en-CA"/>
          </a:p>
        </p:txBody>
      </p:sp>
    </p:spTree>
    <p:extLst>
      <p:ext uri="{BB962C8B-B14F-4D97-AF65-F5344CB8AC3E}">
        <p14:creationId xmlns:p14="http://schemas.microsoft.com/office/powerpoint/2010/main" val="354778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B24E-F029-4CBC-BAA3-1E6F177D8D8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7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420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18">
            <a:extLst>
              <a:ext uri="{FF2B5EF4-FFF2-40B4-BE49-F238E27FC236}">
                <a16:creationId xmlns:a16="http://schemas.microsoft.com/office/drawing/2014/main" id="{CD1D75A9-B95C-0B86-BBFA-F1296EDCBD28}"/>
              </a:ext>
            </a:extLst>
          </p:cNvPr>
          <p:cNvSpPr/>
          <p:nvPr userDrawn="1"/>
        </p:nvSpPr>
        <p:spPr bwMode="auto">
          <a:xfrm flipH="1">
            <a:off x="0" y="4394200"/>
            <a:ext cx="12192000" cy="2463800"/>
          </a:xfrm>
          <a:custGeom>
            <a:avLst/>
            <a:gdLst>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0 h 1972399"/>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5" fmla="*/ 0 w 12192000"/>
              <a:gd name="connsiteY5" fmla="*/ 0 h 1972399"/>
              <a:gd name="connsiteX0" fmla="*/ 0 w 12192000"/>
              <a:gd name="connsiteY0" fmla="*/ 787612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0" fmla="*/ 10160 w 12202160"/>
              <a:gd name="connsiteY0" fmla="*/ 78761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5" fmla="*/ 10160 w 12202160"/>
              <a:gd name="connsiteY5" fmla="*/ 787612 h 1972399"/>
              <a:gd name="connsiteX0" fmla="*/ 0 w 12202160"/>
              <a:gd name="connsiteY0" fmla="*/ 125530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0" fmla="*/ 0 w 12224757"/>
              <a:gd name="connsiteY0" fmla="*/ 861545 h 1972399"/>
              <a:gd name="connsiteX1" fmla="*/ 12224757 w 12224757"/>
              <a:gd name="connsiteY1" fmla="*/ 0 h 1972399"/>
              <a:gd name="connsiteX2" fmla="*/ 12224757 w 12224757"/>
              <a:gd name="connsiteY2" fmla="*/ 1972399 h 1972399"/>
              <a:gd name="connsiteX3" fmla="*/ 32757 w 12224757"/>
              <a:gd name="connsiteY3" fmla="*/ 1972399 h 1972399"/>
              <a:gd name="connsiteX4" fmla="*/ 0 w 12224757"/>
              <a:gd name="connsiteY4" fmla="*/ 861545 h 1972399"/>
              <a:gd name="connsiteX0" fmla="*/ 0 w 12202160"/>
              <a:gd name="connsiteY0" fmla="*/ 818196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818196 h 19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160" h="1972399">
                <a:moveTo>
                  <a:pt x="0" y="818196"/>
                </a:moveTo>
                <a:lnTo>
                  <a:pt x="12202160" y="0"/>
                </a:lnTo>
                <a:lnTo>
                  <a:pt x="12202160" y="1972399"/>
                </a:lnTo>
                <a:lnTo>
                  <a:pt x="10160" y="1972399"/>
                </a:lnTo>
                <a:cubicBezTo>
                  <a:pt x="6773" y="1587665"/>
                  <a:pt x="3387" y="1202930"/>
                  <a:pt x="0" y="818196"/>
                </a:cubicBezTo>
                <a:close/>
              </a:path>
            </a:pathLst>
          </a:custGeom>
          <a:gradFill>
            <a:gsLst>
              <a:gs pos="45000">
                <a:schemeClr val="bg2">
                  <a:alpha val="46000"/>
                </a:schemeClr>
              </a:gs>
              <a:gs pos="0">
                <a:schemeClr val="bg1">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400">
              <a:gradFill>
                <a:gsLst>
                  <a:gs pos="0">
                    <a:srgbClr val="FFFFFF"/>
                  </a:gs>
                  <a:gs pos="100000">
                    <a:srgbClr val="FFFFFF"/>
                  </a:gs>
                </a:gsLst>
                <a:lin ang="5400000" scaled="0"/>
              </a:gradFill>
              <a:cs typeface="Segoe UI" pitchFamily="34" charset="0"/>
            </a:endParaRPr>
          </a:p>
        </p:txBody>
      </p:sp>
      <p:pic>
        <p:nvPicPr>
          <p:cNvPr id="6" name="Picture 5" descr="Microsoft Surface logo">
            <a:extLst>
              <a:ext uri="{FF2B5EF4-FFF2-40B4-BE49-F238E27FC236}">
                <a16:creationId xmlns:a16="http://schemas.microsoft.com/office/drawing/2014/main" id="{30A4EF53-E224-7A3A-91E8-BA3C0C7B816C}"/>
              </a:ext>
            </a:extLst>
          </p:cNvPr>
          <p:cNvPicPr/>
          <p:nvPr userDrawn="1"/>
        </p:nvPicPr>
        <p:blipFill>
          <a:blip r:embed="rId3">
            <a:extLst>
              <a:ext uri="{28A0092B-C50C-407E-A947-70E740481C1C}">
                <a14:useLocalDpi xmlns:a14="http://schemas.microsoft.com/office/drawing/2010/main"/>
              </a:ext>
            </a:extLst>
          </a:blip>
          <a:stretch>
            <a:fillRect/>
          </a:stretch>
        </p:blipFill>
        <p:spPr>
          <a:xfrm>
            <a:off x="381828" y="86464"/>
            <a:ext cx="1984478" cy="618538"/>
          </a:xfrm>
          <a:prstGeom prst="rect">
            <a:avLst/>
          </a:prstGeom>
        </p:spPr>
      </p:pic>
    </p:spTree>
    <p:extLst>
      <p:ext uri="{BB962C8B-B14F-4D97-AF65-F5344CB8AC3E}">
        <p14:creationId xmlns:p14="http://schemas.microsoft.com/office/powerpoint/2010/main" val="1155865881"/>
      </p:ext>
    </p:extLst>
  </p:cSld>
  <p:clrMap bg1="lt1" tx1="dk1" bg2="lt2" tx2="dk2" accent1="accent1" accent2="accent2" accent3="accent3" accent4="accent4" accent5="accent5" accent6="accent6" hlink="hlink" folHlink="folHlink"/>
  <p:sldLayoutIdLst>
    <p:sldLayoutId id="2147483682" r:id="rId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support.microsoft.com/en-us/surface/surface-storage-options-and-hard-drive-sizes-9915981d-3e38-f06c-4706-82b5dedf33bc"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learn.microsoft.com/en-us/surface/surface-service-options" TargetMode="External"/><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hyperlink" Target="https://nam06.safelinks.protection.outlook.com/?url=https%3A%2F%2Fsupport.microsoft.com%2Fen-us%2Fsurface%2Fusb-c-and-fast-charging-for-surface-d320ab19-e4ed-c36d-7458-7d7aec69d34a&amp;data=05%7C02%7Cv-jrostas%40microsoft.com%7C0ccabfb175f9426dcc5e08dc2f1a021f%7C72f988bf86f141af91ab2d7cd011db47%7C1%7C0%7C638437035976715033%7CUnknown%7CTWFpbGZsb3d8eyJWIjoiMC4wLjAwMDAiLCJQIjoiV2luMzIiLCJBTiI6Ik1haWwiLCJXVCI6Mn0%3D%7C0%7C%7C%7C&amp;sdata=icdRQ%2F3JrW1pXH3VNoQCreHCPYdYqVWnrAl%2B1kEj0GU%3D&amp;reserved=0" TargetMode="Externa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hyperlink" Target="https://nam06.safelinks.protection.outlook.com/?url=https%3A%2F%2Fwww.microsoft.com%2Fen-us%2Fmicrosoft-365%2Fenterprise%2Fcopilot-for-microsoft-365&amp;data=05%7C02%7CGuneet.Singh%40microsoft.com%7Cb847e77feba1488c7f7b08dc1bc65d5a%7C72f988bf86f141af91ab2d7cd011db47%7C1%7C0%7C638415786019038058%7CUnknown%7CTWFpbGZsb3d8eyJWIjoiMC4wLjAwMDAiLCJQIjoiV2luMzIiLCJBTiI6Ik1haWwiLCJXVCI6Mn0%3D%7C3000%7C%7C%7C&amp;sdata=NwCX5ElCP5YYL%2FP44%2B4puMscFPLtr8lRMK%2BgQD8OFnk%3D&amp;reserved=0" TargetMode="External"/><Relationship Id="rId5" Type="http://schemas.openxmlformats.org/officeDocument/2006/relationships/image" Target="../media/image4.png"/><Relationship Id="rId15" Type="http://schemas.openxmlformats.org/officeDocument/2006/relationships/hyperlink" Target="https://aka.ms/SurfaceBatteryPerformance" TargetMode="External"/><Relationship Id="rId10" Type="http://schemas.openxmlformats.org/officeDocument/2006/relationships/hyperlink" Target="https://can01.safelinks.protection.outlook.com/?url=https%3A%2F%2Fwww.microsoft.com%2Fen-us%2Fbing%2Fchat%2Fenterprise%2F%3Fform%3DMA13FV&amp;data=05%7C02%7Cl.machtinger%40interceptgroup.com%7Cd31c51bb6db048b2cab108dc3c7aaabb%7C4db389e0d626458fbf1e1714f5475eb9%7C0%7C0%7C638451744794606906%7CUnknown%7CTWFpbGZsb3d8eyJWIjoiMC4wLjAwMDAiLCJQIjoiV2luMzIiLCJBTiI6Ik1haWwiLCJXVCI6Mn0%3D%7C0%7C%7C%7C&amp;sdata=C1de%2FX%2FG7UDywrm%2BD2cpvLV4JVkibkZP7%2BuktgFPpGQ%3D&amp;reserved=0" TargetMode="External"/><Relationship Id="rId4" Type="http://schemas.openxmlformats.org/officeDocument/2006/relationships/image" Target="../media/image3.png"/><Relationship Id="rId9" Type="http://schemas.openxmlformats.org/officeDocument/2006/relationships/hyperlink" Target="https://can01.safelinks.protection.outlook.com/?url=https%3A%2F%2Fwww.microsoft.com%2Fen-us%2Fwindows%2Fcopilot-ai-features%23faq&amp;data=05%7C02%7Cl.machtinger%40interceptgroup.com%7Cd31c51bb6db048b2cab108dc3c7aaabb%7C4db389e0d626458fbf1e1714f5475eb9%7C0%7C0%7C638451744794593466%7CUnknown%7CTWFpbGZsb3d8eyJWIjoiMC4wLjAwMDAiLCJQIjoiV2luMzIiLCJBTiI6Ik1haWwiLCJXVCI6Mn0%3D%7C0%7C%7C%7C&amp;sdata=c9ssITev5UOf7C6Rtkn0o2Ko9G4wD1rVFd5rfZJe7Nk%3D&amp;reserved=0" TargetMode="External"/><Relationship Id="rId14" Type="http://schemas.openxmlformats.org/officeDocument/2006/relationships/hyperlink" Target="https://www.microsoft.com/en-us/windows/copilot-ai-features"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aka.ms/m365businesstrialinfo" TargetMode="External"/><Relationship Id="rId3" Type="http://schemas.openxmlformats.org/officeDocument/2006/relationships/hyperlink" Target="https://www.microsoft.com/en-us/accessibility/features?activetab=pivot_1%3aprimaryr2" TargetMode="External"/><Relationship Id="rId7" Type="http://schemas.openxmlformats.org/officeDocument/2006/relationships/hyperlink" Target="https://aka.ms/SurfaceSupportedOperatingSystem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aka.ms/SurfaceBatteryPerformance" TargetMode="External"/><Relationship Id="rId5" Type="http://schemas.openxmlformats.org/officeDocument/2006/relationships/hyperlink" Target="https://support.microsoft.com/en-us/surface/surface-storage-options-and-hard-drive-sizes-9915981d-3e38-f06c-4706-82b5dedf33bc" TargetMode="External"/><Relationship Id="rId4" Type="http://schemas.openxmlformats.org/officeDocument/2006/relationships/hyperlink" Target="https://www.microsoft.com/en-us/store/b/accessible-adaptive-devices-accessories" TargetMode="External"/><Relationship Id="rId9" Type="http://schemas.openxmlformats.org/officeDocument/2006/relationships/hyperlink" Target="https://learn.microsoft.com/en-us/surface/surface-service-op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BCFF98-A63D-ED1C-B2CE-BE72D85B61F0}"/>
              </a:ext>
            </a:extLst>
          </p:cNvPr>
          <p:cNvPicPr>
            <a:picLocks noGrp="1" noRot="1" noChangeAspect="1" noMove="1" noResize="1" noEditPoints="1" noAdjustHandles="1" noChangeArrowheads="1" noChangeShapeType="1" noCrop="1"/>
          </p:cNvPicPr>
          <p:nvPr/>
        </p:nvPicPr>
        <p:blipFill>
          <a:blip r:embed="rId3"/>
          <a:srcRect/>
          <a:stretch/>
        </p:blipFill>
        <p:spPr>
          <a:xfrm>
            <a:off x="3134610" y="3001899"/>
            <a:ext cx="5370101" cy="3020682"/>
          </a:xfrm>
          <a:prstGeom prst="rect">
            <a:avLst/>
          </a:prstGeom>
        </p:spPr>
      </p:pic>
      <p:sp>
        <p:nvSpPr>
          <p:cNvPr id="37" name="object 9">
            <a:extLst>
              <a:ext uri="{FF2B5EF4-FFF2-40B4-BE49-F238E27FC236}">
                <a16:creationId xmlns:a16="http://schemas.microsoft.com/office/drawing/2014/main" id="{4A6D33AB-3736-20C2-9EAE-29567BCE7F99}"/>
              </a:ext>
            </a:extLst>
          </p:cNvPr>
          <p:cNvSpPr>
            <a:spLocks noGrp="1" noRot="1" noMove="1" noResize="1" noEditPoints="1" noAdjustHandles="1" noChangeArrowheads="1" noChangeShapeType="1"/>
          </p:cNvSpPr>
          <p:nvPr/>
        </p:nvSpPr>
        <p:spPr>
          <a:xfrm rot="5400000" flipH="1">
            <a:off x="7263921" y="2590758"/>
            <a:ext cx="78422" cy="1192827"/>
          </a:xfrm>
          <a:custGeom>
            <a:avLst/>
            <a:gdLst/>
            <a:ahLst/>
            <a:cxnLst/>
            <a:rect l="l" t="t" r="r" b="b"/>
            <a:pathLst>
              <a:path h="104139">
                <a:moveTo>
                  <a:pt x="0" y="0"/>
                </a:moveTo>
                <a:lnTo>
                  <a:pt x="0" y="103568"/>
                </a:lnTo>
              </a:path>
            </a:pathLst>
          </a:custGeom>
          <a:ln w="10172">
            <a:solidFill>
              <a:srgbClr val="D1D3D4"/>
            </a:solidFill>
          </a:ln>
        </p:spPr>
        <p:txBody>
          <a:bodyPr wrap="square" lIns="0" tIns="0" rIns="0" bIns="0" rtlCol="0"/>
          <a:lstStyle/>
          <a:p>
            <a:endParaRPr/>
          </a:p>
        </p:txBody>
      </p:sp>
      <p:cxnSp>
        <p:nvCxnSpPr>
          <p:cNvPr id="20" name="Straight Connector 19">
            <a:extLst>
              <a:ext uri="{FF2B5EF4-FFF2-40B4-BE49-F238E27FC236}">
                <a16:creationId xmlns:a16="http://schemas.microsoft.com/office/drawing/2014/main" id="{33F4C07B-4972-4A7A-C3CE-874D86697986}"/>
              </a:ext>
            </a:extLst>
          </p:cNvPr>
          <p:cNvCxnSpPr>
            <a:cxnSpLocks noGrp="1" noRot="1" noMove="1" noResize="1" noEditPoints="1" noAdjustHandles="1" noChangeArrowheads="1" noChangeShapeType="1"/>
          </p:cNvCxnSpPr>
          <p:nvPr/>
        </p:nvCxnSpPr>
        <p:spPr>
          <a:xfrm>
            <a:off x="3247352" y="11543886"/>
            <a:ext cx="93600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F39B23E8-73C7-BD9D-AC7E-54BBE405A834}"/>
              </a:ext>
            </a:extLst>
          </p:cNvPr>
          <p:cNvGraphicFramePr>
            <a:graphicFrameLocks noGrp="1" noDrilldown="1" noMove="1" noResize="1"/>
          </p:cNvGraphicFramePr>
          <p:nvPr>
            <p:extLst>
              <p:ext uri="{D42A27DB-BD31-4B8C-83A1-F6EECF244321}">
                <p14:modId xmlns:p14="http://schemas.microsoft.com/office/powerpoint/2010/main" val="657302518"/>
              </p:ext>
            </p:extLst>
          </p:nvPr>
        </p:nvGraphicFramePr>
        <p:xfrm>
          <a:off x="5612506" y="826733"/>
          <a:ext cx="6229790" cy="902576"/>
        </p:xfrm>
        <a:graphic>
          <a:graphicData uri="http://schemas.openxmlformats.org/drawingml/2006/table">
            <a:tbl>
              <a:tblPr firstRow="1" bandRow="1">
                <a:tableStyleId>{5940675A-B579-460E-94D1-54222C63F5DA}</a:tableStyleId>
              </a:tblPr>
              <a:tblGrid>
                <a:gridCol w="3114895">
                  <a:extLst>
                    <a:ext uri="{9D8B030D-6E8A-4147-A177-3AD203B41FA5}">
                      <a16:colId xmlns:a16="http://schemas.microsoft.com/office/drawing/2014/main" val="1644014829"/>
                    </a:ext>
                  </a:extLst>
                </a:gridCol>
                <a:gridCol w="3114895">
                  <a:extLst>
                    <a:ext uri="{9D8B030D-6E8A-4147-A177-3AD203B41FA5}">
                      <a16:colId xmlns:a16="http://schemas.microsoft.com/office/drawing/2014/main" val="3756154389"/>
                    </a:ext>
                  </a:extLst>
                </a:gridCol>
              </a:tblGrid>
              <a:tr h="0">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panose="020B0502040204020203" pitchFamily="34" charset="0"/>
                        </a:rPr>
                        <a:t>A new era of workplace collaboration</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panose="020B0502040204020203" pitchFamily="34" charset="0"/>
                        </a:rPr>
                        <a:t>Never-ending, on-the-go impact</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589940"/>
                  </a:ext>
                </a:extLst>
              </a:tr>
              <a:tr h="640080">
                <a:tc>
                  <a:txBody>
                    <a:bodyPr/>
                    <a:lstStyle/>
                    <a:p>
                      <a:pPr>
                        <a:lnSpc>
                          <a:spcPct val="110000"/>
                        </a:lnSpc>
                      </a:pPr>
                      <a:r>
                        <a:rPr lang="en-US" sz="1000" kern="1200">
                          <a:solidFill>
                            <a:schemeClr val="accent5"/>
                          </a:solidFill>
                          <a:latin typeface="+mn-lt"/>
                          <a:ea typeface="+mn-ea"/>
                          <a:cs typeface="+mn-cs"/>
                        </a:rPr>
                        <a:t>Take advantage of seamless hardware and software symmetry with features that remove boundaries around how work happens. </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US" sz="1000" kern="1200">
                          <a:solidFill>
                            <a:schemeClr val="accent5"/>
                          </a:solidFill>
                          <a:latin typeface="+mn-lt"/>
                          <a:ea typeface="+mn-ea"/>
                          <a:cs typeface="+mn-cs"/>
                        </a:rPr>
                        <a:t>Keep pace with the flow of business through relentless performance, durability, and portability.</a:t>
                      </a:r>
                      <a:endParaRPr lang="en-US" sz="1000" kern="1200" baseline="30000">
                        <a:solidFill>
                          <a:schemeClr val="accent5"/>
                        </a:solidFill>
                        <a:latin typeface="+mn-lt"/>
                        <a:ea typeface="+mn-ea"/>
                        <a:cs typeface="+mn-cs"/>
                      </a:endParaRP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842183"/>
                  </a:ext>
                </a:extLst>
              </a:tr>
            </a:tbl>
          </a:graphicData>
        </a:graphic>
      </p:graphicFrame>
      <p:graphicFrame>
        <p:nvGraphicFramePr>
          <p:cNvPr id="17" name="Table 16">
            <a:extLst>
              <a:ext uri="{FF2B5EF4-FFF2-40B4-BE49-F238E27FC236}">
                <a16:creationId xmlns:a16="http://schemas.microsoft.com/office/drawing/2014/main" id="{C5462BE0-1FE0-05F6-5C47-AB8B9AE69406}"/>
              </a:ext>
            </a:extLst>
          </p:cNvPr>
          <p:cNvGraphicFramePr>
            <a:graphicFrameLocks noGrp="1" noDrilldown="1" noMove="1" noResize="1"/>
          </p:cNvGraphicFramePr>
          <p:nvPr>
            <p:extLst>
              <p:ext uri="{D42A27DB-BD31-4B8C-83A1-F6EECF244321}">
                <p14:modId xmlns:p14="http://schemas.microsoft.com/office/powerpoint/2010/main" val="2493644545"/>
              </p:ext>
            </p:extLst>
          </p:nvPr>
        </p:nvGraphicFramePr>
        <p:xfrm>
          <a:off x="5612506" y="1710297"/>
          <a:ext cx="6229790" cy="1195552"/>
        </p:xfrm>
        <a:graphic>
          <a:graphicData uri="http://schemas.openxmlformats.org/drawingml/2006/table">
            <a:tbl>
              <a:tblPr firstRow="1" bandRow="1">
                <a:tableStyleId>{5940675A-B579-460E-94D1-54222C63F5DA}</a:tableStyleId>
              </a:tblPr>
              <a:tblGrid>
                <a:gridCol w="3114895">
                  <a:extLst>
                    <a:ext uri="{9D8B030D-6E8A-4147-A177-3AD203B41FA5}">
                      <a16:colId xmlns:a16="http://schemas.microsoft.com/office/drawing/2014/main" val="1618687019"/>
                    </a:ext>
                  </a:extLst>
                </a:gridCol>
                <a:gridCol w="3114895">
                  <a:extLst>
                    <a:ext uri="{9D8B030D-6E8A-4147-A177-3AD203B41FA5}">
                      <a16:colId xmlns:a16="http://schemas.microsoft.com/office/drawing/2014/main" val="410179999"/>
                    </a:ext>
                  </a:extLst>
                </a:gridCol>
              </a:tblGrid>
              <a:tr h="0">
                <a:tc>
                  <a:txBody>
                    <a:bodyPr/>
                    <a:lstStyle/>
                    <a:p>
                      <a:pPr marL="0" marR="0" lvl="0" indent="0" algn="l" rtl="0" eaLnBrk="1" fontAlgn="auto" latinLnBrk="0" hangingPunct="1">
                        <a:lnSpc>
                          <a:spcPct val="110000"/>
                        </a:lnSpc>
                        <a:spcBef>
                          <a:spcPts val="0"/>
                        </a:spcBef>
                        <a:spcAft>
                          <a:spcPts val="0"/>
                        </a:spcAft>
                        <a:buClrTx/>
                        <a:buSzTx/>
                        <a:buFontTx/>
                        <a:buNone/>
                      </a:pPr>
                      <a:r>
                        <a:rPr kumimoji="0" lang="en-US" sz="1000" b="0" i="0" u="none" strike="noStrike" kern="1200" cap="none" spc="0" normalizeH="0" baseline="0" noProof="0">
                          <a:ln>
                            <a:noFill/>
                          </a:ln>
                          <a:solidFill>
                            <a:srgbClr val="505050"/>
                          </a:solidFill>
                          <a:effectLst/>
                          <a:uLnTx/>
                          <a:uFillTx/>
                          <a:latin typeface="+mj-lt"/>
                          <a:ea typeface="+mn-ea"/>
                          <a:cs typeface="Segoe UI Semibold"/>
                        </a:rPr>
                        <a:t>Productivity realized with Microsoft Copilot</a:t>
                      </a:r>
                      <a:r>
                        <a:rPr lang="en-US" sz="1000" b="0" i="0" u="none" strike="noStrike" kern="1200" cap="none" spc="0" normalizeH="0" baseline="0" noProof="0">
                          <a:ln>
                            <a:noFill/>
                          </a:ln>
                          <a:solidFill>
                            <a:srgbClr val="505050"/>
                          </a:solidFill>
                          <a:effectLst/>
                          <a:uLnTx/>
                          <a:uFillTx/>
                          <a:latin typeface="+mj-lt"/>
                          <a:ea typeface="+mn-ea"/>
                          <a:cs typeface="Segoe UI Semibold"/>
                        </a:rPr>
                        <a:t> </a:t>
                      </a:r>
                      <a:endParaRPr kumimoji="0" lang="en-US" sz="1000" b="0" i="0" u="none" strike="noStrike" kern="1200" cap="none" spc="0" normalizeH="0" baseline="0" noProof="0">
                        <a:ln>
                          <a:noFill/>
                        </a:ln>
                        <a:solidFill>
                          <a:srgbClr val="505050"/>
                        </a:solidFill>
                        <a:effectLst/>
                        <a:uLnTx/>
                        <a:uFillTx/>
                        <a:latin typeface="+mj-lt"/>
                        <a:ea typeface="+mn-ea"/>
                        <a:cs typeface="Segoe UI Semibold" panose="020B0502040204020203" pitchFamily="34" charset="0"/>
                      </a:endParaRP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mj-lt"/>
                          <a:ea typeface="+mn-ea"/>
                          <a:cs typeface="Segoe UI Semibold"/>
                        </a:rPr>
                        <a:t>Multi-layered security and manageability</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589940"/>
                  </a:ext>
                </a:extLst>
              </a:tr>
              <a:tr h="640080">
                <a:tc>
                  <a:txBody>
                    <a:bodyPr/>
                    <a:lstStyle/>
                    <a:p>
                      <a:pPr>
                        <a:lnSpc>
                          <a:spcPct val="110000"/>
                        </a:lnSpc>
                      </a:pPr>
                      <a:r>
                        <a:rPr lang="en-US" sz="1000" kern="1200">
                          <a:solidFill>
                            <a:schemeClr val="accent5"/>
                          </a:solidFill>
                          <a:latin typeface="+mn-lt"/>
                          <a:ea typeface="+mn-ea"/>
                          <a:cs typeface="+mn-cs"/>
                        </a:rPr>
                        <a:t>Experience the productivity of Copilot in </a:t>
                      </a:r>
                      <a:br>
                        <a:rPr lang="en-US" sz="1000" kern="1200">
                          <a:solidFill>
                            <a:srgbClr val="505050"/>
                          </a:solidFill>
                          <a:latin typeface="+mn-lt"/>
                          <a:ea typeface="+mn-ea"/>
                          <a:cs typeface="+mn-cs"/>
                        </a:rPr>
                      </a:br>
                      <a:r>
                        <a:rPr lang="en-US" sz="1000" kern="1200">
                          <a:solidFill>
                            <a:schemeClr val="accent5"/>
                          </a:solidFill>
                          <a:latin typeface="+mn-lt"/>
                          <a:ea typeface="+mn-ea"/>
                          <a:cs typeface="+mn-cs"/>
                        </a:rPr>
                        <a:t>Windows 11 Pro* and Microsoft Copilot for Microsoft 365</a:t>
                      </a:r>
                      <a:r>
                        <a:rPr lang="en-US" sz="1000" kern="1200" baseline="30000">
                          <a:solidFill>
                            <a:schemeClr val="accent5"/>
                          </a:solidFill>
                          <a:latin typeface="+mn-lt"/>
                          <a:ea typeface="+mn-ea"/>
                          <a:cs typeface="+mn-cs"/>
                        </a:rPr>
                        <a:t>1</a:t>
                      </a:r>
                      <a:r>
                        <a:rPr lang="en-US" sz="1000" kern="1200">
                          <a:solidFill>
                            <a:schemeClr val="accent5"/>
                          </a:solidFill>
                          <a:latin typeface="+mn-lt"/>
                          <a:ea typeface="+mn-ea"/>
                          <a:cs typeface="+mn-cs"/>
                        </a:rPr>
                        <a:t> with inclusive features only Surface can deliver through effortless touch gestures, voice commands, and Surface Slim Pen</a:t>
                      </a:r>
                      <a:r>
                        <a:rPr lang="en-US" sz="1000" kern="1200" baseline="30000">
                          <a:solidFill>
                            <a:schemeClr val="accent5"/>
                          </a:solidFill>
                          <a:latin typeface="+mn-lt"/>
                          <a:ea typeface="+mn-ea"/>
                          <a:cs typeface="+mn-cs"/>
                        </a:rPr>
                        <a:t>2</a:t>
                      </a:r>
                      <a:r>
                        <a:rPr lang="en-US" sz="1000" kern="1200">
                          <a:solidFill>
                            <a:schemeClr val="accent5"/>
                          </a:solidFill>
                          <a:latin typeface="+mn-lt"/>
                          <a:ea typeface="+mn-ea"/>
                          <a:cs typeface="+mn-cs"/>
                        </a:rPr>
                        <a:t> inking.</a:t>
                      </a:r>
                      <a:endParaRPr lang="en-US" sz="1000" kern="1200" baseline="30000">
                        <a:solidFill>
                          <a:schemeClr val="accent5"/>
                        </a:solidFill>
                        <a:latin typeface="+mn-lt"/>
                        <a:ea typeface="+mn-ea"/>
                        <a:cs typeface="+mn-cs"/>
                      </a:endParaRP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US" sz="1000" kern="1200">
                          <a:solidFill>
                            <a:schemeClr val="accent5"/>
                          </a:solidFill>
                          <a:latin typeface="+mn-lt"/>
                          <a:ea typeface="+mn-ea"/>
                          <a:cs typeface="+mn-cs"/>
                        </a:rPr>
                        <a:t>Safeguard your sensitive data with industry-leading security and remote management that maintains control of sensitive data.</a:t>
                      </a:r>
                    </a:p>
                  </a:txBody>
                  <a:tcPr marL="0" marR="1836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842183"/>
                  </a:ext>
                </a:extLst>
              </a:tr>
            </a:tbl>
          </a:graphicData>
        </a:graphic>
      </p:graphicFrame>
      <p:sp>
        <p:nvSpPr>
          <p:cNvPr id="13" name="object 19">
            <a:extLst>
              <a:ext uri="{FF2B5EF4-FFF2-40B4-BE49-F238E27FC236}">
                <a16:creationId xmlns:a16="http://schemas.microsoft.com/office/drawing/2014/main" id="{268F74EC-469D-E2C9-211B-FB68FB820E25}"/>
              </a:ext>
            </a:extLst>
          </p:cNvPr>
          <p:cNvSpPr txBox="1">
            <a:spLocks noGrp="1" noRot="1" noMove="1" noResize="1" noEditPoints="1" noAdjustHandles="1" noChangeArrowheads="1" noChangeShapeType="1"/>
          </p:cNvSpPr>
          <p:nvPr/>
        </p:nvSpPr>
        <p:spPr>
          <a:xfrm>
            <a:off x="7135623" y="5614117"/>
            <a:ext cx="1971506" cy="274434"/>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Intel</a:t>
            </a:r>
            <a:r>
              <a:rPr lang="en-US" sz="850" baseline="30000">
                <a:solidFill>
                  <a:srgbClr val="505050"/>
                </a:solidFill>
                <a:latin typeface="Segoe UI"/>
                <a:cs typeface="Segoe UI"/>
              </a:rPr>
              <a:t>®</a:t>
            </a:r>
            <a:r>
              <a:rPr lang="en-US" sz="850">
                <a:solidFill>
                  <a:srgbClr val="505050"/>
                </a:solidFill>
                <a:latin typeface="Segoe UI"/>
                <a:cs typeface="Segoe UI"/>
              </a:rPr>
              <a:t> Core™ Ultra processor with Intel</a:t>
            </a:r>
            <a:r>
              <a:rPr lang="en-US" sz="850" baseline="30000">
                <a:solidFill>
                  <a:srgbClr val="505050"/>
                </a:solidFill>
                <a:latin typeface="Segoe UI"/>
                <a:cs typeface="Segoe UI"/>
              </a:rPr>
              <a:t>®</a:t>
            </a:r>
            <a:r>
              <a:rPr lang="en-US" sz="850">
                <a:solidFill>
                  <a:srgbClr val="505050"/>
                </a:solidFill>
                <a:latin typeface="Segoe UI"/>
                <a:cs typeface="Segoe UI"/>
              </a:rPr>
              <a:t> AI Boost and up to 64GB of RAM</a:t>
            </a:r>
            <a:r>
              <a:rPr lang="en-US" sz="850" baseline="30000">
                <a:solidFill>
                  <a:srgbClr val="505050"/>
                </a:solidFill>
                <a:latin typeface="Segoe UI"/>
                <a:cs typeface="Segoe UI"/>
              </a:rPr>
              <a:t>5</a:t>
            </a:r>
          </a:p>
        </p:txBody>
      </p:sp>
      <p:sp>
        <p:nvSpPr>
          <p:cNvPr id="18" name="object 19">
            <a:extLst>
              <a:ext uri="{FF2B5EF4-FFF2-40B4-BE49-F238E27FC236}">
                <a16:creationId xmlns:a16="http://schemas.microsoft.com/office/drawing/2014/main" id="{D28F3C49-00AF-C261-23D6-D155FA782870}"/>
              </a:ext>
            </a:extLst>
          </p:cNvPr>
          <p:cNvSpPr txBox="1">
            <a:spLocks noGrp="1" noRot="1" noMove="1" noResize="1" noEditPoints="1" noAdjustHandles="1" noChangeArrowheads="1" noChangeShapeType="1"/>
          </p:cNvSpPr>
          <p:nvPr/>
        </p:nvSpPr>
        <p:spPr>
          <a:xfrm>
            <a:off x="7864414" y="4123213"/>
            <a:ext cx="1545788" cy="274434"/>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Up to 19 hours of battery life</a:t>
            </a:r>
            <a:r>
              <a:rPr lang="en-US" sz="850" baseline="30000">
                <a:solidFill>
                  <a:srgbClr val="505050"/>
                </a:solidFill>
                <a:latin typeface="Segoe UI"/>
                <a:cs typeface="Segoe UI"/>
              </a:rPr>
              <a:t>7</a:t>
            </a:r>
            <a:r>
              <a:rPr lang="en-US" sz="850">
                <a:solidFill>
                  <a:srgbClr val="505050"/>
                </a:solidFill>
                <a:latin typeface="Segoe UI"/>
                <a:cs typeface="Segoe UI"/>
              </a:rPr>
              <a:t> and supported fast charging</a:t>
            </a:r>
            <a:r>
              <a:rPr lang="en-US" sz="850" baseline="30000">
                <a:solidFill>
                  <a:srgbClr val="505050"/>
                </a:solidFill>
                <a:latin typeface="Segoe UI"/>
                <a:cs typeface="Segoe UI"/>
              </a:rPr>
              <a:t>8</a:t>
            </a:r>
          </a:p>
        </p:txBody>
      </p:sp>
      <p:sp>
        <p:nvSpPr>
          <p:cNvPr id="26" name="object 19">
            <a:extLst>
              <a:ext uri="{FF2B5EF4-FFF2-40B4-BE49-F238E27FC236}">
                <a16:creationId xmlns:a16="http://schemas.microsoft.com/office/drawing/2014/main" id="{653111E2-D277-E2CC-AFCD-A66513B83036}"/>
              </a:ext>
            </a:extLst>
          </p:cNvPr>
          <p:cNvSpPr txBox="1">
            <a:spLocks noGrp="1" noRot="1" noMove="1" noResize="1" noEditPoints="1" noAdjustHandles="1" noChangeArrowheads="1" noChangeShapeType="1"/>
          </p:cNvSpPr>
          <p:nvPr/>
        </p:nvSpPr>
        <p:spPr>
          <a:xfrm>
            <a:off x="2344464" y="4910006"/>
            <a:ext cx="1629263" cy="274434"/>
          </a:xfrm>
          <a:prstGeom prst="rect">
            <a:avLst/>
          </a:prstGeom>
          <a:noFill/>
        </p:spPr>
        <p:txBody>
          <a:bodyPr vert="horz" wrap="square" lIns="0" tIns="12700" rIns="0" bIns="0" rtlCol="0" anchor="b">
            <a:spAutoFit/>
          </a:bodyPr>
          <a:lstStyle/>
          <a:p>
            <a:pPr marR="30480"/>
            <a:r>
              <a:rPr lang="en-US" sz="850">
                <a:solidFill>
                  <a:srgbClr val="505050"/>
                </a:solidFill>
                <a:latin typeface="Segoe UI"/>
                <a:cs typeface="Segoe UI"/>
              </a:rPr>
              <a:t>Inking that feels like pen on paper with Surface Slim Pen</a:t>
            </a:r>
            <a:r>
              <a:rPr lang="en-US" sz="850" baseline="30000">
                <a:solidFill>
                  <a:srgbClr val="505050"/>
                </a:solidFill>
                <a:latin typeface="Segoe UI"/>
                <a:cs typeface="Segoe UI"/>
              </a:rPr>
              <a:t>2</a:t>
            </a:r>
          </a:p>
        </p:txBody>
      </p:sp>
      <p:sp>
        <p:nvSpPr>
          <p:cNvPr id="31" name="object 19">
            <a:extLst>
              <a:ext uri="{FF2B5EF4-FFF2-40B4-BE49-F238E27FC236}">
                <a16:creationId xmlns:a16="http://schemas.microsoft.com/office/drawing/2014/main" id="{2F07078C-4AD0-7B38-4581-00986F4F6122}"/>
              </a:ext>
            </a:extLst>
          </p:cNvPr>
          <p:cNvSpPr txBox="1">
            <a:spLocks noGrp="1" noRot="1" noMove="1" noResize="1" noEditPoints="1" noAdjustHandles="1" noChangeArrowheads="1" noChangeShapeType="1"/>
          </p:cNvSpPr>
          <p:nvPr/>
        </p:nvSpPr>
        <p:spPr>
          <a:xfrm>
            <a:off x="3849476" y="3239323"/>
            <a:ext cx="1843453" cy="405239"/>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Secure sign-in and authentication with Windows Hello for Business or the built-in NFC reader</a:t>
            </a:r>
            <a:r>
              <a:rPr lang="en-US" sz="850" baseline="30000">
                <a:solidFill>
                  <a:srgbClr val="505050"/>
                </a:solidFill>
                <a:latin typeface="Segoe UI"/>
                <a:cs typeface="Segoe UI"/>
              </a:rPr>
              <a:t>3</a:t>
            </a:r>
          </a:p>
        </p:txBody>
      </p:sp>
      <p:pic>
        <p:nvPicPr>
          <p:cNvPr id="7" name="Picture 6">
            <a:extLst>
              <a:ext uri="{FF2B5EF4-FFF2-40B4-BE49-F238E27FC236}">
                <a16:creationId xmlns:a16="http://schemas.microsoft.com/office/drawing/2014/main" id="{233B8A7F-1A10-C300-F63F-86510CA6114D}"/>
              </a:ext>
            </a:extLst>
          </p:cNvPr>
          <p:cNvPicPr>
            <a:picLocks noGrp="1" noRot="1" noChangeAspect="1" noMove="1" noResize="1" noEditPoints="1" noAdjustHandles="1" noChangeArrowheads="1" noChangeShapeType="1" noCrop="1"/>
          </p:cNvPicPr>
          <p:nvPr/>
        </p:nvPicPr>
        <p:blipFill>
          <a:blip r:embed="rId4"/>
          <a:srcRect/>
          <a:stretch/>
        </p:blipFill>
        <p:spPr>
          <a:xfrm>
            <a:off x="6544071" y="5606511"/>
            <a:ext cx="475200" cy="475200"/>
          </a:xfrm>
          <a:prstGeom prst="rect">
            <a:avLst/>
          </a:prstGeom>
        </p:spPr>
      </p:pic>
      <p:sp>
        <p:nvSpPr>
          <p:cNvPr id="32" name="object 9">
            <a:extLst>
              <a:ext uri="{FF2B5EF4-FFF2-40B4-BE49-F238E27FC236}">
                <a16:creationId xmlns:a16="http://schemas.microsoft.com/office/drawing/2014/main" id="{E06B393C-9326-4FB0-6127-CEF37CAA39BC}"/>
              </a:ext>
            </a:extLst>
          </p:cNvPr>
          <p:cNvSpPr>
            <a:spLocks noGrp="1" noRot="1" noMove="1" noResize="1" noEditPoints="1" noAdjustHandles="1" noChangeArrowheads="1" noChangeShapeType="1"/>
          </p:cNvSpPr>
          <p:nvPr/>
        </p:nvSpPr>
        <p:spPr>
          <a:xfrm flipH="1">
            <a:off x="6670524" y="3223734"/>
            <a:ext cx="45719" cy="293090"/>
          </a:xfrm>
          <a:custGeom>
            <a:avLst/>
            <a:gdLst/>
            <a:ahLst/>
            <a:cxnLst/>
            <a:rect l="l" t="t" r="r" b="b"/>
            <a:pathLst>
              <a:path h="104139">
                <a:moveTo>
                  <a:pt x="0" y="0"/>
                </a:moveTo>
                <a:lnTo>
                  <a:pt x="0" y="103568"/>
                </a:lnTo>
              </a:path>
            </a:pathLst>
          </a:custGeom>
          <a:ln w="10172">
            <a:solidFill>
              <a:srgbClr val="D1D3D4"/>
            </a:solidFill>
          </a:ln>
        </p:spPr>
        <p:txBody>
          <a:bodyPr wrap="square" lIns="0" tIns="0" rIns="0" bIns="0" rtlCol="0"/>
          <a:lstStyle/>
          <a:p>
            <a:endParaRPr/>
          </a:p>
        </p:txBody>
      </p:sp>
      <p:sp>
        <p:nvSpPr>
          <p:cNvPr id="10" name="object 19">
            <a:extLst>
              <a:ext uri="{FF2B5EF4-FFF2-40B4-BE49-F238E27FC236}">
                <a16:creationId xmlns:a16="http://schemas.microsoft.com/office/drawing/2014/main" id="{DBA7E054-F70C-560C-D5DC-62A9FBC52A8E}"/>
              </a:ext>
            </a:extLst>
          </p:cNvPr>
          <p:cNvSpPr txBox="1">
            <a:spLocks noGrp="1" noRot="1" noMove="1" noResize="1" noEditPoints="1" noAdjustHandles="1" noChangeArrowheads="1" noChangeShapeType="1"/>
          </p:cNvSpPr>
          <p:nvPr/>
        </p:nvSpPr>
        <p:spPr>
          <a:xfrm>
            <a:off x="3157690" y="5644104"/>
            <a:ext cx="2890683" cy="412934"/>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Simplified repairs with instructional QR codes built into the device. Clear icons inside identify the number of screws and driver types needed for key components</a:t>
            </a:r>
            <a:r>
              <a:rPr lang="en-US" sz="900" baseline="30000">
                <a:solidFill>
                  <a:srgbClr val="505050"/>
                </a:solidFill>
                <a:latin typeface="Segoe UI"/>
                <a:cs typeface="Segoe UI"/>
              </a:rPr>
              <a:t>4</a:t>
            </a:r>
            <a:endParaRPr lang="en-US" sz="850">
              <a:solidFill>
                <a:srgbClr val="505050"/>
              </a:solidFill>
              <a:latin typeface="Segoe UI"/>
              <a:cs typeface="Segoe UI"/>
            </a:endParaRPr>
          </a:p>
        </p:txBody>
      </p:sp>
      <p:sp>
        <p:nvSpPr>
          <p:cNvPr id="39" name="TextBox 38">
            <a:extLst>
              <a:ext uri="{FF2B5EF4-FFF2-40B4-BE49-F238E27FC236}">
                <a16:creationId xmlns:a16="http://schemas.microsoft.com/office/drawing/2014/main" id="{B7F5C497-1AC9-02DC-8CF7-363445E19D72}"/>
              </a:ext>
            </a:extLst>
          </p:cNvPr>
          <p:cNvSpPr txBox="1">
            <a:spLocks noGrp="1" noRot="1" noMove="1" noResize="1" noEditPoints="1" noAdjustHandles="1" noChangeArrowheads="1" noChangeShapeType="1"/>
          </p:cNvSpPr>
          <p:nvPr/>
        </p:nvSpPr>
        <p:spPr>
          <a:xfrm>
            <a:off x="574151" y="746749"/>
            <a:ext cx="4609970" cy="432287"/>
          </a:xfrm>
          <a:prstGeom prst="rect">
            <a:avLst/>
          </a:prstGeom>
          <a:noFill/>
        </p:spPr>
        <p:txBody>
          <a:bodyPr wrap="square" lIns="0" tIns="31173" rIns="0" bIns="31173" anchor="b">
            <a:spAutoFit/>
          </a:bodyPr>
          <a:lstStyle/>
          <a:p>
            <a:pPr defTabSz="311719"/>
            <a:r>
              <a:rPr lang="en-US" sz="2400">
                <a:solidFill>
                  <a:schemeClr val="accent5"/>
                </a:solidFill>
                <a:latin typeface="Segoe UI Light"/>
                <a:cs typeface="Segoe UI Light"/>
              </a:rPr>
              <a:t>Surface Pro 10</a:t>
            </a:r>
          </a:p>
        </p:txBody>
      </p:sp>
      <p:sp>
        <p:nvSpPr>
          <p:cNvPr id="40" name="TextBox 39">
            <a:extLst>
              <a:ext uri="{FF2B5EF4-FFF2-40B4-BE49-F238E27FC236}">
                <a16:creationId xmlns:a16="http://schemas.microsoft.com/office/drawing/2014/main" id="{34AC9DED-B2F3-A23D-A89F-C52E80FBB174}"/>
              </a:ext>
            </a:extLst>
          </p:cNvPr>
          <p:cNvSpPr txBox="1">
            <a:spLocks noGrp="1" noRot="1" noMove="1" noResize="1" noEditPoints="1" noAdjustHandles="1" noChangeArrowheads="1" noChangeShapeType="1"/>
          </p:cNvSpPr>
          <p:nvPr/>
        </p:nvSpPr>
        <p:spPr>
          <a:xfrm>
            <a:off x="584200" y="1902356"/>
            <a:ext cx="4269811" cy="1234307"/>
          </a:xfrm>
          <a:prstGeom prst="rect">
            <a:avLst/>
          </a:prstGeom>
          <a:noFill/>
        </p:spPr>
        <p:txBody>
          <a:bodyPr wrap="square" lIns="0" tIns="0" rIns="62345" bIns="31173" anchor="t">
            <a:spAutoFit/>
          </a:bodyPr>
          <a:lstStyle/>
          <a:p>
            <a:pPr defTabSz="311719">
              <a:lnSpc>
                <a:spcPct val="110000"/>
              </a:lnSpc>
            </a:pPr>
            <a:r>
              <a:rPr lang="en-US" sz="1200">
                <a:solidFill>
                  <a:schemeClr val="accent5"/>
                </a:solidFill>
                <a:latin typeface="+mj-lt"/>
              </a:rPr>
              <a:t>Surface Pro 10 </a:t>
            </a:r>
            <a:r>
              <a:rPr lang="en-US" sz="1200">
                <a:solidFill>
                  <a:schemeClr val="accent5"/>
                </a:solidFill>
              </a:rPr>
              <a:t>blurs the boundary between hardware and software for peak performance in a secured, lightweight device that adapts to any work style. Employees get the benefits of an AI PC that accelerates Microsoft Copilot* experiences and offers integrated AI engines that enable the next wave of business features.</a:t>
            </a:r>
          </a:p>
        </p:txBody>
      </p:sp>
      <p:sp>
        <p:nvSpPr>
          <p:cNvPr id="41" name="TextBox 40">
            <a:extLst>
              <a:ext uri="{FF2B5EF4-FFF2-40B4-BE49-F238E27FC236}">
                <a16:creationId xmlns:a16="http://schemas.microsoft.com/office/drawing/2014/main" id="{D300F464-87B4-8F7A-9E3D-237FD6DAA9CB}"/>
              </a:ext>
            </a:extLst>
          </p:cNvPr>
          <p:cNvSpPr txBox="1">
            <a:spLocks noGrp="1" noRot="1" noMove="1" noResize="1" noEditPoints="1" noAdjustHandles="1" noChangeArrowheads="1" noChangeShapeType="1"/>
          </p:cNvSpPr>
          <p:nvPr/>
        </p:nvSpPr>
        <p:spPr>
          <a:xfrm>
            <a:off x="579636" y="1233049"/>
            <a:ext cx="3277406" cy="553998"/>
          </a:xfrm>
          <a:prstGeom prst="rect">
            <a:avLst/>
          </a:prstGeom>
          <a:noFill/>
        </p:spPr>
        <p:txBody>
          <a:bodyPr wrap="square" lIns="0" tIns="0" rIns="0" bIns="0" anchor="ctr">
            <a:spAutoFit/>
          </a:bodyPr>
          <a:lstStyle/>
          <a:p>
            <a:pPr defTabSz="311719"/>
            <a:r>
              <a:rPr lang="en-US">
                <a:solidFill>
                  <a:schemeClr val="accent5"/>
                </a:solidFill>
                <a:latin typeface="Segoe UI Light"/>
                <a:cs typeface="Segoe UI Light"/>
              </a:rPr>
              <a:t>An AI PC built for business, designed for versatility</a:t>
            </a:r>
          </a:p>
        </p:txBody>
      </p:sp>
      <p:sp>
        <p:nvSpPr>
          <p:cNvPr id="42" name="object 9">
            <a:extLst>
              <a:ext uri="{FF2B5EF4-FFF2-40B4-BE49-F238E27FC236}">
                <a16:creationId xmlns:a16="http://schemas.microsoft.com/office/drawing/2014/main" id="{2FA4A783-B4C4-EC59-D7AA-0CA738FFA88F}"/>
              </a:ext>
            </a:extLst>
          </p:cNvPr>
          <p:cNvSpPr>
            <a:spLocks noGrp="1" noRot="1" noMove="1" noResize="1" noEditPoints="1" noAdjustHandles="1" noChangeArrowheads="1" noChangeShapeType="1"/>
          </p:cNvSpPr>
          <p:nvPr/>
        </p:nvSpPr>
        <p:spPr>
          <a:xfrm rot="5400000" flipH="1">
            <a:off x="6887549" y="3812290"/>
            <a:ext cx="135905" cy="2207954"/>
          </a:xfrm>
          <a:custGeom>
            <a:avLst/>
            <a:gdLst/>
            <a:ahLst/>
            <a:cxnLst/>
            <a:rect l="l" t="t" r="r" b="b"/>
            <a:pathLst>
              <a:path h="104139">
                <a:moveTo>
                  <a:pt x="0" y="0"/>
                </a:moveTo>
                <a:lnTo>
                  <a:pt x="0" y="103568"/>
                </a:lnTo>
              </a:path>
            </a:pathLst>
          </a:custGeom>
          <a:ln w="10172">
            <a:solidFill>
              <a:srgbClr val="D1D3D4"/>
            </a:solidFill>
          </a:ln>
        </p:spPr>
        <p:txBody>
          <a:bodyPr wrap="square" lIns="0" tIns="0" rIns="0" bIns="0" rtlCol="0"/>
          <a:lstStyle/>
          <a:p>
            <a:endParaRPr/>
          </a:p>
        </p:txBody>
      </p:sp>
      <p:sp>
        <p:nvSpPr>
          <p:cNvPr id="44" name="object 9">
            <a:extLst>
              <a:ext uri="{FF2B5EF4-FFF2-40B4-BE49-F238E27FC236}">
                <a16:creationId xmlns:a16="http://schemas.microsoft.com/office/drawing/2014/main" id="{5DB3949D-47FB-D3DC-E2BF-1CC5EF1FA1AB}"/>
              </a:ext>
            </a:extLst>
          </p:cNvPr>
          <p:cNvSpPr>
            <a:spLocks noGrp="1" noRot="1" noMove="1" noResize="1" noEditPoints="1" noAdjustHandles="1" noChangeArrowheads="1" noChangeShapeType="1"/>
          </p:cNvSpPr>
          <p:nvPr/>
        </p:nvSpPr>
        <p:spPr>
          <a:xfrm flipH="1">
            <a:off x="5817718" y="4979458"/>
            <a:ext cx="45719" cy="228712"/>
          </a:xfrm>
          <a:custGeom>
            <a:avLst/>
            <a:gdLst/>
            <a:ahLst/>
            <a:cxnLst/>
            <a:rect l="l" t="t" r="r" b="b"/>
            <a:pathLst>
              <a:path h="104139">
                <a:moveTo>
                  <a:pt x="0" y="0"/>
                </a:moveTo>
                <a:lnTo>
                  <a:pt x="0" y="103568"/>
                </a:lnTo>
              </a:path>
            </a:pathLst>
          </a:custGeom>
          <a:ln w="10172">
            <a:solidFill>
              <a:srgbClr val="D1D3D4"/>
            </a:solidFill>
          </a:ln>
        </p:spPr>
        <p:txBody>
          <a:bodyPr wrap="square" lIns="0" tIns="0" rIns="0" bIns="0" rtlCol="0"/>
          <a:lstStyle/>
          <a:p>
            <a:endParaRPr/>
          </a:p>
        </p:txBody>
      </p:sp>
      <p:pic>
        <p:nvPicPr>
          <p:cNvPr id="35" name="Picture 34" descr="A black rectangular object with a black background&#10;&#10;Description automatically generated">
            <a:extLst>
              <a:ext uri="{FF2B5EF4-FFF2-40B4-BE49-F238E27FC236}">
                <a16:creationId xmlns:a16="http://schemas.microsoft.com/office/drawing/2014/main" id="{9743FD89-5503-D697-40AF-0FCC78CA9356}"/>
              </a:ext>
            </a:extLst>
          </p:cNvPr>
          <p:cNvPicPr>
            <a:picLocks noGrp="1" noRot="1" noChangeAspect="1" noMove="1" noResize="1" noEditPoints="1" noAdjustHandles="1" noChangeArrowheads="1" noChangeShapeType="1" noCrop="1"/>
          </p:cNvPicPr>
          <p:nvPr/>
        </p:nvPicPr>
        <p:blipFill rotWithShape="1">
          <a:blip r:embed="rId5"/>
          <a:srcRect l="3439" t="21451" r="65105" b="22627"/>
          <a:stretch/>
        </p:blipFill>
        <p:spPr>
          <a:xfrm>
            <a:off x="1653120" y="4773514"/>
            <a:ext cx="576000" cy="576000"/>
          </a:xfrm>
          <a:prstGeom prst="ellipse">
            <a:avLst/>
          </a:prstGeom>
          <a:solidFill>
            <a:schemeClr val="bg1"/>
          </a:solidFill>
          <a:ln w="12700">
            <a:solidFill>
              <a:srgbClr val="D9D9D9"/>
            </a:solidFill>
          </a:ln>
        </p:spPr>
      </p:pic>
      <p:sp>
        <p:nvSpPr>
          <p:cNvPr id="2" name="object 19">
            <a:extLst>
              <a:ext uri="{FF2B5EF4-FFF2-40B4-BE49-F238E27FC236}">
                <a16:creationId xmlns:a16="http://schemas.microsoft.com/office/drawing/2014/main" id="{1FAA7E2B-4D33-F109-C78E-31387F5F8716}"/>
              </a:ext>
            </a:extLst>
          </p:cNvPr>
          <p:cNvSpPr txBox="1">
            <a:spLocks noGrp="1" noRot="1" noMove="1" noResize="1" noEditPoints="1" noAdjustHandles="1" noChangeArrowheads="1" noChangeShapeType="1"/>
          </p:cNvSpPr>
          <p:nvPr/>
        </p:nvSpPr>
        <p:spPr>
          <a:xfrm>
            <a:off x="2781798" y="4100958"/>
            <a:ext cx="2640116" cy="536044"/>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Anti-reflective technology and adaptive color on the PixelSense™ Flow touchscreen shifts the balance of color based on your environment, making your screen look vivid in almost any lighting condition</a:t>
            </a:r>
          </a:p>
        </p:txBody>
      </p:sp>
      <p:sp>
        <p:nvSpPr>
          <p:cNvPr id="6" name="object 19">
            <a:extLst>
              <a:ext uri="{FF2B5EF4-FFF2-40B4-BE49-F238E27FC236}">
                <a16:creationId xmlns:a16="http://schemas.microsoft.com/office/drawing/2014/main" id="{626A5D84-14DF-BC9D-EA63-605F8BCD152E}"/>
              </a:ext>
            </a:extLst>
          </p:cNvPr>
          <p:cNvSpPr txBox="1">
            <a:spLocks noGrp="1" noRot="1" noMove="1" noResize="1" noEditPoints="1" noAdjustHandles="1" noChangeArrowheads="1" noChangeShapeType="1"/>
          </p:cNvSpPr>
          <p:nvPr/>
        </p:nvSpPr>
        <p:spPr>
          <a:xfrm>
            <a:off x="8800739" y="4882352"/>
            <a:ext cx="1654802" cy="274434"/>
          </a:xfrm>
          <a:prstGeom prst="rect">
            <a:avLst/>
          </a:prstGeom>
          <a:noFill/>
        </p:spPr>
        <p:txBody>
          <a:bodyPr vert="horz" wrap="square" lIns="0" tIns="12700" rIns="0" bIns="0" rtlCol="0" anchor="t">
            <a:spAutoFit/>
          </a:bodyPr>
          <a:lstStyle/>
          <a:p>
            <a:pPr marR="30480">
              <a:defRPr/>
            </a:pPr>
            <a:r>
              <a:rPr kumimoji="0" lang="en-US" sz="850" b="0" i="0" u="none" strike="noStrike" kern="1200" cap="none" spc="0" normalizeH="0" baseline="0" noProof="0">
                <a:ln>
                  <a:noFill/>
                </a:ln>
                <a:solidFill>
                  <a:srgbClr val="505050"/>
                </a:solidFill>
                <a:effectLst/>
                <a:uLnTx/>
                <a:uFillTx/>
                <a:latin typeface="Segoe UI"/>
                <a:ea typeface="+mn-ea"/>
                <a:cs typeface="Segoe UI"/>
              </a:rPr>
              <a:t>New Copilot </a:t>
            </a:r>
            <a:r>
              <a:rPr lang="en-US" sz="850">
                <a:solidFill>
                  <a:srgbClr val="505050"/>
                </a:solidFill>
                <a:latin typeface="Segoe UI"/>
                <a:cs typeface="Segoe UI"/>
              </a:rPr>
              <a:t>key</a:t>
            </a:r>
            <a:r>
              <a:rPr lang="en-US" sz="850" baseline="30000">
                <a:solidFill>
                  <a:srgbClr val="505050"/>
                </a:solidFill>
                <a:latin typeface="Segoe UI"/>
                <a:cs typeface="Segoe UI"/>
              </a:rPr>
              <a:t>6 </a:t>
            </a:r>
            <a:r>
              <a:rPr kumimoji="0" lang="en-US" sz="850" b="0" i="0" u="none" strike="noStrike" kern="1200" cap="none" spc="0" normalizeH="0" baseline="0" noProof="0">
                <a:ln>
                  <a:noFill/>
                </a:ln>
                <a:solidFill>
                  <a:srgbClr val="505050"/>
                </a:solidFill>
                <a:effectLst/>
                <a:uLnTx/>
                <a:uFillTx/>
                <a:latin typeface="Segoe UI"/>
                <a:ea typeface="+mn-ea"/>
                <a:cs typeface="Segoe UI"/>
              </a:rPr>
              <a:t>for quick access to Copilot in Windows 11 Pro</a:t>
            </a:r>
            <a:r>
              <a:rPr kumimoji="0" lang="en-US" sz="850" b="0" i="0" u="none" strike="noStrike" kern="1200" cap="none" spc="0" normalizeH="0" noProof="0">
                <a:ln>
                  <a:noFill/>
                </a:ln>
                <a:solidFill>
                  <a:srgbClr val="505050"/>
                </a:solidFill>
                <a:effectLst/>
                <a:uLnTx/>
                <a:uFillTx/>
                <a:latin typeface="Segoe UI"/>
                <a:ea typeface="+mn-ea"/>
                <a:cs typeface="Segoe UI"/>
              </a:rPr>
              <a:t>*</a:t>
            </a:r>
            <a:r>
              <a:rPr lang="en-US" sz="850">
                <a:solidFill>
                  <a:srgbClr val="505050"/>
                </a:solidFill>
                <a:latin typeface="Segoe UI"/>
                <a:cs typeface="Segoe UI"/>
              </a:rPr>
              <a:t> </a:t>
            </a:r>
            <a:endParaRPr kumimoji="0" lang="en-US" sz="850" b="0" i="0" u="none" strike="noStrike" kern="1200" cap="none" spc="0" normalizeH="0" baseline="0" noProof="0">
              <a:ln>
                <a:noFill/>
              </a:ln>
              <a:solidFill>
                <a:srgbClr val="505050"/>
              </a:solidFill>
              <a:effectLst/>
              <a:uLnTx/>
              <a:uFillTx/>
              <a:latin typeface="Segoe UI"/>
              <a:ea typeface="+mn-ea"/>
              <a:cs typeface="Segoe UI"/>
            </a:endParaRPr>
          </a:p>
        </p:txBody>
      </p:sp>
      <p:pic>
        <p:nvPicPr>
          <p:cNvPr id="19" name="Picture 18">
            <a:extLst>
              <a:ext uri="{FF2B5EF4-FFF2-40B4-BE49-F238E27FC236}">
                <a16:creationId xmlns:a16="http://schemas.microsoft.com/office/drawing/2014/main" id="{9B3D6F07-ABF4-CD02-23A7-E5699A59BF8A}"/>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38975" t="39696" r="21371" b="20667"/>
          <a:stretch/>
        </p:blipFill>
        <p:spPr>
          <a:xfrm>
            <a:off x="8039017" y="4787625"/>
            <a:ext cx="576000" cy="576000"/>
          </a:xfrm>
          <a:prstGeom prst="ellipse">
            <a:avLst/>
          </a:prstGeom>
          <a:ln w="12700">
            <a:solidFill>
              <a:srgbClr val="C2C2C2"/>
            </a:solidFill>
          </a:ln>
        </p:spPr>
      </p:pic>
      <p:sp>
        <p:nvSpPr>
          <p:cNvPr id="24" name="object 9">
            <a:extLst>
              <a:ext uri="{FF2B5EF4-FFF2-40B4-BE49-F238E27FC236}">
                <a16:creationId xmlns:a16="http://schemas.microsoft.com/office/drawing/2014/main" id="{385AEA49-9EF9-772B-F615-13E779031A72}"/>
              </a:ext>
            </a:extLst>
          </p:cNvPr>
          <p:cNvSpPr>
            <a:spLocks noGrp="1" noRot="1" noMove="1" noResize="1" noEditPoints="1" noAdjustHandles="1" noChangeArrowheads="1" noChangeShapeType="1"/>
          </p:cNvSpPr>
          <p:nvPr/>
        </p:nvSpPr>
        <p:spPr>
          <a:xfrm rot="5400000" flipH="1">
            <a:off x="4698725" y="4021779"/>
            <a:ext cx="151502" cy="1807379"/>
          </a:xfrm>
          <a:custGeom>
            <a:avLst/>
            <a:gdLst/>
            <a:ahLst/>
            <a:cxnLst/>
            <a:rect l="l" t="t" r="r" b="b"/>
            <a:pathLst>
              <a:path h="104139">
                <a:moveTo>
                  <a:pt x="0" y="0"/>
                </a:moveTo>
                <a:lnTo>
                  <a:pt x="0" y="103568"/>
                </a:lnTo>
              </a:path>
            </a:pathLst>
          </a:custGeom>
          <a:ln w="10172">
            <a:solidFill>
              <a:srgbClr val="D1D3D4"/>
            </a:solidFill>
          </a:ln>
        </p:spPr>
        <p:txBody>
          <a:bodyPr wrap="square" lIns="0" tIns="0" rIns="0" bIns="0" rtlCol="0"/>
          <a:lstStyle/>
          <a:p>
            <a:endParaRPr/>
          </a:p>
        </p:txBody>
      </p:sp>
      <p:pic>
        <p:nvPicPr>
          <p:cNvPr id="14" name="Graphic 13">
            <a:extLst>
              <a:ext uri="{FF2B5EF4-FFF2-40B4-BE49-F238E27FC236}">
                <a16:creationId xmlns:a16="http://schemas.microsoft.com/office/drawing/2014/main" id="{04A0E783-B694-F279-1E40-4BE0F56C0FC4}"/>
              </a:ext>
            </a:extLst>
          </p:cNvPr>
          <p:cNvPicPr>
            <a:picLocks noGrp="1" noRo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603249" y="3316928"/>
            <a:ext cx="1374285" cy="199896"/>
          </a:xfrm>
          <a:prstGeom prst="rect">
            <a:avLst/>
          </a:prstGeom>
        </p:spPr>
      </p:pic>
      <p:sp>
        <p:nvSpPr>
          <p:cNvPr id="8" name="object 19">
            <a:extLst>
              <a:ext uri="{FF2B5EF4-FFF2-40B4-BE49-F238E27FC236}">
                <a16:creationId xmlns:a16="http://schemas.microsoft.com/office/drawing/2014/main" id="{985C8494-47AA-4335-0281-31790CF95360}"/>
              </a:ext>
            </a:extLst>
          </p:cNvPr>
          <p:cNvSpPr txBox="1">
            <a:spLocks noGrp="1" noRot="1" noMove="1" noResize="1" noEditPoints="1" noAdjustHandles="1" noChangeArrowheads="1" noChangeShapeType="1"/>
          </p:cNvSpPr>
          <p:nvPr/>
        </p:nvSpPr>
        <p:spPr>
          <a:xfrm>
            <a:off x="8538731" y="3105307"/>
            <a:ext cx="2516391" cy="543739"/>
          </a:xfrm>
          <a:prstGeom prst="rect">
            <a:avLst/>
          </a:prstGeom>
          <a:noFill/>
        </p:spPr>
        <p:txBody>
          <a:bodyPr vert="horz" wrap="square" lIns="0" tIns="12700" rIns="0" bIns="0" rtlCol="0" anchor="t">
            <a:spAutoFit/>
          </a:bodyPr>
          <a:lstStyle/>
          <a:p>
            <a:pPr marR="30480"/>
            <a:r>
              <a:rPr lang="en-US" sz="850">
                <a:solidFill>
                  <a:srgbClr val="505050"/>
                </a:solidFill>
                <a:latin typeface="Segoe UI"/>
                <a:cs typeface="Segoe UI"/>
              </a:rPr>
              <a:t>AI-enhanced 1440p ultrawide Surface Studio Camera that supports Windows Studio Effects and has a 114-degree field of view, the widest ever put into a Windows PC</a:t>
            </a:r>
            <a:r>
              <a:rPr lang="en-US" sz="900" b="0" i="0" kern="1200" baseline="30000">
                <a:solidFill>
                  <a:schemeClr val="accent5"/>
                </a:solidFill>
                <a:effectLst/>
                <a:latin typeface="+mn-lt"/>
                <a:ea typeface="+mn-ea"/>
                <a:cs typeface="Segoe UI"/>
              </a:rPr>
              <a:t>9</a:t>
            </a:r>
            <a:endParaRPr lang="en-US" sz="850">
              <a:solidFill>
                <a:schemeClr val="accent5"/>
              </a:solidFill>
              <a:latin typeface="Segoe UI"/>
              <a:cs typeface="Segoe UI"/>
            </a:endParaRPr>
          </a:p>
        </p:txBody>
      </p:sp>
      <p:sp>
        <p:nvSpPr>
          <p:cNvPr id="5" name="TextBox 4">
            <a:extLst>
              <a:ext uri="{FF2B5EF4-FFF2-40B4-BE49-F238E27FC236}">
                <a16:creationId xmlns:a16="http://schemas.microsoft.com/office/drawing/2014/main" id="{ED040B34-24DC-01ED-887E-526534F770E8}"/>
              </a:ext>
            </a:extLst>
          </p:cNvPr>
          <p:cNvSpPr txBox="1">
            <a:spLocks noGrp="1" noRot="1" noMove="1" noResize="1" noEditPoints="1" noAdjustHandles="1" noChangeArrowheads="1" noChangeShapeType="1"/>
          </p:cNvSpPr>
          <p:nvPr/>
        </p:nvSpPr>
        <p:spPr>
          <a:xfrm>
            <a:off x="584199" y="6199954"/>
            <a:ext cx="11017251" cy="379591"/>
          </a:xfrm>
          <a:prstGeom prst="rect">
            <a:avLst/>
          </a:prstGeom>
          <a:noFill/>
        </p:spPr>
        <p:txBody>
          <a:bodyPr wrap="square" lIns="0" tIns="0" rIns="0" bIns="0" anchor="b">
            <a:spAutoFit/>
          </a:bodyPr>
          <a:lstStyle/>
          <a:p>
            <a:pPr fontAlgn="base"/>
            <a:r>
              <a:rPr lang="en-US" sz="400">
                <a:solidFill>
                  <a:schemeClr val="accent5"/>
                </a:solidFill>
                <a:cs typeface="Segoe UI"/>
              </a:rPr>
              <a:t>*Copilot in Windows (in preview) is available in select global markets and will be rolled out to additional markets over time. </a:t>
            </a:r>
            <a:r>
              <a:rPr lang="en-US" sz="400">
                <a:solidFill>
                  <a:srgbClr val="0078D4"/>
                </a:solidFill>
                <a:cs typeface="Segoe UI"/>
                <a:hlinkClick r:id="rId9" tooltip="https://can01.safelinks.protection.outlook.com/?url=https%3a%2f%2fwww.microsoft.com%2fen-us%2fwindows%2fcopilot-ai-features%23faq&amp;data=05%7c02%7cl.machtinger%40interceptgroup.com%7cd31c51bb6db048b2cab108dc3c7aaabb%7c4db389e0d626458fbf1e1714f5475eb9%7c0%7c0%7c638451744794593466%7cunknown%7ctwfpbgzsb3d8eyjwijoimc4wljawmdailcjqijoiv2lumziilcjbtii6ik1hawwilcjxvci6mn0%3d%7c0%7c%7c%7c&amp;sdata=c9ssitev5uof7c6rtkn0o2ko9g4wd1rvfd5rfzje7nk%3d&amp;reserved=0">
                  <a:extLst>
                    <a:ext uri="{A12FA001-AC4F-418D-AE19-62706E023703}">
                      <ahyp:hlinkClr xmlns:ahyp="http://schemas.microsoft.com/office/drawing/2018/hyperlinkcolor" val="tx"/>
                    </a:ext>
                  </a:extLst>
                </a:hlinkClick>
              </a:rPr>
              <a:t>Learn more</a:t>
            </a:r>
            <a:r>
              <a:rPr lang="en-US" sz="400">
                <a:solidFill>
                  <a:schemeClr val="accent5"/>
                </a:solidFill>
                <a:cs typeface="Segoe UI"/>
              </a:rPr>
              <a:t>. Copilot with commercial data protection is available at no additional cost for users with an </a:t>
            </a:r>
            <a:r>
              <a:rPr lang="en-US" sz="400" dirty="0">
                <a:solidFill>
                  <a:schemeClr val="accent5"/>
                </a:solidFill>
                <a:cs typeface="Segoe UI"/>
              </a:rPr>
              <a:t>Entra</a:t>
            </a:r>
            <a:r>
              <a:rPr lang="en-US" sz="400">
                <a:solidFill>
                  <a:schemeClr val="accent5"/>
                </a:solidFill>
                <a:cs typeface="Segoe UI"/>
              </a:rPr>
              <a:t> ID with an enabled, </a:t>
            </a:r>
            <a:r>
              <a:rPr lang="en-US" sz="400">
                <a:solidFill>
                  <a:srgbClr val="0078D4"/>
                </a:solidFill>
                <a:cs typeface="Segoe UI"/>
                <a:hlinkClick r:id="rId10" tooltip="https://can01.safelinks.protection.outlook.com/?url=https%3a%2f%2fwww.microsoft.com%2fen-us%2fbing%2fchat%2fenterprise%2f%3fform%3dma13fv&amp;data=05%7c02%7cl.machtinger%40interceptgroup.com%7cd31c51bb6db048b2cab108dc3c7aaabb%7c4db389e0d626458fbf1e1714f5475eb9%7c0%7c0%7c638451744794606906%7cunknown%7ctwfpbgzsb3d8eyjwijoimc4wljawmdailcjqijoiv2lumziilcjbtii6ik1hawwilcjxvci6mn0%3d%7c0%7c%7c%7c&amp;sdata=c1de%2fx%2fg7udywrm%2bd2cpvlv4jvkibkzp7%2buktgfppgq%3d&amp;reserved=0">
                  <a:extLst>
                    <a:ext uri="{A12FA001-AC4F-418D-AE19-62706E023703}">
                      <ahyp:hlinkClr xmlns:ahyp="http://schemas.microsoft.com/office/drawing/2018/hyperlinkcolor" val="tx"/>
                    </a:ext>
                  </a:extLst>
                </a:hlinkClick>
              </a:rPr>
              <a:t>eligible Microsoft 365 license</a:t>
            </a:r>
            <a:r>
              <a:rPr lang="en-US" sz="400">
                <a:solidFill>
                  <a:schemeClr val="accent5"/>
                </a:solidFill>
                <a:cs typeface="Segoe UI"/>
              </a:rPr>
              <a:t>. </a:t>
            </a:r>
            <a:r>
              <a:rPr lang="en-US" sz="400" baseline="30000">
                <a:solidFill>
                  <a:schemeClr val="accent5"/>
                </a:solidFill>
                <a:cs typeface="Segoe UI"/>
              </a:rPr>
              <a:t>1</a:t>
            </a:r>
            <a:r>
              <a:rPr lang="en-US" sz="400">
                <a:solidFill>
                  <a:srgbClr val="505050"/>
                </a:solidFill>
                <a:ea typeface="+mn-lt"/>
                <a:cs typeface="+mn-lt"/>
              </a:rPr>
              <a:t>Copilot for Microsoft 365 sold separately and requires a qualifying volume license or subscription - </a:t>
            </a:r>
            <a:r>
              <a:rPr lang="en-US" sz="400">
                <a:ea typeface="+mn-lt"/>
                <a:cs typeface="+mn-lt"/>
                <a:hlinkClick r:id="rId11"/>
              </a:rPr>
              <a:t>Microsoft Copilot for Microsoft 365 | Microsoft 365</a:t>
            </a:r>
            <a:r>
              <a:rPr lang="en-US" sz="400">
                <a:ea typeface="+mn-lt"/>
                <a:cs typeface="+mn-lt"/>
              </a:rPr>
              <a:t>. </a:t>
            </a:r>
            <a:r>
              <a:rPr lang="en-US" sz="400" baseline="30000">
                <a:ea typeface="+mn-lt"/>
                <a:cs typeface="+mn-lt"/>
              </a:rPr>
              <a:t>2</a:t>
            </a:r>
            <a:r>
              <a:rPr lang="en-US" sz="400">
                <a:solidFill>
                  <a:srgbClr val="505050"/>
                </a:solidFill>
                <a:cs typeface="Segoe UI"/>
              </a:rPr>
              <a:t>Sold separately. Software license required for some features. </a:t>
            </a:r>
            <a:r>
              <a:rPr lang="en-US" sz="400" baseline="30000">
                <a:solidFill>
                  <a:srgbClr val="505050"/>
                </a:solidFill>
                <a:cs typeface="Segoe UI"/>
              </a:rPr>
              <a:t>3</a:t>
            </a:r>
            <a:r>
              <a:rPr lang="en-US" sz="400" dirty="0">
                <a:solidFill>
                  <a:schemeClr val="accent5"/>
                </a:solidFill>
                <a:cs typeface="Segoe UI"/>
              </a:rPr>
              <a:t>NFC is available on Wi-Fi configurations of Surface Pro 10. </a:t>
            </a:r>
            <a:r>
              <a:rPr lang="en-US" sz="400" baseline="30000" dirty="0">
                <a:solidFill>
                  <a:schemeClr val="accent5"/>
                </a:solidFill>
                <a:cs typeface="Segoe UI"/>
              </a:rPr>
              <a:t>4</a:t>
            </a:r>
            <a:r>
              <a:rPr lang="en-US" sz="400" b="0" i="0">
                <a:solidFill>
                  <a:srgbClr val="505050"/>
                </a:solidFill>
                <a:effectLst/>
              </a:rPr>
              <a:t>Replacement components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lang="en-US" sz="400" b="0" i="0" u="sng" strike="noStrike">
                <a:solidFill>
                  <a:srgbClr val="0563C1"/>
                </a:solidFill>
                <a:effectLst/>
                <a:hlinkClick r:id="rId12"/>
              </a:rPr>
              <a:t>Surface service options - Surface | Microsoft Learn</a:t>
            </a:r>
            <a:r>
              <a:rPr lang="en-US" sz="400" b="0" i="0" u="sng" strike="noStrike">
                <a:solidFill>
                  <a:srgbClr val="0563C1"/>
                </a:solidFill>
                <a:effectLst/>
              </a:rPr>
              <a:t>.</a:t>
            </a:r>
            <a:r>
              <a:rPr lang="en-US" sz="400" b="0" i="0">
                <a:solidFill>
                  <a:srgbClr val="505050"/>
                </a:solidFill>
                <a:effectLst/>
              </a:rPr>
              <a:t> 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 </a:t>
            </a:r>
            <a:r>
              <a:rPr lang="en-CA" sz="400" baseline="30000">
                <a:solidFill>
                  <a:srgbClr val="505050"/>
                </a:solidFill>
                <a:cs typeface="Segoe UI"/>
              </a:rPr>
              <a:t>5</a:t>
            </a:r>
            <a:r>
              <a:rPr lang="en-CA" sz="400">
                <a:solidFill>
                  <a:srgbClr val="505050"/>
                </a:solidFill>
                <a:cs typeface="Segoe UI"/>
              </a:rPr>
              <a:t>System software uses significant storage space. Available storage is subject to change based on system software updates and apps usage. 1GB = 1 billion bytes. 1TB = 1,000 GB.</a:t>
            </a:r>
            <a:r>
              <a:rPr lang="en-CA" sz="600" dirty="0">
                <a:solidFill>
                  <a:srgbClr val="505050"/>
                </a:solidFill>
                <a:cs typeface="Segoe UI"/>
              </a:rPr>
              <a:t> </a:t>
            </a:r>
            <a:r>
              <a:rPr lang="en-CA" sz="400" dirty="0">
                <a:solidFill>
                  <a:srgbClr val="505050"/>
                </a:solidFill>
                <a:cs typeface="Segoe UI"/>
                <a:hlinkClick r:id="rId13"/>
              </a:rPr>
              <a:t>Surface.com/Storage</a:t>
            </a:r>
            <a:r>
              <a:rPr lang="en-CA" sz="400" dirty="0">
                <a:solidFill>
                  <a:srgbClr val="505050"/>
                </a:solidFill>
                <a:cs typeface="Segoe UI"/>
              </a:rPr>
              <a:t> </a:t>
            </a:r>
            <a:r>
              <a:rPr lang="en-CA" sz="400">
                <a:solidFill>
                  <a:srgbClr val="505050"/>
                </a:solidFill>
                <a:cs typeface="Segoe UI"/>
              </a:rPr>
              <a:t>more details.</a:t>
            </a:r>
            <a:r>
              <a:rPr lang="en-US" sz="400">
                <a:solidFill>
                  <a:srgbClr val="0078D4"/>
                </a:solidFill>
                <a:cs typeface="Segoe UI"/>
              </a:rPr>
              <a:t> </a:t>
            </a:r>
            <a:r>
              <a:rPr lang="en-US" sz="400" baseline="30000">
                <a:solidFill>
                  <a:srgbClr val="505050"/>
                </a:solidFill>
                <a:cs typeface="Segoe UI"/>
              </a:rPr>
              <a:t>6</a:t>
            </a:r>
            <a:r>
              <a:rPr lang="en-US" sz="400">
                <a:solidFill>
                  <a:srgbClr val="505050"/>
                </a:solidFill>
                <a:cs typeface="Segoe UI"/>
              </a:rPr>
              <a:t>Feature </a:t>
            </a:r>
            <a:r>
              <a:rPr lang="en-US" sz="400" dirty="0">
                <a:solidFill>
                  <a:schemeClr val="accent5"/>
                </a:solidFill>
                <a:cs typeface="Segoe UI"/>
              </a:rPr>
              <a:t>availability varies by market, see </a:t>
            </a:r>
            <a:r>
              <a:rPr lang="en-US" sz="400" dirty="0">
                <a:solidFill>
                  <a:schemeClr val="accent5"/>
                </a:solidFill>
                <a:cs typeface="Segoe UI"/>
                <a:hlinkClick r:id="rId14">
                  <a:extLst>
                    <a:ext uri="{A12FA001-AC4F-418D-AE19-62706E023703}">
                      <ahyp:hlinkClr xmlns:ahyp="http://schemas.microsoft.com/office/drawing/2018/hyperlinkcolor" val="tx"/>
                    </a:ext>
                  </a:extLst>
                </a:hlinkClick>
              </a:rPr>
              <a:t>aka.ms/WindowsAIFeatures</a:t>
            </a:r>
            <a:r>
              <a:rPr lang="en-US" sz="400" dirty="0">
                <a:solidFill>
                  <a:schemeClr val="accent5"/>
                </a:solidFill>
                <a:cs typeface="Segoe UI"/>
              </a:rPr>
              <a:t>. When Copilot for Windows is not available or enabled on the device, pressing the Copilot key will launch Windows Search. </a:t>
            </a:r>
            <a:r>
              <a:rPr lang="en-US" sz="400" baseline="30000">
                <a:solidFill>
                  <a:srgbClr val="505050"/>
                </a:solidFill>
                <a:cs typeface="Segoe UI"/>
              </a:rPr>
              <a:t>7</a:t>
            </a:r>
            <a:r>
              <a:rPr lang="en-US" sz="400">
                <a:solidFill>
                  <a:srgbClr val="505050"/>
                </a:solidFill>
                <a:cs typeface="Segoe UI"/>
              </a:rPr>
              <a:t>Battery life varies significantly based on usage, network and feature configuration, signal strength, settings and other factors. See </a:t>
            </a:r>
            <a:r>
              <a:rPr lang="en-US" sz="400">
                <a:solidFill>
                  <a:srgbClr val="0078D4"/>
                </a:solidFill>
                <a:cs typeface="Segoe UI"/>
                <a:hlinkClick r:id="rId15">
                  <a:extLst>
                    <a:ext uri="{A12FA001-AC4F-418D-AE19-62706E023703}">
                      <ahyp:hlinkClr xmlns:ahyp="http://schemas.microsoft.com/office/drawing/2018/hyperlinkcolor" val="tx"/>
                    </a:ext>
                  </a:extLst>
                </a:hlinkClick>
              </a:rPr>
              <a:t>aka.ms/</a:t>
            </a:r>
            <a:r>
              <a:rPr lang="en-US" sz="400" dirty="0">
                <a:solidFill>
                  <a:srgbClr val="0078D4"/>
                </a:solidFill>
                <a:cs typeface="Segoe UI"/>
                <a:hlinkClick r:id="rId15">
                  <a:extLst>
                    <a:ext uri="{A12FA001-AC4F-418D-AE19-62706E023703}">
                      <ahyp:hlinkClr xmlns:ahyp="http://schemas.microsoft.com/office/drawing/2018/hyperlinkcolor" val="tx"/>
                    </a:ext>
                  </a:extLst>
                </a:hlinkClick>
              </a:rPr>
              <a:t>SurfaceBatteryPerformance</a:t>
            </a:r>
            <a:r>
              <a:rPr lang="en-US" sz="400">
                <a:solidFill>
                  <a:srgbClr val="0078D4"/>
                </a:solidFill>
                <a:cs typeface="Segoe UI"/>
              </a:rPr>
              <a:t> </a:t>
            </a:r>
            <a:r>
              <a:rPr lang="en-US" sz="400">
                <a:solidFill>
                  <a:srgbClr val="505050"/>
                </a:solidFill>
                <a:cs typeface="Segoe UI"/>
              </a:rPr>
              <a:t>for details. </a:t>
            </a:r>
            <a:r>
              <a:rPr lang="en-US" sz="400" baseline="30000">
                <a:solidFill>
                  <a:srgbClr val="505050"/>
                </a:solidFill>
                <a:cs typeface="Segoe UI"/>
              </a:rPr>
              <a:t>8</a:t>
            </a:r>
            <a:r>
              <a:rPr lang="en-US" sz="400">
                <a:solidFill>
                  <a:srgbClr val="505050"/>
                </a:solidFill>
                <a:cs typeface="Segoe UI"/>
              </a:rPr>
              <a:t>In select markets, only specific configurations come with 39W Surface power supply. Fast charging is supported with minimum 45W Surface power supply or USB Type-C PD charger rated at 45W or higher, sold separately. Testing conducted by Microsoft in February 2024. For details on Fast Charging see - </a:t>
            </a:r>
            <a:r>
              <a:rPr lang="en-US" sz="400">
                <a:solidFill>
                  <a:srgbClr val="0078D4"/>
                </a:solidFill>
                <a:cs typeface="Segoe UI"/>
                <a:hlinkClick r:id="rId16" tooltip="https://nam06.safelinks.protection.outlook.com/?url=https%3a%2f%2fsupport.microsoft.com%2fen-us%2fsurface%2fusb-c-and-fast-charging-for-surface-d320ab19-e4ed-c36d-7458-7d7aec69d34a&amp;data=05%7c02%7cv-jrostas%40microsoft.com%7c0ccabfb175f9426dcc5e08dc2f1a021f%7c72f988bf86f141af91ab2d7cd011db47%7c1%7c0%7c638437035976715033%7cunknown%7ctwfpbgzsb3d8eyjwijoimc4wljawmdailcjqijoiv2lumziilcjbtii6ik1hawwilcjxvci6mn0%3d%7c0%7c%7c%7c&amp;sdata=icdrq%2f3jrw1pxh3vnoqcrehcpydyqvwnral%2b1kej0gu%3d&amp;reserved=0">
                  <a:extLst>
                    <a:ext uri="{A12FA001-AC4F-418D-AE19-62706E023703}">
                      <ahyp:hlinkClr xmlns:ahyp="http://schemas.microsoft.com/office/drawing/2018/hyperlinkcolor" val="tx"/>
                    </a:ext>
                  </a:extLst>
                </a:hlinkClick>
              </a:rPr>
              <a:t>USB-C and Fast Charging for Surface - Microsoft Support</a:t>
            </a:r>
            <a:r>
              <a:rPr lang="en-US" sz="400">
                <a:solidFill>
                  <a:srgbClr val="505050"/>
                </a:solidFill>
                <a:cs typeface="Segoe UI"/>
              </a:rPr>
              <a:t> </a:t>
            </a:r>
            <a:r>
              <a:rPr lang="en-US" sz="400" baseline="30000">
                <a:solidFill>
                  <a:srgbClr val="505050"/>
                </a:solidFill>
                <a:cs typeface="Segoe UI"/>
              </a:rPr>
              <a:t>9</a:t>
            </a:r>
            <a:r>
              <a:rPr lang="en-US" sz="400">
                <a:solidFill>
                  <a:srgbClr val="505050"/>
                </a:solidFill>
                <a:cs typeface="Segoe UI"/>
              </a:rPr>
              <a:t>Based on a comparison of published tech specs for Windows laptops and 2:1s as of 2/20/24.</a:t>
            </a:r>
            <a:endParaRPr lang="en-US" sz="400" b="0" i="0" kern="1200">
              <a:solidFill>
                <a:srgbClr val="505050"/>
              </a:solidFill>
              <a:effectLst/>
              <a:latin typeface="+mn-lt"/>
              <a:ea typeface="+mn-ea"/>
              <a:cs typeface="Segoe UI"/>
            </a:endParaRPr>
          </a:p>
          <a:p>
            <a:pPr fontAlgn="base"/>
            <a:endParaRPr lang="en-US" sz="400" baseline="30000">
              <a:solidFill>
                <a:schemeClr val="accent5"/>
              </a:solidFill>
              <a:cs typeface="Segoe UI" panose="020B0502040204020203" pitchFamily="34" charset="0"/>
            </a:endParaRPr>
          </a:p>
        </p:txBody>
      </p:sp>
      <p:pic>
        <p:nvPicPr>
          <p:cNvPr id="22" name="Picture 21">
            <a:extLst>
              <a:ext uri="{FF2B5EF4-FFF2-40B4-BE49-F238E27FC236}">
                <a16:creationId xmlns:a16="http://schemas.microsoft.com/office/drawing/2014/main" id="{8F3A8DD5-67CB-738C-B01A-7856E8FBA770}"/>
              </a:ext>
            </a:extLst>
          </p:cNvPr>
          <p:cNvPicPr>
            <a:picLocks noGrp="1" noRot="1" noChangeAspect="1" noMove="1" noResize="1" noEditPoints="1" noAdjustHandles="1" noChangeArrowheads="1" noChangeShapeType="1" noCrop="1"/>
          </p:cNvPicPr>
          <p:nvPr/>
        </p:nvPicPr>
        <p:blipFill>
          <a:blip r:embed="rId17"/>
          <a:srcRect l="21875" r="21875"/>
          <a:stretch/>
        </p:blipFill>
        <p:spPr>
          <a:xfrm>
            <a:off x="7873319" y="3013280"/>
            <a:ext cx="576000" cy="576000"/>
          </a:xfrm>
          <a:prstGeom prst="ellipse">
            <a:avLst/>
          </a:prstGeom>
          <a:ln w="12700">
            <a:solidFill>
              <a:srgbClr val="D9D9D9"/>
            </a:solidFill>
          </a:ln>
        </p:spPr>
      </p:pic>
    </p:spTree>
    <p:extLst>
      <p:ext uri="{BB962C8B-B14F-4D97-AF65-F5344CB8AC3E}">
        <p14:creationId xmlns:p14="http://schemas.microsoft.com/office/powerpoint/2010/main" val="3175732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F6C13-CA8D-DA4C-16F6-3A5FDC538F53}"/>
              </a:ext>
            </a:extLst>
          </p:cNvPr>
          <p:cNvSpPr txBox="1">
            <a:spLocks noGrp="1" noRot="1" noMove="1" noResize="1" noEditPoints="1" noAdjustHandles="1" noChangeArrowheads="1" noChangeShapeType="1"/>
          </p:cNvSpPr>
          <p:nvPr/>
        </p:nvSpPr>
        <p:spPr>
          <a:xfrm>
            <a:off x="2437062" y="179589"/>
            <a:ext cx="9613828" cy="432287"/>
          </a:xfrm>
          <a:prstGeom prst="rect">
            <a:avLst/>
          </a:prstGeom>
          <a:noFill/>
        </p:spPr>
        <p:txBody>
          <a:bodyPr wrap="square" lIns="0" tIns="31173" rIns="0" bIns="31173" anchor="b">
            <a:spAutoFit/>
          </a:bodyPr>
          <a:lstStyle/>
          <a:p>
            <a:pPr defTabSz="311719">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a:rPr>
              <a:t>|	Surface Pro 10</a:t>
            </a:r>
            <a:r>
              <a:rPr lang="en-US" sz="2400" dirty="0">
                <a:solidFill>
                  <a:srgbClr val="505050"/>
                </a:solidFill>
                <a:latin typeface="Segoe UI Light"/>
                <a:cs typeface="Segoe UI Light"/>
              </a:rPr>
              <a:t> </a:t>
            </a:r>
            <a:endParaRPr lang="en-US" sz="2400" b="0" i="0" u="none" strike="noStrike" kern="1200" cap="none" spc="0" normalizeH="0" baseline="0" noProof="0" dirty="0">
              <a:ln>
                <a:noFill/>
              </a:ln>
              <a:solidFill>
                <a:srgbClr val="505050"/>
              </a:solidFill>
              <a:effectLst/>
              <a:uLnTx/>
              <a:uFillTx/>
              <a:latin typeface="Segoe UI Light"/>
              <a:cs typeface="Segoe UI Light"/>
            </a:endParaRPr>
          </a:p>
        </p:txBody>
      </p:sp>
      <p:cxnSp>
        <p:nvCxnSpPr>
          <p:cNvPr id="20" name="Straight Connector 19">
            <a:extLst>
              <a:ext uri="{FF2B5EF4-FFF2-40B4-BE49-F238E27FC236}">
                <a16:creationId xmlns:a16="http://schemas.microsoft.com/office/drawing/2014/main" id="{33F4C07B-4972-4A7A-C3CE-874D86697986}"/>
              </a:ext>
            </a:extLst>
          </p:cNvPr>
          <p:cNvCxnSpPr>
            <a:cxnSpLocks noGrp="1" noRot="1" noMove="1" noResize="1" noEditPoints="1" noAdjustHandles="1" noChangeArrowheads="1" noChangeShapeType="1"/>
          </p:cNvCxnSpPr>
          <p:nvPr/>
        </p:nvCxnSpPr>
        <p:spPr>
          <a:xfrm>
            <a:off x="3361652" y="9793575"/>
            <a:ext cx="93600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36A81911-7FDB-D771-0C0E-230D7CDACEA4}"/>
              </a:ext>
            </a:extLst>
          </p:cNvPr>
          <p:cNvGraphicFramePr>
            <a:graphicFrameLocks noGrp="1" noDrilldown="1" noMove="1" noResize="1"/>
          </p:cNvGraphicFramePr>
          <p:nvPr>
            <p:extLst>
              <p:ext uri="{D42A27DB-BD31-4B8C-83A1-F6EECF244321}">
                <p14:modId xmlns:p14="http://schemas.microsoft.com/office/powerpoint/2010/main" val="1612530225"/>
              </p:ext>
            </p:extLst>
          </p:nvPr>
        </p:nvGraphicFramePr>
        <p:xfrm>
          <a:off x="546452" y="818564"/>
          <a:ext cx="2782877" cy="4576411"/>
        </p:xfrm>
        <a:graphic>
          <a:graphicData uri="http://schemas.openxmlformats.org/drawingml/2006/table">
            <a:tbl>
              <a:tblPr firstRow="1" bandRow="1">
                <a:tableStyleId>{5940675A-B579-460E-94D1-54222C63F5DA}</a:tableStyleId>
              </a:tblPr>
              <a:tblGrid>
                <a:gridCol w="2782877">
                  <a:extLst>
                    <a:ext uri="{9D8B030D-6E8A-4147-A177-3AD203B41FA5}">
                      <a16:colId xmlns:a16="http://schemas.microsoft.com/office/drawing/2014/main" val="2030757561"/>
                    </a:ext>
                  </a:extLst>
                </a:gridCol>
              </a:tblGrid>
              <a:tr h="495982">
                <a:tc>
                  <a:txBody>
                    <a:bodyPr/>
                    <a:lstStyle/>
                    <a:p>
                      <a:pPr marL="0" algn="l">
                        <a:lnSpc>
                          <a:spcPct val="100000"/>
                        </a:lnSpc>
                        <a:spcAft>
                          <a:spcPts val="300"/>
                        </a:spcAft>
                      </a:pPr>
                      <a:r>
                        <a:rPr lang="en-CA" sz="600">
                          <a:solidFill>
                            <a:srgbClr val="505050"/>
                          </a:solidFill>
                          <a:latin typeface="+mj-lt"/>
                          <a:ea typeface="+mn-ea"/>
                          <a:cs typeface="+mn-cs"/>
                        </a:rPr>
                        <a:t>PROCESSOR</a:t>
                      </a:r>
                    </a:p>
                    <a:p>
                      <a:pPr marL="0" marR="69215" indent="0" algn="l">
                        <a:lnSpc>
                          <a:spcPct val="100000"/>
                        </a:lnSpc>
                        <a:spcBef>
                          <a:spcPts val="100"/>
                        </a:spcBef>
                      </a:pPr>
                      <a:r>
                        <a:rPr lang="en-CA" sz="600" spc="-10">
                          <a:solidFill>
                            <a:srgbClr val="505050"/>
                          </a:solidFill>
                          <a:latin typeface="+mn-lt"/>
                          <a:cs typeface="Segoe UI"/>
                        </a:rPr>
                        <a:t>Intel</a:t>
                      </a:r>
                      <a:r>
                        <a:rPr lang="en-CA" sz="600" spc="-10" baseline="30000">
                          <a:solidFill>
                            <a:srgbClr val="505050"/>
                          </a:solidFill>
                          <a:latin typeface="+mn-lt"/>
                          <a:cs typeface="Segoe UI"/>
                        </a:rPr>
                        <a:t>®</a:t>
                      </a:r>
                      <a:r>
                        <a:rPr lang="en-CA" sz="600" spc="-10">
                          <a:solidFill>
                            <a:srgbClr val="505050"/>
                          </a:solidFill>
                          <a:latin typeface="+mn-lt"/>
                          <a:cs typeface="Segoe UI"/>
                        </a:rPr>
                        <a:t> Core™ Ultra 5 processor 135U</a:t>
                      </a:r>
                      <a:br>
                        <a:rPr lang="en-CA" sz="600" spc="-10">
                          <a:solidFill>
                            <a:srgbClr val="505050"/>
                          </a:solidFill>
                          <a:latin typeface="+mn-lt"/>
                          <a:cs typeface="Segoe UI"/>
                        </a:rPr>
                      </a:br>
                      <a:r>
                        <a:rPr lang="en-CA" sz="600" spc="-10">
                          <a:solidFill>
                            <a:srgbClr val="505050"/>
                          </a:solidFill>
                          <a:latin typeface="+mn-lt"/>
                          <a:cs typeface="Segoe UI"/>
                        </a:rPr>
                        <a:t>Intel</a:t>
                      </a:r>
                      <a:r>
                        <a:rPr lang="en-CA" sz="600" spc="-10" baseline="30000">
                          <a:solidFill>
                            <a:srgbClr val="505050"/>
                          </a:solidFill>
                          <a:latin typeface="+mn-lt"/>
                          <a:cs typeface="Segoe UI"/>
                        </a:rPr>
                        <a:t>®</a:t>
                      </a:r>
                      <a:r>
                        <a:rPr lang="en-CA" sz="600" spc="-10">
                          <a:solidFill>
                            <a:srgbClr val="505050"/>
                          </a:solidFill>
                          <a:latin typeface="+mn-lt"/>
                          <a:cs typeface="Segoe UI"/>
                        </a:rPr>
                        <a:t> Core™ Ultra 7 processor 165U</a:t>
                      </a:r>
                      <a:br>
                        <a:rPr lang="en-CA" sz="600" spc="-10">
                          <a:solidFill>
                            <a:srgbClr val="505050"/>
                          </a:solidFill>
                          <a:latin typeface="+mn-lt"/>
                          <a:cs typeface="Segoe UI"/>
                        </a:rPr>
                      </a:br>
                      <a:r>
                        <a:rPr lang="en-CA" sz="600" spc="-10">
                          <a:solidFill>
                            <a:srgbClr val="505050"/>
                          </a:solidFill>
                          <a:latin typeface="+mn-lt"/>
                          <a:cs typeface="Segoe UI"/>
                        </a:rPr>
                        <a:t>NPU: Intel</a:t>
                      </a:r>
                      <a:r>
                        <a:rPr lang="en-CA" sz="600" spc="-10" baseline="30000">
                          <a:solidFill>
                            <a:srgbClr val="505050"/>
                          </a:solidFill>
                          <a:latin typeface="+mn-lt"/>
                          <a:cs typeface="Segoe UI"/>
                        </a:rPr>
                        <a:t>®</a:t>
                      </a:r>
                      <a:r>
                        <a:rPr lang="en-CA" sz="600" spc="-10">
                          <a:solidFill>
                            <a:srgbClr val="505050"/>
                          </a:solidFill>
                          <a:latin typeface="+mn-lt"/>
                          <a:cs typeface="Segoe UI"/>
                        </a:rPr>
                        <a:t> AI Boost</a:t>
                      </a:r>
                      <a:endParaRPr lang="en-CA" sz="600">
                        <a:solidFill>
                          <a:srgbClr val="50505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8474407"/>
                  </a:ext>
                </a:extLst>
              </a:tr>
              <a:tr h="656891">
                <a:tc>
                  <a:txBody>
                    <a:bodyPr/>
                    <a:lstStyle/>
                    <a:p>
                      <a:pPr marL="0" algn="l">
                        <a:lnSpc>
                          <a:spcPct val="100000"/>
                        </a:lnSpc>
                        <a:spcAft>
                          <a:spcPts val="300"/>
                        </a:spcAft>
                      </a:pPr>
                      <a:r>
                        <a:rPr lang="en-CA" sz="600">
                          <a:solidFill>
                            <a:srgbClr val="505050"/>
                          </a:solidFill>
                          <a:latin typeface="+mj-lt"/>
                          <a:ea typeface="+mn-ea"/>
                          <a:cs typeface="+mn-cs"/>
                        </a:rPr>
                        <a:t>MEMORY AND STORAGE</a:t>
                      </a:r>
                      <a:r>
                        <a:rPr lang="en-CA" sz="600" baseline="30000">
                          <a:solidFill>
                            <a:srgbClr val="505050"/>
                          </a:solidFill>
                          <a:latin typeface="+mj-lt"/>
                          <a:ea typeface="+mn-ea"/>
                          <a:cs typeface="+mn-cs"/>
                        </a:rPr>
                        <a:t>1</a:t>
                      </a:r>
                    </a:p>
                    <a:p>
                      <a:pPr marL="0" marR="69215" indent="0" algn="l">
                        <a:lnSpc>
                          <a:spcPct val="100000"/>
                        </a:lnSpc>
                        <a:spcBef>
                          <a:spcPts val="0"/>
                        </a:spcBef>
                      </a:pPr>
                      <a:r>
                        <a:rPr lang="en-US" sz="600" spc="-10">
                          <a:solidFill>
                            <a:srgbClr val="505050"/>
                          </a:solidFill>
                          <a:latin typeface="+mn-lt"/>
                          <a:cs typeface="Segoe UI"/>
                        </a:rPr>
                        <a:t>Memory options: </a:t>
                      </a:r>
                      <a:br>
                        <a:rPr lang="en-US" sz="600" spc="-10">
                          <a:solidFill>
                            <a:srgbClr val="505050"/>
                          </a:solidFill>
                          <a:latin typeface="+mn-lt"/>
                          <a:cs typeface="Segoe UI"/>
                        </a:rPr>
                      </a:br>
                      <a:r>
                        <a:rPr lang="en-US" sz="600" spc="-10">
                          <a:solidFill>
                            <a:srgbClr val="505050"/>
                          </a:solidFill>
                          <a:latin typeface="+mn-lt"/>
                          <a:cs typeface="Segoe UI"/>
                        </a:rPr>
                        <a:t>8GB, 16GB, 32GB, 64GB LPDDR5x</a:t>
                      </a:r>
                    </a:p>
                    <a:p>
                      <a:pPr marL="0" marR="69215" lvl="0" indent="0" algn="l">
                        <a:lnSpc>
                          <a:spcPct val="100000"/>
                        </a:lnSpc>
                        <a:spcBef>
                          <a:spcPts val="0"/>
                        </a:spcBef>
                        <a:buNone/>
                      </a:pPr>
                      <a:br>
                        <a:rPr lang="en-US" sz="600" spc="-10">
                          <a:solidFill>
                            <a:srgbClr val="505050"/>
                          </a:solidFill>
                          <a:latin typeface="+mn-lt"/>
                          <a:cs typeface="Segoe UI"/>
                        </a:rPr>
                      </a:br>
                      <a:r>
                        <a:rPr lang="en-US" sz="600" spc="-10">
                          <a:solidFill>
                            <a:srgbClr val="505050"/>
                          </a:solidFill>
                          <a:latin typeface="+mn-lt"/>
                          <a:cs typeface="Segoe UI"/>
                        </a:rPr>
                        <a:t>Storage options: </a:t>
                      </a:r>
                      <a:br>
                        <a:rPr lang="en-US" sz="600" spc="-10">
                          <a:solidFill>
                            <a:srgbClr val="505050"/>
                          </a:solidFill>
                          <a:latin typeface="+mn-lt"/>
                          <a:cs typeface="Segoe UI"/>
                        </a:rPr>
                      </a:br>
                      <a:r>
                        <a:rPr lang="en-US" sz="600" spc="-10">
                          <a:solidFill>
                            <a:srgbClr val="505050"/>
                          </a:solidFill>
                          <a:latin typeface="+mn-lt"/>
                          <a:cs typeface="Segoe UI"/>
                        </a:rPr>
                        <a:t>Removable</a:t>
                      </a:r>
                      <a:r>
                        <a:rPr lang="en-US" sz="600" spc="-10" baseline="30000">
                          <a:solidFill>
                            <a:srgbClr val="505050"/>
                          </a:solidFill>
                          <a:latin typeface="+mn-lt"/>
                          <a:cs typeface="Segoe UI"/>
                        </a:rPr>
                        <a:t>2</a:t>
                      </a:r>
                      <a:r>
                        <a:rPr lang="en-US" sz="600" spc="-10">
                          <a:solidFill>
                            <a:srgbClr val="505050"/>
                          </a:solidFill>
                          <a:latin typeface="+mn-lt"/>
                          <a:cs typeface="Segoe UI"/>
                        </a:rPr>
                        <a:t> solid-state drive (Gen 4 SSD): 256GB, 512GB, 1TB</a:t>
                      </a:r>
                      <a:endParaRPr lang="en-US"/>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4983729"/>
                  </a:ext>
                </a:extLst>
              </a:tr>
              <a:tr h="656891">
                <a:tc>
                  <a:txBody>
                    <a:bodyPr/>
                    <a:lstStyle/>
                    <a:p>
                      <a:pPr algn="l">
                        <a:lnSpc>
                          <a:spcPct val="100000"/>
                        </a:lnSpc>
                        <a:spcAft>
                          <a:spcPts val="300"/>
                        </a:spcAft>
                      </a:pPr>
                      <a:r>
                        <a:rPr lang="en-US" sz="600" kern="1200" dirty="0">
                          <a:solidFill>
                            <a:srgbClr val="505050"/>
                          </a:solidFill>
                          <a:latin typeface="+mj-lt"/>
                          <a:ea typeface="+mn-ea"/>
                          <a:cs typeface="+mn-cs"/>
                        </a:rPr>
                        <a:t>SECURITY</a:t>
                      </a:r>
                    </a:p>
                    <a:p>
                      <a:pPr algn="l">
                        <a:lnSpc>
                          <a:spcPct val="100000"/>
                        </a:lnSpc>
                      </a:pPr>
                      <a:r>
                        <a:rPr lang="en-US" sz="600" kern="1200" baseline="0" dirty="0">
                          <a:solidFill>
                            <a:srgbClr val="505050"/>
                          </a:solidFill>
                          <a:latin typeface="+mn-lt"/>
                          <a:ea typeface="+mn-ea"/>
                          <a:cs typeface="+mn-cs"/>
                        </a:rPr>
                        <a:t>Hardware TPM 2.0 chip for enterprise-grade security and BitLocker support</a:t>
                      </a:r>
                    </a:p>
                    <a:p>
                      <a:pPr algn="l">
                        <a:lnSpc>
                          <a:spcPct val="100000"/>
                        </a:lnSpc>
                      </a:pPr>
                      <a:r>
                        <a:rPr lang="en-US" sz="600" kern="1200" baseline="0" dirty="0">
                          <a:solidFill>
                            <a:srgbClr val="505050"/>
                          </a:solidFill>
                          <a:latin typeface="+mn-lt"/>
                          <a:ea typeface="+mn-ea"/>
                          <a:cs typeface="+mn-cs"/>
                        </a:rPr>
                        <a:t>Windows Hello facial recognition with Enhanced Sign-in Security</a:t>
                      </a:r>
                    </a:p>
                    <a:p>
                      <a:pPr algn="l">
                        <a:lnSpc>
                          <a:spcPct val="100000"/>
                        </a:lnSpc>
                      </a:pPr>
                      <a:r>
                        <a:rPr lang="en-US" sz="600" kern="1200" baseline="0" dirty="0">
                          <a:solidFill>
                            <a:srgbClr val="505050"/>
                          </a:solidFill>
                          <a:latin typeface="+mn-lt"/>
                          <a:ea typeface="+mn-ea"/>
                          <a:cs typeface="+mn-cs"/>
                        </a:rPr>
                        <a:t>NFC authentication</a:t>
                      </a:r>
                    </a:p>
                    <a:p>
                      <a:pPr algn="l">
                        <a:lnSpc>
                          <a:spcPct val="100000"/>
                        </a:lnSpc>
                      </a:pPr>
                      <a:r>
                        <a:rPr lang="en-US" sz="600" kern="1200" baseline="0" dirty="0">
                          <a:solidFill>
                            <a:srgbClr val="505050"/>
                          </a:solidFill>
                          <a:latin typeface="+mn-lt"/>
                          <a:ea typeface="+mn-ea"/>
                          <a:cs typeface="+mn-cs"/>
                        </a:rPr>
                        <a:t>Windows 11 Secured-core PC</a:t>
                      </a:r>
                      <a:endParaRPr lang="en-US" sz="600" spc="-10" dirty="0">
                        <a:solidFill>
                          <a:srgbClr val="50505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38932924"/>
                  </a:ext>
                </a:extLst>
              </a:tr>
              <a:tr h="307776">
                <a:tc>
                  <a:txBody>
                    <a:bodyPr/>
                    <a:lstStyle/>
                    <a:p>
                      <a:pPr algn="l">
                        <a:lnSpc>
                          <a:spcPct val="100000"/>
                        </a:lnSpc>
                        <a:spcAft>
                          <a:spcPts val="300"/>
                        </a:spcAft>
                      </a:pPr>
                      <a:r>
                        <a:rPr lang="en-US" sz="600" kern="1200">
                          <a:solidFill>
                            <a:srgbClr val="505050"/>
                          </a:solidFill>
                          <a:latin typeface="+mj-lt"/>
                          <a:ea typeface="+mn-ea"/>
                          <a:cs typeface="+mn-cs"/>
                        </a:rPr>
                        <a:t>BATTERY LIFE</a:t>
                      </a:r>
                      <a:endParaRPr lang="en-US" sz="600" kern="1200" baseline="30000">
                        <a:solidFill>
                          <a:srgbClr val="505050"/>
                        </a:solidFill>
                        <a:latin typeface="+mj-lt"/>
                        <a:ea typeface="+mn-ea"/>
                        <a:cs typeface="+mn-cs"/>
                      </a:endParaRPr>
                    </a:p>
                    <a:p>
                      <a:pPr algn="l">
                        <a:lnSpc>
                          <a:spcPct val="100000"/>
                        </a:lnSpc>
                      </a:pPr>
                      <a:r>
                        <a:rPr lang="en-US" sz="600" kern="1200" baseline="0">
                          <a:solidFill>
                            <a:srgbClr val="505050"/>
                          </a:solidFill>
                          <a:latin typeface="+mn-lt"/>
                          <a:ea typeface="+mn-ea"/>
                          <a:cs typeface="+mn-cs"/>
                        </a:rPr>
                        <a:t>Up to 19 hours of typical device usage</a:t>
                      </a:r>
                      <a:r>
                        <a:rPr lang="en-US" sz="600" kern="1200" baseline="30000">
                          <a:solidFill>
                            <a:srgbClr val="505050"/>
                          </a:solidFill>
                          <a:latin typeface="+mn-lt"/>
                          <a:ea typeface="+mn-ea"/>
                          <a:cs typeface="+mn-cs"/>
                        </a:rPr>
                        <a:t>3</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6754343"/>
                  </a:ext>
                </a:extLst>
              </a:tr>
              <a:tr h="928275">
                <a:tc>
                  <a:txBody>
                    <a:bodyPr/>
                    <a:lstStyle/>
                    <a:p>
                      <a:pPr marL="0" algn="l" defTabSz="932742" rtl="0" eaLnBrk="1" latinLnBrk="0" hangingPunct="1">
                        <a:lnSpc>
                          <a:spcPct val="100000"/>
                        </a:lnSpc>
                        <a:spcAft>
                          <a:spcPts val="300"/>
                        </a:spcAft>
                      </a:pPr>
                      <a:r>
                        <a:rPr lang="en-CA" sz="600" kern="1200" dirty="0">
                          <a:solidFill>
                            <a:srgbClr val="505050"/>
                          </a:solidFill>
                          <a:latin typeface="+mj-lt"/>
                          <a:ea typeface="+mn-ea"/>
                          <a:cs typeface="+mn-cs"/>
                        </a:rPr>
                        <a:t>PORTS AND CHARGING</a:t>
                      </a:r>
                    </a:p>
                    <a:p>
                      <a:pPr marL="0" marR="69215" indent="0" algn="l">
                        <a:lnSpc>
                          <a:spcPct val="100000"/>
                        </a:lnSpc>
                        <a:spcBef>
                          <a:spcPts val="100"/>
                        </a:spcBef>
                      </a:pPr>
                      <a:r>
                        <a:rPr lang="en-CA" sz="600" spc="-10" dirty="0">
                          <a:solidFill>
                            <a:srgbClr val="505050"/>
                          </a:solidFill>
                          <a:latin typeface="+mn-lt"/>
                          <a:cs typeface="Segoe UI"/>
                        </a:rPr>
                        <a:t>2 x USB-C</a:t>
                      </a:r>
                      <a:r>
                        <a:rPr lang="en-US" sz="600" spc="-10" baseline="30000" dirty="0">
                          <a:solidFill>
                            <a:srgbClr val="505050"/>
                          </a:solidFill>
                          <a:latin typeface="+mn-lt"/>
                          <a:cs typeface="Segoe UI"/>
                        </a:rPr>
                        <a:t>®</a:t>
                      </a:r>
                      <a:r>
                        <a:rPr lang="en-CA" sz="600" spc="-10" dirty="0">
                          <a:solidFill>
                            <a:srgbClr val="505050"/>
                          </a:solidFill>
                          <a:latin typeface="+mn-lt"/>
                          <a:cs typeface="Segoe UI"/>
                        </a:rPr>
                        <a:t> with USB4</a:t>
                      </a:r>
                      <a:r>
                        <a:rPr lang="en-US" sz="600" spc="-10" baseline="30000" dirty="0">
                          <a:solidFill>
                            <a:srgbClr val="505050"/>
                          </a:solidFill>
                          <a:latin typeface="+mn-lt"/>
                          <a:cs typeface="Segoe UI"/>
                        </a:rPr>
                        <a:t>®</a:t>
                      </a:r>
                      <a:r>
                        <a:rPr lang="en-CA" sz="600" spc="-10" dirty="0">
                          <a:solidFill>
                            <a:srgbClr val="505050"/>
                          </a:solidFill>
                          <a:latin typeface="+mn-lt"/>
                          <a:cs typeface="Segoe UI"/>
                        </a:rPr>
                        <a:t>/Thunderbolt™ 4 with support for:</a:t>
                      </a:r>
                      <a:br>
                        <a:rPr lang="en-CA" sz="600" spc="-10" dirty="0">
                          <a:solidFill>
                            <a:srgbClr val="505050"/>
                          </a:solidFill>
                          <a:latin typeface="+mn-lt"/>
                          <a:cs typeface="Segoe UI"/>
                        </a:rPr>
                      </a:br>
                      <a:r>
                        <a:rPr lang="en-CA" sz="600" spc="-10" dirty="0">
                          <a:solidFill>
                            <a:srgbClr val="505050"/>
                          </a:solidFill>
                          <a:latin typeface="+mn-lt"/>
                          <a:cs typeface="Segoe UI"/>
                        </a:rPr>
                        <a:t>Charging</a:t>
                      </a:r>
                      <a:br>
                        <a:rPr lang="en-CA" sz="600" spc="-10" dirty="0">
                          <a:solidFill>
                            <a:srgbClr val="505050"/>
                          </a:solidFill>
                          <a:latin typeface="+mn-lt"/>
                          <a:cs typeface="Segoe UI"/>
                        </a:rPr>
                      </a:br>
                      <a:r>
                        <a:rPr lang="en-CA" sz="600" spc="-10" dirty="0">
                          <a:solidFill>
                            <a:srgbClr val="505050"/>
                          </a:solidFill>
                          <a:latin typeface="+mn-lt"/>
                          <a:cs typeface="Segoe UI"/>
                        </a:rPr>
                        <a:t>Data transfer</a:t>
                      </a:r>
                      <a:br>
                        <a:rPr lang="en-CA" sz="600" spc="-10" dirty="0">
                          <a:solidFill>
                            <a:srgbClr val="505050"/>
                          </a:solidFill>
                          <a:latin typeface="+mn-lt"/>
                          <a:cs typeface="Segoe UI"/>
                        </a:rPr>
                      </a:br>
                      <a:r>
                        <a:rPr lang="en-CA" sz="600" spc="-10" dirty="0">
                          <a:solidFill>
                            <a:srgbClr val="505050"/>
                          </a:solidFill>
                          <a:latin typeface="+mn-lt"/>
                          <a:cs typeface="Segoe UI"/>
                        </a:rPr>
                        <a:t>DisplayPort 2.1 </a:t>
                      </a:r>
                      <a:r>
                        <a:rPr lang="en-US" sz="600" spc="-10" dirty="0">
                          <a:solidFill>
                            <a:srgbClr val="505050"/>
                          </a:solidFill>
                          <a:latin typeface="+mn-lt"/>
                          <a:cs typeface="Segoe UI"/>
                        </a:rPr>
                        <a:t>with support up to 1 x 8K monitor</a:t>
                      </a:r>
                      <a:endParaRPr lang="en-CA" sz="600" spc="-10" dirty="0">
                        <a:solidFill>
                          <a:srgbClr val="505050"/>
                        </a:solidFill>
                        <a:latin typeface="+mn-lt"/>
                        <a:cs typeface="Segoe UI"/>
                      </a:endParaRPr>
                    </a:p>
                    <a:p>
                      <a:pPr marL="0" marR="69215" indent="0" algn="l">
                        <a:lnSpc>
                          <a:spcPct val="100000"/>
                        </a:lnSpc>
                        <a:spcBef>
                          <a:spcPts val="0"/>
                        </a:spcBef>
                      </a:pPr>
                      <a:r>
                        <a:rPr lang="en-US" sz="600" spc="-10" dirty="0">
                          <a:solidFill>
                            <a:srgbClr val="505050"/>
                          </a:solidFill>
                          <a:latin typeface="+mn-lt"/>
                          <a:cs typeface="Segoe UI"/>
                        </a:rPr>
                        <a:t>Supports fast charging with minimum 45W power supply via </a:t>
                      </a:r>
                      <a:br>
                        <a:rPr lang="en-US" sz="600" spc="-10" dirty="0">
                          <a:solidFill>
                            <a:srgbClr val="505050"/>
                          </a:solidFill>
                          <a:latin typeface="+mn-lt"/>
                          <a:cs typeface="Segoe UI"/>
                        </a:rPr>
                      </a:br>
                      <a:r>
                        <a:rPr lang="en-US" sz="600" spc="-10" dirty="0">
                          <a:solidFill>
                            <a:srgbClr val="505050"/>
                          </a:solidFill>
                          <a:latin typeface="+mn-lt"/>
                          <a:cs typeface="Segoe UI"/>
                        </a:rPr>
                        <a:t> Surface Connect or USB-C</a:t>
                      </a:r>
                      <a:r>
                        <a:rPr lang="en-US" sz="600" spc="-10" baseline="0" dirty="0">
                          <a:solidFill>
                            <a:srgbClr val="505050"/>
                          </a:solidFill>
                          <a:latin typeface="+mn-lt"/>
                          <a:cs typeface="Segoe UI"/>
                        </a:rPr>
                        <a:t>®</a:t>
                      </a:r>
                      <a:r>
                        <a:rPr lang="en-US" sz="600" spc="-10" baseline="30000" dirty="0">
                          <a:solidFill>
                            <a:srgbClr val="505050"/>
                          </a:solidFill>
                          <a:latin typeface="+mn-lt"/>
                          <a:cs typeface="Segoe UI"/>
                        </a:rPr>
                        <a:t>4</a:t>
                      </a:r>
                      <a:endParaRPr lang="en-US" sz="600" b="1" spc="-10" baseline="0" dirty="0">
                        <a:solidFill>
                          <a:srgbClr val="505050"/>
                        </a:solidFill>
                        <a:highlight>
                          <a:srgbClr val="FFFF00"/>
                        </a:highlight>
                        <a:latin typeface="+mn-lt"/>
                        <a:cs typeface="Segoe UI"/>
                      </a:endParaRPr>
                    </a:p>
                    <a:p>
                      <a:pPr marL="180975" marR="69215" indent="-180975" algn="l">
                        <a:lnSpc>
                          <a:spcPct val="100000"/>
                        </a:lnSpc>
                        <a:spcBef>
                          <a:spcPts val="0"/>
                        </a:spcBef>
                      </a:pPr>
                      <a:r>
                        <a:rPr lang="en-CA" sz="600" spc="-10" dirty="0">
                          <a:solidFill>
                            <a:srgbClr val="505050"/>
                          </a:solidFill>
                          <a:latin typeface="+mn-lt"/>
                          <a:cs typeface="Segoe UI"/>
                        </a:rPr>
                        <a:t>Surface Connect port</a:t>
                      </a:r>
                    </a:p>
                    <a:p>
                      <a:pPr marL="180975" marR="69215" indent="-180975" algn="l">
                        <a:lnSpc>
                          <a:spcPct val="100000"/>
                        </a:lnSpc>
                        <a:spcBef>
                          <a:spcPts val="0"/>
                        </a:spcBef>
                      </a:pPr>
                      <a:r>
                        <a:rPr lang="en-CA" sz="600" spc="-10" dirty="0">
                          <a:solidFill>
                            <a:srgbClr val="505050"/>
                          </a:solidFill>
                          <a:latin typeface="+mn-lt"/>
                          <a:cs typeface="Segoe UI"/>
                        </a:rPr>
                        <a:t>Surface Pro Keyboard port</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4458054"/>
                  </a:ext>
                </a:extLst>
              </a:tr>
              <a:tr h="743350">
                <a:tc>
                  <a:txBody>
                    <a:bodyPr/>
                    <a:lstStyle/>
                    <a:p>
                      <a:pPr algn="l">
                        <a:lnSpc>
                          <a:spcPct val="100000"/>
                        </a:lnSpc>
                        <a:spcAft>
                          <a:spcPts val="300"/>
                        </a:spcAft>
                      </a:pPr>
                      <a:r>
                        <a:rPr lang="en-CA" sz="600" kern="1200" dirty="0">
                          <a:solidFill>
                            <a:srgbClr val="505050"/>
                          </a:solidFill>
                          <a:latin typeface="+mj-lt"/>
                          <a:ea typeface="+mn-ea"/>
                          <a:cs typeface="+mn-cs"/>
                        </a:rPr>
                        <a:t>CAMERAS</a:t>
                      </a:r>
                    </a:p>
                    <a:p>
                      <a:pPr algn="l">
                        <a:lnSpc>
                          <a:spcPct val="100000"/>
                        </a:lnSpc>
                      </a:pPr>
                      <a:r>
                        <a:rPr lang="en-US" sz="600" dirty="0">
                          <a:solidFill>
                            <a:srgbClr val="505050"/>
                          </a:solidFill>
                        </a:rPr>
                        <a:t>Quad HD front-facing Surface Studio Camera</a:t>
                      </a:r>
                    </a:p>
                    <a:p>
                      <a:pPr marL="0" indent="0" algn="l">
                        <a:lnSpc>
                          <a:spcPct val="100000"/>
                        </a:lnSpc>
                      </a:pPr>
                      <a:r>
                        <a:rPr lang="en-US" sz="600" dirty="0">
                          <a:solidFill>
                            <a:srgbClr val="505050"/>
                          </a:solidFill>
                        </a:rPr>
                        <a:t>1440p Quad HD camera with ultrawide field of view</a:t>
                      </a:r>
                    </a:p>
                    <a:p>
                      <a:pPr marL="0" indent="0" algn="l">
                        <a:lnSpc>
                          <a:spcPct val="100000"/>
                        </a:lnSpc>
                      </a:pPr>
                      <a:r>
                        <a:rPr lang="en-US" sz="600" dirty="0">
                          <a:solidFill>
                            <a:srgbClr val="505050"/>
                          </a:solidFill>
                        </a:rPr>
                        <a:t>Windows Studio Effects with automatic framing, eye contact, and </a:t>
                      </a:r>
                      <a:br>
                        <a:rPr lang="en-US" sz="600" dirty="0">
                          <a:solidFill>
                            <a:srgbClr val="505050"/>
                          </a:solidFill>
                        </a:rPr>
                      </a:br>
                      <a:r>
                        <a:rPr lang="en-US" sz="600" dirty="0">
                          <a:solidFill>
                            <a:srgbClr val="505050"/>
                          </a:solidFill>
                        </a:rPr>
                        <a:t>background blur</a:t>
                      </a:r>
                      <a:br>
                        <a:rPr lang="en-US" sz="600" dirty="0">
                          <a:solidFill>
                            <a:srgbClr val="505050"/>
                          </a:solidFill>
                        </a:rPr>
                      </a:br>
                      <a:r>
                        <a:rPr lang="en-US" sz="600" dirty="0">
                          <a:solidFill>
                            <a:srgbClr val="505050"/>
                          </a:solidFill>
                        </a:rPr>
                        <a:t>10.5 MP Ultra HD rear-facing camera </a:t>
                      </a:r>
                    </a:p>
                    <a:p>
                      <a:pPr marL="0" indent="0" algn="l">
                        <a:lnSpc>
                          <a:spcPct val="100000"/>
                        </a:lnSpc>
                      </a:pPr>
                      <a:r>
                        <a:rPr lang="en-US" sz="600" dirty="0">
                          <a:solidFill>
                            <a:srgbClr val="505050"/>
                          </a:solidFill>
                        </a:rPr>
                        <a:t>Windows Hello face authentication camera</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4600135"/>
                  </a:ext>
                </a:extLst>
              </a:tr>
              <a:tr h="196749">
                <a:tc>
                  <a:txBody>
                    <a:bodyPr/>
                    <a:lstStyle/>
                    <a:p>
                      <a:pPr algn="l">
                        <a:lnSpc>
                          <a:spcPct val="100000"/>
                        </a:lnSpc>
                        <a:spcAft>
                          <a:spcPts val="300"/>
                        </a:spcAft>
                      </a:pPr>
                      <a:r>
                        <a:rPr lang="en-CA" sz="600" kern="1200" dirty="0">
                          <a:solidFill>
                            <a:srgbClr val="505050"/>
                          </a:solidFill>
                          <a:latin typeface="+mj-lt"/>
                          <a:ea typeface="+mn-ea"/>
                          <a:cs typeface="+mn-cs"/>
                        </a:rPr>
                        <a:t>SIZE AND WEIGHT</a:t>
                      </a:r>
                      <a:r>
                        <a:rPr lang="en-CA" sz="600" kern="1200" baseline="30000" dirty="0">
                          <a:solidFill>
                            <a:srgbClr val="505050"/>
                          </a:solidFill>
                          <a:latin typeface="+mj-lt"/>
                          <a:ea typeface="+mn-ea"/>
                          <a:cs typeface="+mn-cs"/>
                        </a:rPr>
                        <a:t>5, 6</a:t>
                      </a:r>
                    </a:p>
                    <a:p>
                      <a:pPr algn="l">
                        <a:lnSpc>
                          <a:spcPct val="100000"/>
                        </a:lnSpc>
                      </a:pPr>
                      <a:r>
                        <a:rPr lang="en-US" sz="600" dirty="0">
                          <a:solidFill>
                            <a:srgbClr val="505050"/>
                          </a:solidFill>
                        </a:rPr>
                        <a:t>Length: 11.3 inch (287 mm)  </a:t>
                      </a:r>
                      <a:br>
                        <a:rPr lang="en-US" sz="600" dirty="0">
                          <a:solidFill>
                            <a:srgbClr val="505050"/>
                          </a:solidFill>
                        </a:rPr>
                      </a:br>
                      <a:r>
                        <a:rPr lang="en-US" sz="600" dirty="0">
                          <a:solidFill>
                            <a:srgbClr val="505050"/>
                          </a:solidFill>
                        </a:rPr>
                        <a:t>Width: 8.2 inch (208.6 mm) </a:t>
                      </a:r>
                      <a:br>
                        <a:rPr lang="en-US" sz="600" dirty="0">
                          <a:solidFill>
                            <a:srgbClr val="505050"/>
                          </a:solidFill>
                        </a:rPr>
                      </a:br>
                      <a:r>
                        <a:rPr lang="en-US" sz="600" dirty="0">
                          <a:solidFill>
                            <a:srgbClr val="505050"/>
                          </a:solidFill>
                        </a:rPr>
                        <a:t>Height: 0.37 inch (9.3 mm)</a:t>
                      </a:r>
                      <a:br>
                        <a:rPr lang="en-US" sz="600" dirty="0">
                          <a:solidFill>
                            <a:srgbClr val="505050"/>
                          </a:solidFill>
                        </a:rPr>
                      </a:br>
                      <a:r>
                        <a:rPr lang="en-US" sz="600" dirty="0">
                          <a:solidFill>
                            <a:srgbClr val="505050"/>
                          </a:solidFill>
                        </a:rPr>
                        <a:t>Weight: 1.94 </a:t>
                      </a:r>
                      <a:r>
                        <a:rPr lang="en-US" sz="600" dirty="0" err="1">
                          <a:solidFill>
                            <a:srgbClr val="505050"/>
                          </a:solidFill>
                        </a:rPr>
                        <a:t>lbs</a:t>
                      </a:r>
                      <a:r>
                        <a:rPr lang="en-US" sz="600" dirty="0">
                          <a:solidFill>
                            <a:srgbClr val="505050"/>
                          </a:solidFill>
                        </a:rPr>
                        <a:t> (879 g)</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3859169"/>
                  </a:ext>
                </a:extLst>
              </a:tr>
            </a:tbl>
          </a:graphicData>
        </a:graphic>
      </p:graphicFrame>
      <p:graphicFrame>
        <p:nvGraphicFramePr>
          <p:cNvPr id="5" name="Table 4">
            <a:extLst>
              <a:ext uri="{FF2B5EF4-FFF2-40B4-BE49-F238E27FC236}">
                <a16:creationId xmlns:a16="http://schemas.microsoft.com/office/drawing/2014/main" id="{15F5593A-3969-998D-CF68-8FD1E86F650B}"/>
              </a:ext>
            </a:extLst>
          </p:cNvPr>
          <p:cNvGraphicFramePr>
            <a:graphicFrameLocks noGrp="1" noDrilldown="1" noMove="1" noResize="1"/>
          </p:cNvGraphicFramePr>
          <p:nvPr>
            <p:extLst>
              <p:ext uri="{D42A27DB-BD31-4B8C-83A1-F6EECF244321}">
                <p14:modId xmlns:p14="http://schemas.microsoft.com/office/powerpoint/2010/main" val="961492094"/>
              </p:ext>
            </p:extLst>
          </p:nvPr>
        </p:nvGraphicFramePr>
        <p:xfrm>
          <a:off x="3504000" y="818564"/>
          <a:ext cx="2592000" cy="4549340"/>
        </p:xfrm>
        <a:graphic>
          <a:graphicData uri="http://schemas.openxmlformats.org/drawingml/2006/table">
            <a:tbl>
              <a:tblPr firstRow="1" bandRow="1">
                <a:tableStyleId>{5940675A-B579-460E-94D1-54222C63F5DA}</a:tableStyleId>
              </a:tblPr>
              <a:tblGrid>
                <a:gridCol w="2592000">
                  <a:extLst>
                    <a:ext uri="{9D8B030D-6E8A-4147-A177-3AD203B41FA5}">
                      <a16:colId xmlns:a16="http://schemas.microsoft.com/office/drawing/2014/main" val="3468840076"/>
                    </a:ext>
                  </a:extLst>
                </a:gridCol>
              </a:tblGrid>
              <a:tr h="0">
                <a:tc>
                  <a:txBody>
                    <a:bodyPr/>
                    <a:lstStyle/>
                    <a:p>
                      <a:pPr algn="l">
                        <a:lnSpc>
                          <a:spcPct val="100000"/>
                        </a:lnSpc>
                        <a:spcAft>
                          <a:spcPts val="300"/>
                        </a:spcAft>
                      </a:pPr>
                      <a:r>
                        <a:rPr lang="en-CA" sz="600" kern="1200" dirty="0">
                          <a:solidFill>
                            <a:srgbClr val="505050"/>
                          </a:solidFill>
                          <a:latin typeface="+mj-lt"/>
                          <a:ea typeface="+mn-ea"/>
                          <a:cs typeface="+mn-cs"/>
                        </a:rPr>
                        <a:t>SOFTWARE</a:t>
                      </a:r>
                    </a:p>
                    <a:p>
                      <a:pPr algn="l">
                        <a:lnSpc>
                          <a:spcPct val="100000"/>
                        </a:lnSpc>
                      </a:pPr>
                      <a:r>
                        <a:rPr lang="en-US" sz="600" dirty="0">
                          <a:solidFill>
                            <a:srgbClr val="505050"/>
                          </a:solidFill>
                        </a:rPr>
                        <a:t>Windows 11 Pro or Windows 10 Pro</a:t>
                      </a:r>
                      <a:r>
                        <a:rPr lang="en-US" sz="600" baseline="30000" dirty="0">
                          <a:solidFill>
                            <a:srgbClr val="505050"/>
                          </a:solidFill>
                        </a:rPr>
                        <a:t>7</a:t>
                      </a:r>
                      <a:br>
                        <a:rPr lang="en-US" sz="600" baseline="30000" dirty="0">
                          <a:solidFill>
                            <a:srgbClr val="505050"/>
                          </a:solidFill>
                        </a:rPr>
                      </a:br>
                      <a:r>
                        <a:rPr lang="en-US" sz="600" dirty="0">
                          <a:solidFill>
                            <a:srgbClr val="505050"/>
                          </a:solidFill>
                        </a:rPr>
                        <a:t>Preloaded Microsoft 365 Apps</a:t>
                      </a:r>
                      <a:r>
                        <a:rPr lang="en-US" sz="600" baseline="30000" dirty="0">
                          <a:solidFill>
                            <a:srgbClr val="505050"/>
                          </a:solidFill>
                        </a:rPr>
                        <a:t>8</a:t>
                      </a:r>
                      <a:br>
                        <a:rPr lang="en-US" sz="600" baseline="30000" dirty="0">
                          <a:solidFill>
                            <a:srgbClr val="505050"/>
                          </a:solidFill>
                        </a:rPr>
                      </a:br>
                      <a:r>
                        <a:rPr lang="en-US" sz="600" dirty="0">
                          <a:solidFill>
                            <a:srgbClr val="505050"/>
                          </a:solidFill>
                        </a:rPr>
                        <a:t>Microsoft 365 Business Standard, Microsoft 365 Business</a:t>
                      </a:r>
                      <a:br>
                        <a:rPr lang="en-US" sz="600" dirty="0">
                          <a:solidFill>
                            <a:srgbClr val="505050"/>
                          </a:solidFill>
                        </a:rPr>
                      </a:br>
                      <a:r>
                        <a:rPr lang="en-US" sz="600" dirty="0">
                          <a:solidFill>
                            <a:srgbClr val="505050"/>
                          </a:solidFill>
                        </a:rPr>
                        <a:t>Premium, or Microsoft 365 Apps 30-day trial</a:t>
                      </a:r>
                      <a:r>
                        <a:rPr lang="en-US" sz="600" baseline="30000" dirty="0">
                          <a:solidFill>
                            <a:srgbClr val="505050"/>
                          </a:solidFill>
                        </a:rPr>
                        <a:t>9</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31696249"/>
                  </a:ext>
                </a:extLst>
              </a:tr>
              <a:tr h="0">
                <a:tc>
                  <a:txBody>
                    <a:bodyPr/>
                    <a:lstStyle/>
                    <a:p>
                      <a:pPr marL="0" algn="l">
                        <a:lnSpc>
                          <a:spcPct val="100000"/>
                        </a:lnSpc>
                        <a:spcAft>
                          <a:spcPts val="300"/>
                        </a:spcAft>
                      </a:pPr>
                      <a:r>
                        <a:rPr lang="en-CA" sz="600" kern="1200">
                          <a:solidFill>
                            <a:srgbClr val="505050"/>
                          </a:solidFill>
                          <a:latin typeface="+mj-lt"/>
                          <a:ea typeface="+mn-ea"/>
                          <a:cs typeface="+mn-cs"/>
                        </a:rPr>
                        <a:t>AUDIO</a:t>
                      </a:r>
                    </a:p>
                    <a:p>
                      <a:pPr marL="0" marR="69215" indent="0" algn="l">
                        <a:lnSpc>
                          <a:spcPct val="100000"/>
                        </a:lnSpc>
                        <a:spcBef>
                          <a:spcPts val="100"/>
                        </a:spcBef>
                      </a:pPr>
                      <a:r>
                        <a:rPr lang="en-US" sz="600" spc="-10">
                          <a:solidFill>
                            <a:srgbClr val="505050"/>
                          </a:solidFill>
                          <a:latin typeface="+mn-lt"/>
                          <a:cs typeface="Segoe UI"/>
                        </a:rPr>
                        <a:t>Dual Studio Mics with voice focus</a:t>
                      </a:r>
                      <a:r>
                        <a:rPr lang="en-US" sz="600" spc="-10" baseline="30000">
                          <a:solidFill>
                            <a:srgbClr val="505050"/>
                          </a:solidFill>
                          <a:latin typeface="+mn-lt"/>
                          <a:cs typeface="Segoe UI"/>
                        </a:rPr>
                        <a:t>10</a:t>
                      </a:r>
                      <a:br>
                        <a:rPr lang="en-US" sz="600" spc="-10" baseline="30000">
                          <a:solidFill>
                            <a:srgbClr val="505050"/>
                          </a:solidFill>
                          <a:latin typeface="+mn-lt"/>
                          <a:cs typeface="Segoe UI"/>
                        </a:rPr>
                      </a:br>
                      <a:r>
                        <a:rPr lang="en-US" sz="600" spc="-10">
                          <a:solidFill>
                            <a:srgbClr val="505050"/>
                          </a:solidFill>
                          <a:latin typeface="+mn-lt"/>
                          <a:cs typeface="Segoe UI"/>
                        </a:rPr>
                        <a:t>2 W stereo speakers with Dolby</a:t>
                      </a:r>
                      <a:r>
                        <a:rPr lang="en-US" sz="600" spc="-10" baseline="30000">
                          <a:solidFill>
                            <a:srgbClr val="505050"/>
                          </a:solidFill>
                          <a:latin typeface="+mn-lt"/>
                          <a:cs typeface="Segoe UI"/>
                        </a:rPr>
                        <a:t>®</a:t>
                      </a:r>
                      <a:r>
                        <a:rPr lang="en-US" sz="600" spc="-10">
                          <a:solidFill>
                            <a:srgbClr val="505050"/>
                          </a:solidFill>
                          <a:latin typeface="+mn-lt"/>
                          <a:cs typeface="Segoe UI"/>
                        </a:rPr>
                        <a:t> Atmos</a:t>
                      </a:r>
                      <a:r>
                        <a:rPr lang="en-US" sz="600" spc="-10" baseline="30000">
                          <a:solidFill>
                            <a:srgbClr val="505050"/>
                          </a:solidFill>
                          <a:latin typeface="+mn-lt"/>
                          <a:cs typeface="Segoe UI"/>
                        </a:rPr>
                        <a:t>®11</a:t>
                      </a:r>
                      <a:br>
                        <a:rPr lang="en-US" sz="600" spc="-10" baseline="30000">
                          <a:solidFill>
                            <a:srgbClr val="505050"/>
                          </a:solidFill>
                          <a:latin typeface="+mn-lt"/>
                          <a:cs typeface="Segoe UI"/>
                        </a:rPr>
                      </a:br>
                      <a:r>
                        <a:rPr lang="en-US" sz="600" spc="-10">
                          <a:solidFill>
                            <a:srgbClr val="505050"/>
                          </a:solidFill>
                          <a:latin typeface="+mn-lt"/>
                          <a:cs typeface="Segoe UI"/>
                        </a:rPr>
                        <a:t>Support for Bluetooth</a:t>
                      </a:r>
                      <a:r>
                        <a:rPr lang="en-US" sz="600" spc="-10" baseline="30000">
                          <a:solidFill>
                            <a:srgbClr val="505050"/>
                          </a:solidFill>
                          <a:latin typeface="+mn-lt"/>
                          <a:cs typeface="Segoe UI"/>
                        </a:rPr>
                        <a:t>®</a:t>
                      </a:r>
                      <a:r>
                        <a:rPr lang="en-US" sz="600" spc="-10">
                          <a:solidFill>
                            <a:srgbClr val="505050"/>
                          </a:solidFill>
                          <a:latin typeface="+mn-lt"/>
                          <a:cs typeface="Segoe UI"/>
                        </a:rPr>
                        <a:t> LE Audio</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5969476"/>
                  </a:ext>
                </a:extLst>
              </a:tr>
              <a:tr h="468000">
                <a:tc>
                  <a:txBody>
                    <a:bodyPr/>
                    <a:lstStyle/>
                    <a:p>
                      <a:pPr algn="l">
                        <a:lnSpc>
                          <a:spcPct val="100000"/>
                        </a:lnSpc>
                        <a:spcAft>
                          <a:spcPts val="300"/>
                        </a:spcAft>
                      </a:pPr>
                      <a:r>
                        <a:rPr lang="en-CA" sz="600" kern="1200" dirty="0">
                          <a:solidFill>
                            <a:srgbClr val="505050"/>
                          </a:solidFill>
                          <a:latin typeface="+mj-lt"/>
                          <a:ea typeface="+mn-ea"/>
                          <a:cs typeface="+mn-cs"/>
                        </a:rPr>
                        <a:t>DISPLAY</a:t>
                      </a:r>
                    </a:p>
                    <a:p>
                      <a:pPr algn="l">
                        <a:lnSpc>
                          <a:spcPct val="100000"/>
                        </a:lnSpc>
                      </a:pPr>
                      <a:r>
                        <a:rPr lang="en-CA" sz="600" dirty="0">
                          <a:solidFill>
                            <a:srgbClr val="505050"/>
                          </a:solidFill>
                        </a:rPr>
                        <a:t>Touchscreen: 13” PixelSense™ Flow display</a:t>
                      </a:r>
                      <a:r>
                        <a:rPr lang="en-CA" sz="600" baseline="30000" dirty="0">
                          <a:solidFill>
                            <a:srgbClr val="505050"/>
                          </a:solidFill>
                        </a:rPr>
                        <a:t>12</a:t>
                      </a:r>
                      <a:br>
                        <a:rPr lang="en-CA" sz="600" baseline="30000" dirty="0">
                          <a:solidFill>
                            <a:srgbClr val="FF0000"/>
                          </a:solidFill>
                        </a:rPr>
                      </a:br>
                      <a:r>
                        <a:rPr lang="en-US" sz="600" dirty="0">
                          <a:solidFill>
                            <a:srgbClr val="505050"/>
                          </a:solidFill>
                        </a:rPr>
                        <a:t>Resolution: 2880 x 1920 (267 PPI) </a:t>
                      </a:r>
                    </a:p>
                    <a:p>
                      <a:pPr algn="l">
                        <a:lnSpc>
                          <a:spcPct val="100000"/>
                        </a:lnSpc>
                      </a:pPr>
                      <a:r>
                        <a:rPr lang="en-US" sz="600" dirty="0">
                          <a:solidFill>
                            <a:srgbClr val="505050"/>
                          </a:solidFill>
                        </a:rPr>
                        <a:t>Aspect ratio: 3:2</a:t>
                      </a:r>
                    </a:p>
                    <a:p>
                      <a:pPr algn="l">
                        <a:lnSpc>
                          <a:spcPct val="100000"/>
                        </a:lnSpc>
                      </a:pPr>
                      <a:r>
                        <a:rPr lang="en-US" sz="600" dirty="0">
                          <a:solidFill>
                            <a:srgbClr val="505050"/>
                          </a:solidFill>
                        </a:rPr>
                        <a:t>Contrast ratio: 1300:1 </a:t>
                      </a:r>
                    </a:p>
                    <a:p>
                      <a:pPr algn="l">
                        <a:lnSpc>
                          <a:spcPct val="100000"/>
                        </a:lnSpc>
                      </a:pPr>
                      <a:r>
                        <a:rPr lang="en-US" sz="600" dirty="0">
                          <a:solidFill>
                            <a:srgbClr val="505050"/>
                          </a:solidFill>
                        </a:rPr>
                        <a:t>Refresh rate: up to 120Hz (Dynamic refresh rate supported)</a:t>
                      </a:r>
                    </a:p>
                    <a:p>
                      <a:pPr algn="l">
                        <a:lnSpc>
                          <a:spcPct val="100000"/>
                        </a:lnSpc>
                      </a:pPr>
                      <a:r>
                        <a:rPr lang="en-US" sz="600" dirty="0">
                          <a:solidFill>
                            <a:srgbClr val="505050"/>
                          </a:solidFill>
                        </a:rPr>
                        <a:t>Color profile: sRGB and Vivid</a:t>
                      </a:r>
                    </a:p>
                    <a:p>
                      <a:pPr algn="l">
                        <a:lnSpc>
                          <a:spcPct val="100000"/>
                        </a:lnSpc>
                      </a:pPr>
                      <a:r>
                        <a:rPr lang="en-US" sz="600" dirty="0">
                          <a:solidFill>
                            <a:srgbClr val="505050"/>
                          </a:solidFill>
                        </a:rPr>
                        <a:t>Individually color-calibrated display</a:t>
                      </a:r>
                    </a:p>
                    <a:p>
                      <a:pPr algn="l">
                        <a:lnSpc>
                          <a:spcPct val="100000"/>
                        </a:lnSpc>
                      </a:pPr>
                      <a:r>
                        <a:rPr lang="en-US" sz="600" dirty="0">
                          <a:solidFill>
                            <a:srgbClr val="505050"/>
                          </a:solidFill>
                        </a:rPr>
                        <a:t>Adaptive color</a:t>
                      </a:r>
                    </a:p>
                    <a:p>
                      <a:pPr algn="l">
                        <a:lnSpc>
                          <a:spcPct val="100000"/>
                        </a:lnSpc>
                      </a:pPr>
                      <a:r>
                        <a:rPr lang="en-US" sz="600" dirty="0">
                          <a:solidFill>
                            <a:srgbClr val="505050"/>
                          </a:solidFill>
                        </a:rPr>
                        <a:t>Touch: 10-point multi-touch</a:t>
                      </a:r>
                      <a:br>
                        <a:rPr lang="en-CA" sz="600" dirty="0">
                          <a:solidFill>
                            <a:srgbClr val="505050"/>
                          </a:solidFill>
                        </a:rPr>
                      </a:br>
                      <a:r>
                        <a:rPr lang="en-CA" sz="600" dirty="0">
                          <a:solidFill>
                            <a:srgbClr val="505050"/>
                          </a:solidFill>
                        </a:rPr>
                        <a:t>Dolby Vision IQ™ support</a:t>
                      </a:r>
                      <a:r>
                        <a:rPr lang="en-CA" sz="600" baseline="30000" dirty="0">
                          <a:solidFill>
                            <a:srgbClr val="505050"/>
                          </a:solidFill>
                        </a:rPr>
                        <a:t>13</a:t>
                      </a:r>
                      <a:br>
                        <a:rPr lang="en-CA" sz="600" baseline="30000" dirty="0">
                          <a:solidFill>
                            <a:srgbClr val="505050"/>
                          </a:solidFill>
                        </a:rPr>
                      </a:br>
                      <a:r>
                        <a:rPr lang="en-CA" sz="600" dirty="0">
                          <a:solidFill>
                            <a:srgbClr val="505050"/>
                          </a:solidFill>
                        </a:rPr>
                        <a:t>Touch: 10-point multi-touch</a:t>
                      </a:r>
                      <a:br>
                        <a:rPr lang="en-CA" sz="600" dirty="0">
                          <a:solidFill>
                            <a:srgbClr val="505050"/>
                          </a:solidFill>
                        </a:rPr>
                      </a:br>
                      <a:r>
                        <a:rPr lang="en-CA" sz="600" dirty="0">
                          <a:solidFill>
                            <a:srgbClr val="505050"/>
                          </a:solidFill>
                        </a:rPr>
                        <a:t>Corning</a:t>
                      </a:r>
                      <a:r>
                        <a:rPr lang="en-CA" sz="600" baseline="30000" dirty="0">
                          <a:solidFill>
                            <a:srgbClr val="505050"/>
                          </a:solidFill>
                        </a:rPr>
                        <a:t>®</a:t>
                      </a:r>
                      <a:r>
                        <a:rPr lang="en-CA" sz="600" dirty="0">
                          <a:solidFill>
                            <a:srgbClr val="505050"/>
                          </a:solidFill>
                        </a:rPr>
                        <a:t> Gorilla</a:t>
                      </a:r>
                      <a:r>
                        <a:rPr lang="en-CA" sz="600" baseline="30000" dirty="0">
                          <a:solidFill>
                            <a:srgbClr val="505050"/>
                          </a:solidFill>
                        </a:rPr>
                        <a:t>®</a:t>
                      </a:r>
                      <a:r>
                        <a:rPr lang="en-CA" sz="600" dirty="0">
                          <a:solidFill>
                            <a:srgbClr val="505050"/>
                          </a:solidFill>
                        </a:rPr>
                        <a:t> Glass 5</a:t>
                      </a:r>
                      <a:br>
                        <a:rPr lang="en-CA" sz="600" dirty="0">
                          <a:solidFill>
                            <a:srgbClr val="505050"/>
                          </a:solidFill>
                        </a:rPr>
                      </a:br>
                      <a:r>
                        <a:rPr lang="en-CA" sz="600" dirty="0">
                          <a:solidFill>
                            <a:srgbClr val="505050"/>
                          </a:solidFill>
                        </a:rPr>
                        <a:t>Anti-reflective</a:t>
                      </a:r>
                      <a:br>
                        <a:rPr lang="en-CA" sz="600" dirty="0">
                          <a:solidFill>
                            <a:srgbClr val="505050"/>
                          </a:solidFill>
                        </a:rPr>
                      </a:br>
                      <a:r>
                        <a:rPr lang="en-CA" sz="600" dirty="0">
                          <a:solidFill>
                            <a:srgbClr val="505050"/>
                          </a:solidFill>
                        </a:rPr>
                        <a:t>Brightness: SDR 600 nits maximum (typical)</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186051"/>
                  </a:ext>
                </a:extLst>
              </a:tr>
              <a:tr h="468000">
                <a:tc>
                  <a:txBody>
                    <a:bodyPr/>
                    <a:lstStyle/>
                    <a:p>
                      <a:pPr marL="0" lvl="0" algn="l">
                        <a:lnSpc>
                          <a:spcPct val="100000"/>
                        </a:lnSpc>
                        <a:spcAft>
                          <a:spcPts val="300"/>
                        </a:spcAft>
                        <a:buNone/>
                      </a:pPr>
                      <a:r>
                        <a:rPr lang="en-CA" sz="600" kern="1200" dirty="0">
                          <a:solidFill>
                            <a:srgbClr val="505050"/>
                          </a:solidFill>
                          <a:latin typeface="+mj-lt"/>
                          <a:ea typeface="+mn-ea"/>
                          <a:cs typeface="+mn-cs"/>
                        </a:rPr>
                        <a:t>SERVICEABILITY</a:t>
                      </a:r>
                    </a:p>
                    <a:p>
                      <a:pPr marL="0" marR="69215" indent="0" algn="l">
                        <a:lnSpc>
                          <a:spcPct val="100000"/>
                        </a:lnSpc>
                        <a:spcBef>
                          <a:spcPts val="100"/>
                        </a:spcBef>
                      </a:pPr>
                      <a:r>
                        <a:rPr lang="en-US" sz="600" spc="-10" dirty="0">
                          <a:solidFill>
                            <a:srgbClr val="505050"/>
                          </a:solidFill>
                          <a:latin typeface="+mn-lt"/>
                          <a:cs typeface="Segoe UI"/>
                        </a:rPr>
                        <a:t>Replacement components:</a:t>
                      </a:r>
                      <a:r>
                        <a:rPr lang="en-US" sz="600" spc="-10" baseline="30000" dirty="0">
                          <a:solidFill>
                            <a:srgbClr val="505050"/>
                          </a:solidFill>
                          <a:latin typeface="+mn-lt"/>
                          <a:cs typeface="Segoe UI"/>
                        </a:rPr>
                        <a:t>14</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Display module</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Removable solid-state drive</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Battery</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Motherboard (including main processor and main memory)</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Surface Connect </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Thermal module</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Microphone module</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Solid-state drive door</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Speakers</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Enclosure (bucket) </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Front camera</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Rear camera</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Power and volume buttons</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Kickstand</a:t>
                      </a:r>
                    </a:p>
                    <a:p>
                      <a:pPr marL="171450" marR="69215" indent="-171450" algn="l">
                        <a:lnSpc>
                          <a:spcPct val="100000"/>
                        </a:lnSpc>
                        <a:spcBef>
                          <a:spcPts val="100"/>
                        </a:spcBef>
                        <a:buFont typeface="Arial" panose="020B0604020202020204" pitchFamily="34" charset="0"/>
                        <a:buChar char="•"/>
                      </a:pPr>
                      <a:r>
                        <a:rPr lang="en-US" sz="600" spc="-10" dirty="0">
                          <a:solidFill>
                            <a:srgbClr val="505050"/>
                          </a:solidFill>
                          <a:latin typeface="+mn-lt"/>
                          <a:cs typeface="Segoe UI"/>
                        </a:rPr>
                        <a:t> Device entry kit</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0095241"/>
                  </a:ext>
                </a:extLst>
              </a:tr>
            </a:tbl>
          </a:graphicData>
        </a:graphic>
      </p:graphicFrame>
      <p:graphicFrame>
        <p:nvGraphicFramePr>
          <p:cNvPr id="6" name="Table 5">
            <a:extLst>
              <a:ext uri="{FF2B5EF4-FFF2-40B4-BE49-F238E27FC236}">
                <a16:creationId xmlns:a16="http://schemas.microsoft.com/office/drawing/2014/main" id="{576B5412-61C3-009B-2AE3-0D5E097300C5}"/>
              </a:ext>
            </a:extLst>
          </p:cNvPr>
          <p:cNvGraphicFramePr>
            <a:graphicFrameLocks noGrp="1" noDrilldown="1" noMove="1" noResize="1"/>
          </p:cNvGraphicFramePr>
          <p:nvPr>
            <p:extLst>
              <p:ext uri="{D42A27DB-BD31-4B8C-83A1-F6EECF244321}">
                <p14:modId xmlns:p14="http://schemas.microsoft.com/office/powerpoint/2010/main" val="3014192721"/>
              </p:ext>
            </p:extLst>
          </p:nvPr>
        </p:nvGraphicFramePr>
        <p:xfrm>
          <a:off x="6461546" y="818564"/>
          <a:ext cx="2957547" cy="4148120"/>
        </p:xfrm>
        <a:graphic>
          <a:graphicData uri="http://schemas.openxmlformats.org/drawingml/2006/table">
            <a:tbl>
              <a:tblPr firstRow="1" bandRow="1">
                <a:tableStyleId>{5940675A-B579-460E-94D1-54222C63F5DA}</a:tableStyleId>
              </a:tblPr>
              <a:tblGrid>
                <a:gridCol w="2957547">
                  <a:extLst>
                    <a:ext uri="{9D8B030D-6E8A-4147-A177-3AD203B41FA5}">
                      <a16:colId xmlns:a16="http://schemas.microsoft.com/office/drawing/2014/main" val="799885509"/>
                    </a:ext>
                  </a:extLst>
                </a:gridCol>
              </a:tblGrid>
              <a:tr h="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CA" sz="600" spc="-10" dirty="0">
                        <a:solidFill>
                          <a:srgbClr val="505050"/>
                        </a:solidFill>
                        <a:latin typeface="+mn-lt"/>
                        <a:cs typeface="Segoe UI"/>
                      </a:endParaRPr>
                    </a:p>
                    <a:p>
                      <a:pPr marL="0" marR="0" lvl="0" indent="0" algn="l" defTabSz="932742" rtl="0" eaLnBrk="1" fontAlgn="auto" latinLnBrk="0" hangingPunct="1">
                        <a:lnSpc>
                          <a:spcPct val="100000"/>
                        </a:lnSpc>
                        <a:spcBef>
                          <a:spcPts val="0"/>
                        </a:spcBef>
                        <a:spcAft>
                          <a:spcPts val="300"/>
                        </a:spcAft>
                        <a:buClrTx/>
                        <a:buSzTx/>
                        <a:buFontTx/>
                        <a:buNone/>
                        <a:tabLst/>
                        <a:defRPr/>
                      </a:pPr>
                      <a:r>
                        <a:rPr kumimoji="0" lang="en-CA" sz="600" b="0" i="0" u="none" strike="noStrike" kern="1200" cap="none" spc="0" normalizeH="0" baseline="0" noProof="0" dirty="0">
                          <a:ln>
                            <a:noFill/>
                          </a:ln>
                          <a:solidFill>
                            <a:srgbClr val="505050"/>
                          </a:solidFill>
                          <a:effectLst/>
                          <a:uLnTx/>
                          <a:uFillTx/>
                          <a:latin typeface="Segoe UI Semibold"/>
                          <a:ea typeface="+mn-ea"/>
                          <a:cs typeface="+mn-cs"/>
                        </a:rPr>
                        <a:t>ACCESSIBILITY</a:t>
                      </a:r>
                    </a:p>
                    <a:p>
                      <a:pPr marL="12700" marR="5080" lvl="0" indent="0" algn="l" defTabSz="932742" rtl="0" eaLnBrk="1" fontAlgn="auto" latinLnBrk="0" hangingPunct="1">
                        <a:lnSpc>
                          <a:spcPct val="100000"/>
                        </a:lnSpc>
                        <a:spcBef>
                          <a:spcPts val="100"/>
                        </a:spcBef>
                        <a:spcAft>
                          <a:spcPts val="0"/>
                        </a:spcAft>
                        <a:buClrTx/>
                        <a:buSzTx/>
                        <a:buFontTx/>
                        <a:buNone/>
                        <a:tabLst/>
                        <a:defRPr/>
                      </a:pPr>
                      <a:r>
                        <a:rPr kumimoji="0" lang="en-US" sz="600" b="0" i="0" u="none" strike="noStrike" kern="1200" cap="none" spc="-10" normalizeH="0" baseline="0" noProof="0" dirty="0">
                          <a:ln>
                            <a:noFill/>
                          </a:ln>
                          <a:solidFill>
                            <a:srgbClr val="505050"/>
                          </a:solidFill>
                          <a:effectLst/>
                          <a:uLnTx/>
                          <a:uFillTx/>
                          <a:latin typeface="+mn-lt"/>
                          <a:ea typeface="+mn-ea"/>
                          <a:cs typeface="Segoe UI"/>
                        </a:rPr>
                        <a:t>Compatible with the Surface Pro Keyboard with bold keyset</a:t>
                      </a:r>
                      <a:r>
                        <a:rPr kumimoji="0" lang="en-US" sz="600" b="0" i="0" u="none" strike="noStrike" kern="1200" cap="none" spc="-10" normalizeH="0" baseline="30000" noProof="0" dirty="0">
                          <a:ln>
                            <a:noFill/>
                          </a:ln>
                          <a:solidFill>
                            <a:srgbClr val="505050"/>
                          </a:solidFill>
                          <a:effectLst/>
                          <a:uLnTx/>
                          <a:uFillTx/>
                          <a:latin typeface="+mn-lt"/>
                          <a:ea typeface="+mn-ea"/>
                          <a:cs typeface="Segoe UI"/>
                        </a:rPr>
                        <a:t>15</a:t>
                      </a:r>
                    </a:p>
                    <a:p>
                      <a:pPr marL="0" marR="0" lvl="0" indent="0" algn="l" defTabSz="932742" rtl="0" eaLnBrk="1" fontAlgn="auto" latinLnBrk="0" hangingPunct="1">
                        <a:lnSpc>
                          <a:spcPct val="100000"/>
                        </a:lnSpc>
                        <a:spcBef>
                          <a:spcPts val="0"/>
                        </a:spcBef>
                        <a:spcAft>
                          <a:spcPts val="0"/>
                        </a:spcAft>
                        <a:buClrTx/>
                        <a:buSzTx/>
                        <a:buFontTx/>
                        <a:buNone/>
                        <a:tabLst/>
                        <a:defRPr/>
                      </a:pPr>
                      <a:r>
                        <a:rPr lang="en-CA" sz="600" spc="-10" dirty="0">
                          <a:solidFill>
                            <a:srgbClr val="505050"/>
                          </a:solidFill>
                          <a:latin typeface="+mn-lt"/>
                          <a:cs typeface="Segoe UI"/>
                        </a:rPr>
                        <a:t>Compatible with Surface Adaptive Kit</a:t>
                      </a:r>
                      <a:br>
                        <a:rPr lang="en-CA" sz="600" spc="-10" dirty="0">
                          <a:solidFill>
                            <a:srgbClr val="505050"/>
                          </a:solidFill>
                          <a:latin typeface="+mn-lt"/>
                          <a:cs typeface="Segoe UI"/>
                        </a:rPr>
                      </a:br>
                      <a:r>
                        <a:rPr lang="en-CA" sz="600" spc="-10" dirty="0">
                          <a:solidFill>
                            <a:srgbClr val="505050"/>
                          </a:solidFill>
                          <a:latin typeface="+mn-lt"/>
                          <a:cs typeface="Segoe UI"/>
                        </a:rPr>
                        <a:t>Compatible with Microsoft Adaptive Accessories</a:t>
                      </a:r>
                      <a:endParaRPr lang="en-US" sz="600" spc="-10" dirty="0">
                        <a:solidFill>
                          <a:srgbClr val="FF0000"/>
                        </a:solidFill>
                        <a:latin typeface="+mn-lt"/>
                        <a:cs typeface="Segoe UI"/>
                      </a:endParaRPr>
                    </a:p>
                    <a:p>
                      <a:pPr marL="0" marR="0" lvl="0" indent="0" algn="l" defTabSz="932742" rtl="0" eaLnBrk="1" fontAlgn="auto" latinLnBrk="0" hangingPunct="1">
                        <a:lnSpc>
                          <a:spcPct val="100000"/>
                        </a:lnSpc>
                        <a:spcBef>
                          <a:spcPts val="0"/>
                        </a:spcBef>
                        <a:spcAft>
                          <a:spcPts val="0"/>
                        </a:spcAft>
                        <a:buClrTx/>
                        <a:buSzTx/>
                        <a:buFontTx/>
                        <a:buNone/>
                        <a:tabLst/>
                        <a:defRPr/>
                      </a:pPr>
                      <a:r>
                        <a:rPr lang="en-CA" sz="600" spc="-10" dirty="0">
                          <a:solidFill>
                            <a:srgbClr val="505050"/>
                          </a:solidFill>
                          <a:latin typeface="+mn-lt"/>
                          <a:cs typeface="Segoe UI"/>
                        </a:rPr>
                        <a:t>Includes Windows Accessibility Features – Learn More </a:t>
                      </a:r>
                      <a:r>
                        <a:rPr lang="en-CA" sz="600" spc="-10" dirty="0">
                          <a:solidFill>
                            <a:srgbClr val="505050"/>
                          </a:solidFill>
                          <a:latin typeface="+mn-lt"/>
                          <a:cs typeface="Segoe UI"/>
                          <a:hlinkClick r:id="rId3"/>
                        </a:rPr>
                        <a:t>Accessibility Features | Microsoft Accessibility</a:t>
                      </a:r>
                      <a:br>
                        <a:rPr lang="en-CA" sz="600" spc="-10" dirty="0">
                          <a:solidFill>
                            <a:srgbClr val="505050"/>
                          </a:solidFill>
                          <a:latin typeface="+mn-lt"/>
                          <a:cs typeface="Segoe UI"/>
                        </a:rPr>
                      </a:br>
                      <a:r>
                        <a:rPr lang="en-CA" sz="600" spc="-10" dirty="0">
                          <a:solidFill>
                            <a:srgbClr val="505050"/>
                          </a:solidFill>
                          <a:latin typeface="+mn-lt"/>
                          <a:cs typeface="Segoe UI"/>
                        </a:rPr>
                        <a:t>Discover more Microsoft Accessible Devices &amp; Products – </a:t>
                      </a:r>
                      <a:r>
                        <a:rPr lang="en-CA" sz="600" spc="-10" dirty="0">
                          <a:solidFill>
                            <a:srgbClr val="505050"/>
                          </a:solidFill>
                          <a:latin typeface="+mn-lt"/>
                          <a:cs typeface="Segoe UI"/>
                          <a:hlinkClick r:id="rId4"/>
                        </a:rPr>
                        <a:t>Accessible Devices &amp; Products for PC &amp; Gaming | Assistive Tech Accessories - Microsoft Store</a:t>
                      </a:r>
                      <a:endParaRPr lang="en-CA" sz="600" spc="-10" dirty="0">
                        <a:solidFill>
                          <a:srgbClr val="50505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5889072"/>
                  </a:ext>
                </a:extLst>
              </a:tr>
              <a:tr h="0">
                <a:tc>
                  <a:txBody>
                    <a:bodyPr/>
                    <a:lstStyle/>
                    <a:p>
                      <a:pPr marL="0" algn="l">
                        <a:lnSpc>
                          <a:spcPct val="100000"/>
                        </a:lnSpc>
                        <a:spcAft>
                          <a:spcPts val="300"/>
                        </a:spcAft>
                      </a:pPr>
                      <a:r>
                        <a:rPr lang="en-CA" sz="600" kern="1200">
                          <a:solidFill>
                            <a:srgbClr val="505050"/>
                          </a:solidFill>
                          <a:latin typeface="+mj-lt"/>
                          <a:ea typeface="+mn-ea"/>
                          <a:cs typeface="+mn-cs"/>
                        </a:rPr>
                        <a:t>SENSORS</a:t>
                      </a:r>
                    </a:p>
                    <a:p>
                      <a:pPr marL="0" marR="69215" indent="0" algn="l">
                        <a:lnSpc>
                          <a:spcPct val="100000"/>
                        </a:lnSpc>
                        <a:spcBef>
                          <a:spcPts val="100"/>
                        </a:spcBef>
                      </a:pPr>
                      <a:r>
                        <a:rPr lang="en-US" sz="600" spc="-10">
                          <a:solidFill>
                            <a:srgbClr val="505050"/>
                          </a:solidFill>
                          <a:latin typeface="+mn-lt"/>
                          <a:ea typeface="+mn-ea"/>
                          <a:cs typeface="Segoe UI"/>
                        </a:rPr>
                        <a:t>Ambient color sensor</a:t>
                      </a:r>
                      <a:br>
                        <a:rPr lang="en-US" sz="600" spc="-10">
                          <a:solidFill>
                            <a:srgbClr val="505050"/>
                          </a:solidFill>
                          <a:latin typeface="+mn-lt"/>
                          <a:ea typeface="+mn-ea"/>
                          <a:cs typeface="Segoe UI"/>
                        </a:rPr>
                      </a:br>
                      <a:r>
                        <a:rPr lang="en-US" sz="600" spc="-10">
                          <a:solidFill>
                            <a:srgbClr val="505050"/>
                          </a:solidFill>
                          <a:latin typeface="+mn-lt"/>
                          <a:ea typeface="+mn-ea"/>
                          <a:cs typeface="Segoe UI"/>
                        </a:rPr>
                        <a:t>Accelerometer</a:t>
                      </a:r>
                      <a:br>
                        <a:rPr lang="en-US" sz="600" spc="-10">
                          <a:solidFill>
                            <a:srgbClr val="505050"/>
                          </a:solidFill>
                          <a:latin typeface="+mn-lt"/>
                          <a:ea typeface="+mn-ea"/>
                          <a:cs typeface="Segoe UI"/>
                        </a:rPr>
                      </a:br>
                      <a:r>
                        <a:rPr lang="en-US" sz="600" spc="-10">
                          <a:solidFill>
                            <a:srgbClr val="505050"/>
                          </a:solidFill>
                          <a:latin typeface="+mn-lt"/>
                          <a:ea typeface="+mn-ea"/>
                          <a:cs typeface="Segoe UI"/>
                        </a:rPr>
                        <a:t>Gyroscope</a:t>
                      </a:r>
                      <a:br>
                        <a:rPr lang="en-US" sz="600" spc="-10">
                          <a:solidFill>
                            <a:srgbClr val="505050"/>
                          </a:solidFill>
                          <a:latin typeface="+mn-lt"/>
                          <a:ea typeface="+mn-ea"/>
                          <a:cs typeface="Segoe UI"/>
                        </a:rPr>
                      </a:br>
                      <a:r>
                        <a:rPr lang="en-US" sz="600" spc="-10">
                          <a:solidFill>
                            <a:srgbClr val="505050"/>
                          </a:solidFill>
                          <a:latin typeface="+mn-lt"/>
                          <a:ea typeface="+mn-ea"/>
                          <a:cs typeface="Segoe UI"/>
                        </a:rPr>
                        <a:t>Magnetometer</a:t>
                      </a:r>
                      <a:br>
                        <a:rPr lang="en-US" sz="600" spc="-10">
                          <a:solidFill>
                            <a:srgbClr val="505050"/>
                          </a:solidFill>
                          <a:latin typeface="+mn-lt"/>
                          <a:ea typeface="+mn-ea"/>
                          <a:cs typeface="Segoe UI"/>
                        </a:rPr>
                      </a:br>
                      <a:r>
                        <a:rPr lang="en-US" sz="600" spc="-10">
                          <a:solidFill>
                            <a:srgbClr val="505050"/>
                          </a:solidFill>
                          <a:latin typeface="+mn-lt"/>
                          <a:ea typeface="+mn-ea"/>
                          <a:cs typeface="Segoe UI"/>
                        </a:rPr>
                        <a:t>NFC</a:t>
                      </a:r>
                      <a:endParaRPr lang="en-US" sz="600" spc="-10">
                        <a:solidFill>
                          <a:srgbClr val="505050"/>
                        </a:solidFill>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0014425"/>
                  </a:ext>
                </a:extLst>
              </a:tr>
              <a:tr h="0">
                <a:tc>
                  <a:txBody>
                    <a:bodyPr/>
                    <a:lstStyle/>
                    <a:p>
                      <a:pPr marL="0" algn="l">
                        <a:lnSpc>
                          <a:spcPct val="100000"/>
                        </a:lnSpc>
                        <a:spcAft>
                          <a:spcPts val="300"/>
                        </a:spcAft>
                      </a:pPr>
                      <a:r>
                        <a:rPr lang="en-CA" sz="600" kern="1200" dirty="0">
                          <a:solidFill>
                            <a:srgbClr val="505050"/>
                          </a:solidFill>
                          <a:latin typeface="+mj-lt"/>
                          <a:ea typeface="+mn-ea"/>
                          <a:cs typeface="+mn-cs"/>
                        </a:rPr>
                        <a:t>WHAT'S IN THE BOX</a:t>
                      </a:r>
                    </a:p>
                    <a:p>
                      <a:pPr marL="0" marR="69215" indent="0" algn="l">
                        <a:lnSpc>
                          <a:spcPct val="100000"/>
                        </a:lnSpc>
                        <a:spcBef>
                          <a:spcPts val="100"/>
                        </a:spcBef>
                      </a:pPr>
                      <a:r>
                        <a:rPr lang="en-US" sz="600" spc="-10" dirty="0">
                          <a:solidFill>
                            <a:srgbClr val="505050"/>
                          </a:solidFill>
                          <a:latin typeface="+mn-lt"/>
                          <a:cs typeface="Segoe UI"/>
                        </a:rPr>
                        <a:t>Surface Pro 10</a:t>
                      </a:r>
                    </a:p>
                    <a:p>
                      <a:pPr marL="112713" marR="69215" indent="-112713" algn="l">
                        <a:lnSpc>
                          <a:spcPct val="100000"/>
                        </a:lnSpc>
                        <a:spcBef>
                          <a:spcPts val="100"/>
                        </a:spcBef>
                      </a:pPr>
                      <a:r>
                        <a:rPr lang="en-US" sz="600" spc="-10" dirty="0">
                          <a:solidFill>
                            <a:srgbClr val="505050"/>
                          </a:solidFill>
                          <a:latin typeface="+mn-lt"/>
                          <a:cs typeface="Segoe UI"/>
                        </a:rPr>
                        <a:t>39W Power Supply (In select markets, available only with specific configurations)</a:t>
                      </a:r>
                    </a:p>
                    <a:p>
                      <a:pPr marL="112713" marR="69215" indent="-112713" algn="l">
                        <a:lnSpc>
                          <a:spcPct val="100000"/>
                        </a:lnSpc>
                        <a:spcBef>
                          <a:spcPts val="100"/>
                        </a:spcBef>
                      </a:pPr>
                      <a:r>
                        <a:rPr lang="en-US" sz="600" spc="-10" dirty="0">
                          <a:solidFill>
                            <a:srgbClr val="505050"/>
                          </a:solidFill>
                          <a:latin typeface="+mn-lt"/>
                          <a:cs typeface="Segoe UI"/>
                        </a:rPr>
                        <a:t>Quick Start Guide</a:t>
                      </a:r>
                    </a:p>
                    <a:p>
                      <a:pPr marL="112713" marR="69215" indent="-112713" algn="l">
                        <a:lnSpc>
                          <a:spcPct val="100000"/>
                        </a:lnSpc>
                        <a:spcBef>
                          <a:spcPts val="100"/>
                        </a:spcBef>
                      </a:pPr>
                      <a:r>
                        <a:rPr lang="en-US" sz="600" spc="-10" dirty="0">
                          <a:solidFill>
                            <a:srgbClr val="505050"/>
                          </a:solidFill>
                          <a:latin typeface="+mn-lt"/>
                          <a:cs typeface="Segoe UI"/>
                        </a:rPr>
                        <a:t>Safety and warranty documents</a:t>
                      </a:r>
                      <a:endParaRPr lang="en-US" sz="600" spc="-10" dirty="0">
                        <a:solidFill>
                          <a:srgbClr val="505050"/>
                        </a:solidFill>
                        <a:latin typeface="+mn-lt"/>
                        <a:ea typeface="+mn-ea"/>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0248160"/>
                  </a:ext>
                </a:extLst>
              </a:tr>
              <a:tr h="0">
                <a:tc>
                  <a:txBody>
                    <a:bodyPr/>
                    <a:lstStyle/>
                    <a:p>
                      <a:pPr marL="0" algn="l">
                        <a:lnSpc>
                          <a:spcPct val="100000"/>
                        </a:lnSpc>
                        <a:spcAft>
                          <a:spcPts val="300"/>
                        </a:spcAft>
                      </a:pPr>
                      <a:r>
                        <a:rPr lang="en-CA" sz="600" kern="1200">
                          <a:solidFill>
                            <a:srgbClr val="505050"/>
                          </a:solidFill>
                          <a:latin typeface="+mj-lt"/>
                          <a:ea typeface="+mn-ea"/>
                          <a:cs typeface="+mn-cs"/>
                        </a:rPr>
                        <a:t>BATTERY CAPACITIES</a:t>
                      </a:r>
                      <a:r>
                        <a:rPr lang="en-CA" sz="600" kern="1200" baseline="30000">
                          <a:solidFill>
                            <a:srgbClr val="505050"/>
                          </a:solidFill>
                          <a:latin typeface="+mj-lt"/>
                          <a:ea typeface="+mn-ea"/>
                          <a:cs typeface="+mn-cs"/>
                        </a:rPr>
                        <a:t>5</a:t>
                      </a:r>
                    </a:p>
                    <a:p>
                      <a:pPr marL="0" marR="69215" indent="0" algn="l">
                        <a:lnSpc>
                          <a:spcPct val="100000"/>
                        </a:lnSpc>
                        <a:spcBef>
                          <a:spcPts val="100"/>
                        </a:spcBef>
                      </a:pPr>
                      <a:r>
                        <a:rPr lang="en-US" sz="600" spc="-10">
                          <a:solidFill>
                            <a:srgbClr val="505050"/>
                          </a:solidFill>
                          <a:latin typeface="+mn-lt"/>
                          <a:ea typeface="+mn-ea"/>
                          <a:cs typeface="Segoe UI"/>
                        </a:rPr>
                        <a:t>Battery Capacity Nominal (</a:t>
                      </a:r>
                      <a:r>
                        <a:rPr lang="en-US" sz="600" spc="-10" err="1">
                          <a:solidFill>
                            <a:srgbClr val="505050"/>
                          </a:solidFill>
                          <a:latin typeface="+mn-lt"/>
                          <a:ea typeface="+mn-ea"/>
                          <a:cs typeface="Segoe UI"/>
                        </a:rPr>
                        <a:t>Wh</a:t>
                      </a:r>
                      <a:r>
                        <a:rPr lang="en-US" sz="600" spc="-10">
                          <a:solidFill>
                            <a:srgbClr val="505050"/>
                          </a:solidFill>
                          <a:latin typeface="+mn-lt"/>
                          <a:ea typeface="+mn-ea"/>
                          <a:cs typeface="Segoe UI"/>
                        </a:rPr>
                        <a:t>) 48</a:t>
                      </a:r>
                      <a:br>
                        <a:rPr lang="en-US" sz="600" spc="-10">
                          <a:solidFill>
                            <a:srgbClr val="505050"/>
                          </a:solidFill>
                          <a:latin typeface="+mn-lt"/>
                          <a:ea typeface="+mn-ea"/>
                          <a:cs typeface="Segoe UI"/>
                        </a:rPr>
                      </a:br>
                      <a:r>
                        <a:rPr lang="en-US" sz="600" spc="-10">
                          <a:solidFill>
                            <a:srgbClr val="505050"/>
                          </a:solidFill>
                          <a:latin typeface="+mn-lt"/>
                          <a:ea typeface="+mn-ea"/>
                          <a:cs typeface="Segoe UI"/>
                        </a:rPr>
                        <a:t>Battery Capacity Min (</a:t>
                      </a:r>
                      <a:r>
                        <a:rPr lang="en-US" sz="600" spc="-10" err="1">
                          <a:solidFill>
                            <a:srgbClr val="505050"/>
                          </a:solidFill>
                          <a:latin typeface="+mn-lt"/>
                          <a:ea typeface="+mn-ea"/>
                          <a:cs typeface="Segoe UI"/>
                        </a:rPr>
                        <a:t>Wh</a:t>
                      </a:r>
                      <a:r>
                        <a:rPr lang="en-US" sz="600" spc="-10">
                          <a:solidFill>
                            <a:srgbClr val="505050"/>
                          </a:solidFill>
                          <a:latin typeface="+mn-lt"/>
                          <a:ea typeface="+mn-ea"/>
                          <a:cs typeface="Segoe UI"/>
                        </a:rPr>
                        <a:t>) 47</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1006330"/>
                  </a:ext>
                </a:extLst>
              </a:tr>
              <a:tr h="387210">
                <a:tc>
                  <a:txBody>
                    <a:bodyPr/>
                    <a:lstStyle/>
                    <a:p>
                      <a:pPr marL="0" algn="l">
                        <a:lnSpc>
                          <a:spcPct val="100000"/>
                        </a:lnSpc>
                        <a:spcAft>
                          <a:spcPts val="300"/>
                        </a:spcAft>
                      </a:pPr>
                      <a:r>
                        <a:rPr lang="en-CA" sz="600">
                          <a:solidFill>
                            <a:srgbClr val="505050"/>
                          </a:solidFill>
                          <a:latin typeface="+mj-lt"/>
                          <a:ea typeface="+mn-ea"/>
                          <a:cs typeface="+mn-cs"/>
                        </a:rPr>
                        <a:t>EXTERIOR</a:t>
                      </a:r>
                    </a:p>
                    <a:p>
                      <a:pPr marL="0" marR="69215" indent="0" algn="l">
                        <a:lnSpc>
                          <a:spcPct val="100000"/>
                        </a:lnSpc>
                        <a:spcBef>
                          <a:spcPts val="100"/>
                        </a:spcBef>
                      </a:pPr>
                      <a:r>
                        <a:rPr lang="en-US" sz="600" spc="-10">
                          <a:solidFill>
                            <a:srgbClr val="505050"/>
                          </a:solidFill>
                          <a:latin typeface="+mn-lt"/>
                          <a:ea typeface="+mn-ea"/>
                          <a:cs typeface="Segoe UI"/>
                        </a:rPr>
                        <a:t>Casing: Anodized aluminum</a:t>
                      </a:r>
                      <a:br>
                        <a:rPr lang="en-US" sz="600" spc="-10">
                          <a:solidFill>
                            <a:srgbClr val="505050"/>
                          </a:solidFill>
                          <a:latin typeface="+mn-lt"/>
                          <a:ea typeface="+mn-ea"/>
                          <a:cs typeface="Segoe UI"/>
                        </a:rPr>
                      </a:br>
                      <a:r>
                        <a:rPr lang="en-US" sz="600" spc="-10">
                          <a:solidFill>
                            <a:srgbClr val="505050"/>
                          </a:solidFill>
                          <a:latin typeface="+mn-lt"/>
                          <a:ea typeface="+mn-ea"/>
                          <a:cs typeface="Segoe UI"/>
                        </a:rPr>
                        <a:t>Colors:</a:t>
                      </a:r>
                      <a:r>
                        <a:rPr lang="en-US" sz="600" spc="-10" baseline="30000">
                          <a:solidFill>
                            <a:srgbClr val="505050"/>
                          </a:solidFill>
                          <a:latin typeface="+mn-lt"/>
                          <a:ea typeface="+mn-ea"/>
                          <a:cs typeface="Segoe UI"/>
                        </a:rPr>
                        <a:t>16</a:t>
                      </a:r>
                      <a:r>
                        <a:rPr lang="en-US" sz="600" spc="-10">
                          <a:solidFill>
                            <a:srgbClr val="505050"/>
                          </a:solidFill>
                          <a:latin typeface="+mn-lt"/>
                          <a:ea typeface="+mn-ea"/>
                          <a:cs typeface="Segoe UI"/>
                        </a:rPr>
                        <a:t> Platinum, Black</a:t>
                      </a:r>
                    </a:p>
                    <a:p>
                      <a:pPr marL="180975" marR="69215" indent="-180975" algn="l">
                        <a:lnSpc>
                          <a:spcPct val="100000"/>
                        </a:lnSpc>
                        <a:spcBef>
                          <a:spcPts val="0"/>
                        </a:spcBef>
                      </a:pPr>
                      <a:r>
                        <a:rPr lang="en-US" sz="600" spc="-10">
                          <a:solidFill>
                            <a:srgbClr val="505050"/>
                          </a:solidFill>
                          <a:latin typeface="+mn-lt"/>
                          <a:ea typeface="+mn-ea"/>
                          <a:cs typeface="Segoe UI"/>
                        </a:rPr>
                        <a:t>Physical buttons: Volume, Power</a:t>
                      </a:r>
                      <a:endParaRPr lang="en-US" sz="600">
                        <a:solidFill>
                          <a:srgbClr val="505050"/>
                        </a:solidFill>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1539399"/>
                  </a:ext>
                </a:extLst>
              </a:tr>
              <a:tr h="0">
                <a:tc>
                  <a:txBody>
                    <a:bodyPr/>
                    <a:lstStyle/>
                    <a:p>
                      <a:pPr marL="0" algn="l">
                        <a:lnSpc>
                          <a:spcPct val="100000"/>
                        </a:lnSpc>
                        <a:spcAft>
                          <a:spcPts val="300"/>
                        </a:spcAft>
                      </a:pPr>
                      <a:r>
                        <a:rPr lang="en-CA" sz="600" kern="1200" dirty="0">
                          <a:solidFill>
                            <a:srgbClr val="505050"/>
                          </a:solidFill>
                          <a:latin typeface="+mj-lt"/>
                          <a:ea typeface="+mn-ea"/>
                          <a:cs typeface="+mn-cs"/>
                        </a:rPr>
                        <a:t>SUSTAINABILITY</a:t>
                      </a:r>
                      <a:endParaRPr lang="en-CA" sz="600" u="none" spc="-20" dirty="0">
                        <a:solidFill>
                          <a:srgbClr val="505050"/>
                        </a:solidFill>
                        <a:uFill>
                          <a:solidFill>
                            <a:srgbClr val="0078D4"/>
                          </a:solidFill>
                        </a:uFill>
                        <a:latin typeface="+mn-lt"/>
                        <a:cs typeface="Segoe UI"/>
                      </a:endParaRPr>
                    </a:p>
                    <a:p>
                      <a:pPr marL="0" marR="30480" indent="0">
                        <a:lnSpc>
                          <a:spcPct val="100000"/>
                        </a:lnSpc>
                      </a:pPr>
                      <a:r>
                        <a:rPr lang="en-US" sz="600" u="none" kern="1200" spc="-20" dirty="0">
                          <a:solidFill>
                            <a:srgbClr val="505050"/>
                          </a:solidFill>
                          <a:uFill>
                            <a:solidFill>
                              <a:srgbClr val="0078D4"/>
                            </a:solidFill>
                          </a:uFill>
                          <a:latin typeface="+mj-lt"/>
                          <a:ea typeface="+mn-ea"/>
                          <a:cs typeface="Segoe UI"/>
                        </a:rPr>
                        <a:t>More recycled materials  </a:t>
                      </a:r>
                    </a:p>
                    <a:p>
                      <a:pPr marL="0" marR="30480" indent="0">
                        <a:lnSpc>
                          <a:spcPct val="100000"/>
                        </a:lnSpc>
                      </a:pPr>
                      <a:r>
                        <a:rPr lang="en-US" sz="600" u="none" spc="-20" dirty="0">
                          <a:solidFill>
                            <a:srgbClr val="505050"/>
                          </a:solidFill>
                          <a:uFill>
                            <a:solidFill>
                              <a:srgbClr val="0078D4"/>
                            </a:solidFill>
                          </a:uFill>
                          <a:latin typeface="+mn-lt"/>
                          <a:cs typeface="Segoe UI"/>
                        </a:rPr>
                        <a:t>Enclosure is made with a minimum of 72% recycled content, including 100% recycled aluminum alloy and 100% recycled rare earth metals</a:t>
                      </a:r>
                      <a:r>
                        <a:rPr lang="en-US" sz="600" u="none" spc="-20" baseline="30000" dirty="0">
                          <a:solidFill>
                            <a:srgbClr val="505050"/>
                          </a:solidFill>
                          <a:uFill>
                            <a:solidFill>
                              <a:srgbClr val="0078D4"/>
                            </a:solidFill>
                          </a:uFill>
                          <a:latin typeface="+mn-lt"/>
                          <a:cs typeface="Segoe UI"/>
                        </a:rPr>
                        <a:t>17</a:t>
                      </a:r>
                    </a:p>
                    <a:p>
                      <a:pPr marL="0" marR="30480" indent="0">
                        <a:lnSpc>
                          <a:spcPct val="100000"/>
                        </a:lnSpc>
                      </a:pPr>
                      <a:endParaRPr lang="en-US" sz="600" b="1" u="none" spc="-20" baseline="30000" dirty="0">
                        <a:solidFill>
                          <a:srgbClr val="FF0000"/>
                        </a:solidFill>
                        <a:uFill>
                          <a:solidFill>
                            <a:srgbClr val="0078D4"/>
                          </a:solidFill>
                        </a:uFill>
                        <a:latin typeface="+mn-lt"/>
                        <a:cs typeface="Segoe UI"/>
                      </a:endParaRPr>
                    </a:p>
                    <a:p>
                      <a:endParaRPr lang="en-US" sz="600" kern="1200" dirty="0">
                        <a:solidFill>
                          <a:srgbClr val="505050"/>
                        </a:solidFill>
                        <a:effectLst/>
                        <a:latin typeface="+mj-lt"/>
                        <a:ea typeface="+mn-ea"/>
                        <a:cs typeface="+mn-cs"/>
                      </a:endParaRPr>
                    </a:p>
                    <a:p>
                      <a:r>
                        <a:rPr lang="en-US" sz="600" kern="1200" dirty="0">
                          <a:solidFill>
                            <a:srgbClr val="505050"/>
                          </a:solidFill>
                          <a:effectLst/>
                          <a:latin typeface="+mj-lt"/>
                          <a:ea typeface="+mn-ea"/>
                          <a:cs typeface="+mn-cs"/>
                        </a:rPr>
                        <a:t>More energy efficient </a:t>
                      </a:r>
                    </a:p>
                    <a:p>
                      <a:r>
                        <a:rPr lang="en-US" sz="600" kern="1200" dirty="0">
                          <a:solidFill>
                            <a:srgbClr val="505050"/>
                          </a:solidFill>
                          <a:effectLst/>
                          <a:latin typeface="+mn-lt"/>
                          <a:ea typeface="+mn-ea"/>
                          <a:cs typeface="+mn-cs"/>
                        </a:rPr>
                        <a:t>ENERGY STAR® certified</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5987533"/>
                  </a:ext>
                </a:extLst>
              </a:tr>
            </a:tbl>
          </a:graphicData>
        </a:graphic>
      </p:graphicFrame>
      <p:graphicFrame>
        <p:nvGraphicFramePr>
          <p:cNvPr id="10" name="Table 9">
            <a:extLst>
              <a:ext uri="{FF2B5EF4-FFF2-40B4-BE49-F238E27FC236}">
                <a16:creationId xmlns:a16="http://schemas.microsoft.com/office/drawing/2014/main" id="{AC383C67-AE96-0C79-6FAE-2FBF72F88307}"/>
              </a:ext>
            </a:extLst>
          </p:cNvPr>
          <p:cNvGraphicFramePr>
            <a:graphicFrameLocks noGrp="1" noDrilldown="1" noMove="1" noResize="1"/>
          </p:cNvGraphicFramePr>
          <p:nvPr>
            <p:extLst>
              <p:ext uri="{D42A27DB-BD31-4B8C-83A1-F6EECF244321}">
                <p14:modId xmlns:p14="http://schemas.microsoft.com/office/powerpoint/2010/main" val="1539557063"/>
              </p:ext>
            </p:extLst>
          </p:nvPr>
        </p:nvGraphicFramePr>
        <p:xfrm>
          <a:off x="9419094" y="816688"/>
          <a:ext cx="2419959" cy="2767580"/>
        </p:xfrm>
        <a:graphic>
          <a:graphicData uri="http://schemas.openxmlformats.org/drawingml/2006/table">
            <a:tbl>
              <a:tblPr firstRow="1" bandRow="1">
                <a:tableStyleId>{5940675A-B579-460E-94D1-54222C63F5DA}</a:tableStyleId>
              </a:tblPr>
              <a:tblGrid>
                <a:gridCol w="2419959">
                  <a:extLst>
                    <a:ext uri="{9D8B030D-6E8A-4147-A177-3AD203B41FA5}">
                      <a16:colId xmlns:a16="http://schemas.microsoft.com/office/drawing/2014/main" val="799885509"/>
                    </a:ext>
                  </a:extLst>
                </a:gridCol>
              </a:tblGrid>
              <a:tr h="0">
                <a:tc>
                  <a:txBody>
                    <a:bodyPr/>
                    <a:lstStyle/>
                    <a:p>
                      <a:pPr marL="0" algn="l">
                        <a:lnSpc>
                          <a:spcPct val="100000"/>
                        </a:lnSpc>
                        <a:spcAft>
                          <a:spcPts val="300"/>
                        </a:spcAft>
                      </a:pPr>
                      <a:r>
                        <a:rPr lang="en-CA" sz="600" kern="1200">
                          <a:solidFill>
                            <a:srgbClr val="505050"/>
                          </a:solidFill>
                          <a:latin typeface="+mj-lt"/>
                          <a:ea typeface="+mn-ea"/>
                          <a:cs typeface="+mn-cs"/>
                        </a:rPr>
                        <a:t>WARRANTY</a:t>
                      </a:r>
                      <a:r>
                        <a:rPr lang="en-CA" sz="600" kern="1200" baseline="30000">
                          <a:solidFill>
                            <a:srgbClr val="505050"/>
                          </a:solidFill>
                          <a:latin typeface="+mj-lt"/>
                          <a:ea typeface="+mn-ea"/>
                          <a:cs typeface="+mn-cs"/>
                        </a:rPr>
                        <a:t>18</a:t>
                      </a:r>
                    </a:p>
                    <a:p>
                      <a:pPr marL="0" marR="69215" indent="0" algn="l">
                        <a:lnSpc>
                          <a:spcPct val="100000"/>
                        </a:lnSpc>
                        <a:spcBef>
                          <a:spcPts val="100"/>
                        </a:spcBef>
                      </a:pPr>
                      <a:r>
                        <a:rPr lang="en-US" sz="600" spc="-10">
                          <a:solidFill>
                            <a:srgbClr val="505050"/>
                          </a:solidFill>
                          <a:latin typeface="+mn-lt"/>
                          <a:ea typeface="+mn-ea"/>
                          <a:cs typeface="Segoe UI"/>
                        </a:rPr>
                        <a:t>1-year limited hardware warranty</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2203129"/>
                  </a:ext>
                </a:extLst>
              </a:tr>
              <a:tr h="173887">
                <a:tc>
                  <a:txBody>
                    <a:bodyPr/>
                    <a:lstStyle/>
                    <a:p>
                      <a:pPr marL="0" algn="l">
                        <a:lnSpc>
                          <a:spcPct val="100000"/>
                        </a:lnSpc>
                        <a:spcAft>
                          <a:spcPts val="300"/>
                        </a:spcAft>
                      </a:pPr>
                      <a:r>
                        <a:rPr lang="en-CA" sz="600" kern="1200" dirty="0">
                          <a:solidFill>
                            <a:srgbClr val="505050"/>
                          </a:solidFill>
                          <a:latin typeface="+mj-lt"/>
                          <a:ea typeface="+mn-ea"/>
                          <a:cs typeface="+mn-cs"/>
                        </a:rPr>
                        <a:t>PEN AND ACCESSORIES COMPATIBILITY</a:t>
                      </a:r>
                    </a:p>
                    <a:p>
                      <a:pPr marL="0" marR="69215" indent="0" algn="l">
                        <a:lnSpc>
                          <a:spcPct val="100000"/>
                        </a:lnSpc>
                        <a:spcBef>
                          <a:spcPts val="0"/>
                        </a:spcBef>
                      </a:pPr>
                      <a:r>
                        <a:rPr lang="en-US" sz="600" spc="-10" dirty="0">
                          <a:solidFill>
                            <a:srgbClr val="505050"/>
                          </a:solidFill>
                          <a:latin typeface="+mn-lt"/>
                          <a:cs typeface="Segoe UI"/>
                        </a:rPr>
                        <a:t>Pen compatibility:</a:t>
                      </a:r>
                    </a:p>
                    <a:p>
                      <a:pPr marL="0" marR="69215" indent="0" algn="l">
                        <a:lnSpc>
                          <a:spcPct val="100000"/>
                        </a:lnSpc>
                        <a:spcBef>
                          <a:spcPts val="0"/>
                        </a:spcBef>
                        <a:buNone/>
                      </a:pPr>
                      <a:r>
                        <a:rPr lang="en-US" sz="600" spc="-10" dirty="0">
                          <a:solidFill>
                            <a:srgbClr val="505050"/>
                          </a:solidFill>
                          <a:latin typeface="+mn-lt"/>
                          <a:cs typeface="Segoe UI"/>
                        </a:rPr>
                        <a:t>Designed for Surface Slim Pen</a:t>
                      </a:r>
                      <a:r>
                        <a:rPr lang="en-US" sz="600" spc="-10" baseline="30000" dirty="0">
                          <a:solidFill>
                            <a:srgbClr val="505050"/>
                          </a:solidFill>
                          <a:latin typeface="+mn-lt"/>
                          <a:cs typeface="Segoe UI"/>
                        </a:rPr>
                        <a:t>19</a:t>
                      </a:r>
                      <a:br>
                        <a:rPr lang="en-US" sz="600" spc="-10" baseline="30000" dirty="0">
                          <a:solidFill>
                            <a:srgbClr val="505050"/>
                          </a:solidFill>
                          <a:latin typeface="+mn-lt"/>
                          <a:cs typeface="Segoe UI"/>
                        </a:rPr>
                      </a:br>
                      <a:r>
                        <a:rPr lang="en-US" sz="600" spc="-10" dirty="0">
                          <a:solidFill>
                            <a:srgbClr val="505050"/>
                          </a:solidFill>
                          <a:latin typeface="+mn-lt"/>
                          <a:cs typeface="Segoe UI"/>
                        </a:rPr>
                        <a:t>Integrated storage and wireless charging for Surface Slim Pen</a:t>
                      </a:r>
                    </a:p>
                    <a:p>
                      <a:pPr marL="0" marR="69215" indent="0" algn="l">
                        <a:lnSpc>
                          <a:spcPct val="100000"/>
                        </a:lnSpc>
                        <a:spcBef>
                          <a:spcPts val="0"/>
                        </a:spcBef>
                      </a:pPr>
                      <a:r>
                        <a:rPr lang="en-US" sz="600" spc="-10" dirty="0">
                          <a:solidFill>
                            <a:srgbClr val="505050"/>
                          </a:solidFill>
                          <a:latin typeface="+mn-lt"/>
                          <a:cs typeface="Segoe UI"/>
                        </a:rPr>
                        <a:t>with Surface Pro Keyboard with pen storage</a:t>
                      </a:r>
                      <a:r>
                        <a:rPr lang="en-US" sz="600" spc="-10" baseline="30000" dirty="0">
                          <a:solidFill>
                            <a:srgbClr val="505050"/>
                          </a:solidFill>
                          <a:latin typeface="+mn-lt"/>
                          <a:cs typeface="Segoe UI"/>
                        </a:rPr>
                        <a:t>19</a:t>
                      </a:r>
                      <a:br>
                        <a:rPr lang="en-US" sz="600" spc="-10" baseline="30000" dirty="0">
                          <a:solidFill>
                            <a:srgbClr val="505050"/>
                          </a:solidFill>
                          <a:latin typeface="+mn-lt"/>
                          <a:cs typeface="Segoe UI"/>
                        </a:rPr>
                      </a:br>
                      <a:r>
                        <a:rPr lang="en-US" sz="600" spc="-10" dirty="0">
                          <a:solidFill>
                            <a:srgbClr val="505050"/>
                          </a:solidFill>
                          <a:latin typeface="+mn-lt"/>
                          <a:cs typeface="Segoe UI"/>
                        </a:rPr>
                        <a:t>Supports tactile signals with Surface Slim Pen</a:t>
                      </a:r>
                      <a:r>
                        <a:rPr lang="en-US" sz="600" spc="-10" baseline="30000" dirty="0">
                          <a:solidFill>
                            <a:srgbClr val="505050"/>
                          </a:solidFill>
                          <a:latin typeface="+mn-lt"/>
                          <a:cs typeface="Segoe UI"/>
                        </a:rPr>
                        <a:t>19</a:t>
                      </a:r>
                      <a:br>
                        <a:rPr lang="en-US" sz="600" spc="-10" baseline="30000" dirty="0">
                          <a:solidFill>
                            <a:srgbClr val="505050"/>
                          </a:solidFill>
                          <a:latin typeface="+mn-lt"/>
                          <a:cs typeface="Segoe UI"/>
                        </a:rPr>
                      </a:br>
                      <a:r>
                        <a:rPr lang="en-US" sz="600" spc="-10" dirty="0">
                          <a:solidFill>
                            <a:srgbClr val="505050"/>
                          </a:solidFill>
                          <a:latin typeface="+mn-lt"/>
                          <a:cs typeface="Segoe UI"/>
                        </a:rPr>
                        <a:t>Supports Microsoft Pen Protocol (MPP)</a:t>
                      </a:r>
                    </a:p>
                    <a:p>
                      <a:pPr marL="0" marR="69215" indent="0" algn="l">
                        <a:lnSpc>
                          <a:spcPct val="100000"/>
                        </a:lnSpc>
                        <a:spcBef>
                          <a:spcPts val="0"/>
                        </a:spcBef>
                      </a:pPr>
                      <a:endParaRPr lang="en-US" sz="600" spc="-10" dirty="0">
                        <a:solidFill>
                          <a:srgbClr val="505050"/>
                        </a:solidFill>
                        <a:latin typeface="+mn-lt"/>
                        <a:cs typeface="Segoe UI"/>
                      </a:endParaRPr>
                    </a:p>
                    <a:p>
                      <a:pPr marL="0" marR="69215" indent="0" algn="l">
                        <a:lnSpc>
                          <a:spcPct val="100000"/>
                        </a:lnSpc>
                        <a:spcBef>
                          <a:spcPts val="0"/>
                        </a:spcBef>
                      </a:pPr>
                      <a:r>
                        <a:rPr lang="en-US" sz="600" spc="-10" dirty="0">
                          <a:solidFill>
                            <a:srgbClr val="505050"/>
                          </a:solidFill>
                          <a:latin typeface="+mn-lt"/>
                          <a:ea typeface="+mn-ea"/>
                          <a:cs typeface="Segoe UI"/>
                        </a:rPr>
                        <a:t>Keyboard compatibility:</a:t>
                      </a:r>
                    </a:p>
                    <a:p>
                      <a:pPr marL="171450" marR="69215"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600" spc="-10" dirty="0">
                          <a:solidFill>
                            <a:srgbClr val="505050"/>
                          </a:solidFill>
                          <a:latin typeface="+mn-lt"/>
                          <a:cs typeface="Segoe UI"/>
                        </a:rPr>
                        <a:t>Surface Pro Keyboard </a:t>
                      </a:r>
                    </a:p>
                    <a:p>
                      <a:pPr marL="171450" marR="69215"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 spc="-10" dirty="0">
                          <a:solidFill>
                            <a:srgbClr val="505050"/>
                          </a:solidFill>
                          <a:latin typeface="+mn-lt"/>
                          <a:cs typeface="Segoe UI"/>
                        </a:rPr>
                        <a:t>Surface Pro Signature Keyboard </a:t>
                      </a:r>
                    </a:p>
                    <a:p>
                      <a:pPr marL="171450" marR="69215"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600" spc="-10" dirty="0">
                          <a:solidFill>
                            <a:srgbClr val="505050"/>
                          </a:solidFill>
                          <a:latin typeface="+mn-lt"/>
                          <a:cs typeface="Segoe UI"/>
                        </a:rPr>
                        <a:t>Surface Pro X Signature Keyboard </a:t>
                      </a:r>
                    </a:p>
                    <a:p>
                      <a:pPr marL="171450" marR="69215"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600" spc="-10" dirty="0">
                          <a:solidFill>
                            <a:srgbClr val="505050"/>
                          </a:solidFill>
                          <a:latin typeface="+mn-lt"/>
                          <a:cs typeface="Segoe UI"/>
                        </a:rPr>
                        <a:t>Surface Pro X Keyboard </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5971187"/>
                  </a:ext>
                </a:extLst>
              </a:tr>
              <a:tr h="0">
                <a:tc>
                  <a:txBody>
                    <a:bodyPr/>
                    <a:lstStyle/>
                    <a:p>
                      <a:pPr marL="0" algn="l">
                        <a:lnSpc>
                          <a:spcPct val="100000"/>
                        </a:lnSpc>
                        <a:spcAft>
                          <a:spcPts val="300"/>
                        </a:spcAft>
                      </a:pPr>
                      <a:r>
                        <a:rPr lang="en-CA" sz="600" kern="1200" dirty="0">
                          <a:solidFill>
                            <a:srgbClr val="505050"/>
                          </a:solidFill>
                          <a:latin typeface="+mj-lt"/>
                          <a:ea typeface="+mn-ea"/>
                          <a:cs typeface="+mn-cs"/>
                        </a:rPr>
                        <a:t>KICKSTAND</a:t>
                      </a:r>
                    </a:p>
                    <a:p>
                      <a:pPr marL="0" marR="69215" indent="0" algn="l">
                        <a:lnSpc>
                          <a:spcPct val="100000"/>
                        </a:lnSpc>
                        <a:spcBef>
                          <a:spcPts val="100"/>
                        </a:spcBef>
                      </a:pPr>
                      <a:r>
                        <a:rPr lang="en-US" sz="600" spc="-10" dirty="0">
                          <a:solidFill>
                            <a:srgbClr val="505050"/>
                          </a:solidFill>
                          <a:latin typeface="+mn-lt"/>
                          <a:ea typeface="+mn-ea"/>
                          <a:cs typeface="Segoe UI"/>
                        </a:rPr>
                        <a:t>Kickstand with 165 degrees full friction hinge</a:t>
                      </a:r>
                      <a:endParaRPr lang="en-CA" sz="600" dirty="0">
                        <a:latin typeface="+mn-lt"/>
                        <a:cs typeface="Segoe UI"/>
                      </a:endParaRP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3530490"/>
                  </a:ext>
                </a:extLst>
              </a:tr>
              <a:tr h="0">
                <a:tc>
                  <a:txBody>
                    <a:bodyPr/>
                    <a:lstStyle/>
                    <a:p>
                      <a:pPr algn="l">
                        <a:lnSpc>
                          <a:spcPct val="100000"/>
                        </a:lnSpc>
                        <a:spcAft>
                          <a:spcPts val="300"/>
                        </a:spcAft>
                      </a:pPr>
                      <a:r>
                        <a:rPr lang="en-CA" sz="600" kern="1200">
                          <a:solidFill>
                            <a:srgbClr val="505050"/>
                          </a:solidFill>
                          <a:latin typeface="+mj-lt"/>
                          <a:ea typeface="+mn-ea"/>
                          <a:cs typeface="+mn-cs"/>
                        </a:rPr>
                        <a:t>NETWORK AND CONNECTIVITY</a:t>
                      </a:r>
                    </a:p>
                    <a:p>
                      <a:pPr algn="l">
                        <a:lnSpc>
                          <a:spcPct val="100000"/>
                        </a:lnSpc>
                      </a:pPr>
                      <a:r>
                        <a:rPr lang="en-US" sz="600">
                          <a:solidFill>
                            <a:srgbClr val="505050"/>
                          </a:solidFill>
                        </a:rPr>
                        <a:t>Wi-Fi 6E: 802.11ax compatible</a:t>
                      </a:r>
                      <a:r>
                        <a:rPr lang="en-US" sz="600" baseline="30000">
                          <a:solidFill>
                            <a:srgbClr val="505050"/>
                          </a:solidFill>
                        </a:rPr>
                        <a:t>20</a:t>
                      </a:r>
                      <a:br>
                        <a:rPr lang="en-US" sz="600" baseline="30000">
                          <a:solidFill>
                            <a:srgbClr val="505050"/>
                          </a:solidFill>
                        </a:rPr>
                      </a:br>
                      <a:r>
                        <a:rPr lang="en-US" sz="600">
                          <a:solidFill>
                            <a:srgbClr val="505050"/>
                          </a:solidFill>
                        </a:rPr>
                        <a:t>Bluetooth</a:t>
                      </a:r>
                      <a:r>
                        <a:rPr lang="en-US" sz="600" baseline="30000">
                          <a:solidFill>
                            <a:srgbClr val="505050"/>
                          </a:solidFill>
                        </a:rPr>
                        <a:t>®</a:t>
                      </a:r>
                      <a:r>
                        <a:rPr lang="en-US" sz="600">
                          <a:solidFill>
                            <a:srgbClr val="505050"/>
                          </a:solidFill>
                        </a:rPr>
                        <a:t> Wireless 5.3 technology</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3963752"/>
                  </a:ext>
                </a:extLst>
              </a:tr>
              <a:tr h="0">
                <a:tc>
                  <a:txBody>
                    <a:bodyPr/>
                    <a:lstStyle/>
                    <a:p>
                      <a:pPr algn="l">
                        <a:lnSpc>
                          <a:spcPct val="100000"/>
                        </a:lnSpc>
                        <a:spcAft>
                          <a:spcPts val="300"/>
                        </a:spcAft>
                      </a:pPr>
                      <a:r>
                        <a:rPr lang="en-CA" sz="600" kern="1200" dirty="0">
                          <a:solidFill>
                            <a:srgbClr val="505050"/>
                          </a:solidFill>
                          <a:latin typeface="+mj-lt"/>
                          <a:ea typeface="+mn-ea"/>
                          <a:cs typeface="+mn-cs"/>
                        </a:rPr>
                        <a:t>GRAPHICS</a:t>
                      </a:r>
                    </a:p>
                    <a:p>
                      <a:pPr algn="l">
                        <a:lnSpc>
                          <a:spcPct val="100000"/>
                        </a:lnSpc>
                      </a:pPr>
                      <a:r>
                        <a:rPr lang="en-CA" sz="600" dirty="0">
                          <a:solidFill>
                            <a:srgbClr val="505050"/>
                          </a:solidFill>
                        </a:rPr>
                        <a:t>Intel</a:t>
                      </a:r>
                      <a:r>
                        <a:rPr lang="en-CA" sz="600" spc="-10" baseline="30000" dirty="0">
                          <a:solidFill>
                            <a:srgbClr val="505050"/>
                          </a:solidFill>
                          <a:latin typeface="+mn-lt"/>
                          <a:cs typeface="Segoe UI"/>
                        </a:rPr>
                        <a:t>®</a:t>
                      </a:r>
                      <a:r>
                        <a:rPr lang="en-CA" sz="600" dirty="0">
                          <a:solidFill>
                            <a:srgbClr val="505050"/>
                          </a:solidFill>
                        </a:rPr>
                        <a:t> Graphics</a:t>
                      </a:r>
                    </a:p>
                  </a:txBody>
                  <a:tcPr marL="0" marR="216000" marT="0" marB="108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6005414"/>
                  </a:ext>
                </a:extLst>
              </a:tr>
            </a:tbl>
          </a:graphicData>
        </a:graphic>
      </p:graphicFrame>
      <p:sp>
        <p:nvSpPr>
          <p:cNvPr id="8" name="object 19">
            <a:extLst>
              <a:ext uri="{FF2B5EF4-FFF2-40B4-BE49-F238E27FC236}">
                <a16:creationId xmlns:a16="http://schemas.microsoft.com/office/drawing/2014/main" id="{DE8F5284-E14E-A4E3-6CA3-61A97F572034}"/>
              </a:ext>
            </a:extLst>
          </p:cNvPr>
          <p:cNvSpPr txBox="1">
            <a:spLocks noGrp="1" noRot="1" noMove="1" noResize="1" noEditPoints="1" noAdjustHandles="1" noChangeArrowheads="1" noChangeShapeType="1"/>
          </p:cNvSpPr>
          <p:nvPr/>
        </p:nvSpPr>
        <p:spPr>
          <a:xfrm>
            <a:off x="510449" y="5977312"/>
            <a:ext cx="11360926" cy="628377"/>
          </a:xfrm>
          <a:prstGeom prst="rect">
            <a:avLst/>
          </a:prstGeom>
        </p:spPr>
        <p:txBody>
          <a:bodyPr vert="horz" wrap="square" lIns="0" tIns="1270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30000" noProof="0">
                <a:ln>
                  <a:noFill/>
                </a:ln>
                <a:solidFill>
                  <a:srgbClr val="505050"/>
                </a:solidFill>
                <a:effectLst/>
                <a:uLnTx/>
                <a:uFillTx/>
                <a:latin typeface="Segoe UI"/>
                <a:ea typeface="+mn-ea"/>
                <a:cs typeface="Segoe UI"/>
              </a:rPr>
              <a:t>1</a:t>
            </a:r>
            <a:r>
              <a:rPr kumimoji="0" lang="en-US" sz="400" b="0" i="0" u="none" strike="noStrike" kern="1200" cap="none" spc="0" normalizeH="0" baseline="0" noProof="0">
                <a:ln>
                  <a:noFill/>
                </a:ln>
                <a:solidFill>
                  <a:srgbClr val="505050"/>
                </a:solidFill>
                <a:effectLst/>
                <a:uLnTx/>
                <a:uFillTx/>
                <a:latin typeface="Segoe UI"/>
                <a:ea typeface="+mn-ea"/>
                <a:cs typeface="Segoe UI"/>
              </a:rPr>
              <a:t>System software uses significant storage space. Available storage is subject to change based on system software updates and apps usage. 1GB = 1 billion bytes. 1TB = 1,000 GB. </a:t>
            </a:r>
            <a:r>
              <a:rPr kumimoji="0" lang="en-US" sz="400" b="0" i="0" u="none" strike="noStrike" kern="1200" cap="none" spc="0" normalizeH="0" baseline="0" noProof="0">
                <a:ln>
                  <a:noFill/>
                </a:ln>
                <a:solidFill>
                  <a:srgbClr val="505050"/>
                </a:solidFill>
                <a:effectLst/>
                <a:uLnTx/>
                <a:uFillTx/>
                <a:latin typeface="Segoe UI"/>
                <a:ea typeface="+mn-ea"/>
                <a:cs typeface="Segoe UI"/>
                <a:hlinkClick r:id="rId5"/>
              </a:rPr>
              <a:t>Surface.com/Storage</a:t>
            </a:r>
            <a:r>
              <a:rPr kumimoji="0" lang="en-US" sz="400" b="0" i="0" u="none" strike="noStrike" kern="1200" cap="none" spc="0" normalizeH="0" baseline="0" noProof="0">
                <a:ln>
                  <a:noFill/>
                </a:ln>
                <a:solidFill>
                  <a:srgbClr val="505050"/>
                </a:solidFill>
                <a:effectLst/>
                <a:uLnTx/>
                <a:uFillTx/>
                <a:latin typeface="Segoe UI"/>
                <a:ea typeface="+mn-ea"/>
                <a:cs typeface="Segoe UI"/>
              </a:rPr>
              <a:t> more details. </a:t>
            </a:r>
            <a:r>
              <a:rPr kumimoji="0" lang="en-US" sz="400" b="0" i="0" u="none" strike="noStrike" kern="1200" cap="none" spc="0" normalizeH="0" baseline="30000" noProof="0">
                <a:ln>
                  <a:noFill/>
                </a:ln>
                <a:solidFill>
                  <a:srgbClr val="505050"/>
                </a:solidFill>
                <a:effectLst/>
                <a:uLnTx/>
                <a:uFillTx/>
                <a:latin typeface="Segoe UI"/>
                <a:ea typeface="+mn-ea"/>
                <a:cs typeface="Segoe UI"/>
              </a:rPr>
              <a:t>2</a:t>
            </a:r>
            <a:r>
              <a:rPr kumimoji="0" lang="en-US" sz="400" b="0" i="0" u="none" strike="noStrike" kern="1200" cap="none" spc="0" normalizeH="0" baseline="0" noProof="0">
                <a:ln>
                  <a:noFill/>
                </a:ln>
                <a:solidFill>
                  <a:srgbClr val="505050"/>
                </a:solidFill>
                <a:effectLst/>
                <a:uLnTx/>
                <a:uFillTx/>
                <a:latin typeface="Segoe UI"/>
                <a:ea typeface="+mn-ea"/>
                <a:cs typeface="Segoe UI"/>
              </a:rPr>
              <a:t>Solid State Drive (SSD) Retention is only available on Microsoft Surface devices in which the SSD is marketed as removable per the Technical Specifications. Solid State Drive (SSD) Retention is included in both Extended Hardware Service Plus and Microsoft Complete for Business Plus and is also available as an Optional Add-on when purchasing Microsoft Extended Hardware Service and Microsoft Complete for Business. Devices returned to Microsoft with a missing Solid State Drive (SSD) are subject to a Solid State Drive (SSD) replacement fee unless the device is enrolled in the Drive (SSD) Retention offer. </a:t>
            </a:r>
            <a:r>
              <a:rPr kumimoji="0" lang="en-US" sz="400" b="0" i="0" u="none" strike="noStrike" kern="1200" cap="none" spc="0" normalizeH="0" baseline="30000" noProof="0">
                <a:ln>
                  <a:noFill/>
                </a:ln>
                <a:solidFill>
                  <a:srgbClr val="505050"/>
                </a:solidFill>
                <a:effectLst/>
                <a:uLnTx/>
                <a:uFillTx/>
                <a:latin typeface="Segoe UI"/>
                <a:ea typeface="Calibri" panose="020F0502020204030204" pitchFamily="34" charset="0"/>
                <a:cs typeface="Times New Roman"/>
              </a:rPr>
              <a:t>3</a:t>
            </a:r>
            <a:r>
              <a:rPr kumimoji="0" lang="en-US" sz="400" b="0" i="0" u="none" strike="noStrike" kern="1200" cap="none" spc="0" normalizeH="0" baseline="0" noProof="0">
                <a:ln>
                  <a:noFill/>
                </a:ln>
                <a:solidFill>
                  <a:srgbClr val="505050"/>
                </a:solidFill>
                <a:effectLst/>
                <a:uLnTx/>
                <a:uFillTx/>
                <a:latin typeface="Segoe UI"/>
                <a:ea typeface="Times New Roman" panose="02020603050405020304" pitchFamily="18" charset="0"/>
                <a:cs typeface="Times New Roman"/>
              </a:rPr>
              <a:t>Battery life varies significantly based on usage, network and feature configuration, signal strength, settings and other factors. See </a:t>
            </a:r>
            <a:r>
              <a:rPr kumimoji="0" lang="en-US" sz="400" b="0" i="0" u="none" strike="noStrike" kern="1200" cap="none" spc="0" normalizeH="0" baseline="0" noProof="0">
                <a:ln>
                  <a:noFill/>
                </a:ln>
                <a:solidFill>
                  <a:srgbClr val="0078D4"/>
                </a:solidFill>
                <a:effectLst/>
                <a:uLnTx/>
                <a:uFillTx/>
                <a:latin typeface="Segoe UI"/>
                <a:ea typeface="Times New Roman" panose="02020603050405020304" pitchFamily="18" charset="0"/>
                <a:cs typeface="Times New Roman"/>
                <a:hlinkClick r:id="rId6">
                  <a:extLst>
                    <a:ext uri="{A12FA001-AC4F-418D-AE19-62706E023703}">
                      <ahyp:hlinkClr xmlns:ahyp="http://schemas.microsoft.com/office/drawing/2018/hyperlinkcolor" val="tx"/>
                    </a:ext>
                  </a:extLst>
                </a:hlinkClick>
              </a:rPr>
              <a:t>aka.ms/SurfaceBatteryPerformance</a:t>
            </a:r>
            <a:r>
              <a:rPr kumimoji="0" lang="en-US" sz="400" b="0" i="0" u="none" strike="noStrike" kern="1200" cap="none" spc="0" normalizeH="0" baseline="0" noProof="0">
                <a:ln>
                  <a:noFill/>
                </a:ln>
                <a:solidFill>
                  <a:srgbClr val="0078D4"/>
                </a:solidFill>
                <a:effectLst/>
                <a:uLnTx/>
                <a:uFillTx/>
                <a:latin typeface="Segoe UI"/>
                <a:ea typeface="Times New Roman" panose="02020603050405020304" pitchFamily="18" charset="0"/>
                <a:cs typeface="Times New Roman"/>
              </a:rPr>
              <a:t> for </a:t>
            </a:r>
            <a:r>
              <a:rPr kumimoji="0" lang="en-US" sz="400" b="0" i="0" u="none" strike="noStrike" kern="1200" cap="none" spc="0" normalizeH="0" baseline="0" noProof="0">
                <a:ln>
                  <a:noFill/>
                </a:ln>
                <a:solidFill>
                  <a:srgbClr val="505050"/>
                </a:solidFill>
                <a:effectLst/>
                <a:uLnTx/>
                <a:uFillTx/>
                <a:latin typeface="Segoe UI"/>
                <a:ea typeface="Times New Roman" panose="02020603050405020304" pitchFamily="18" charset="0"/>
                <a:cs typeface="Times New Roman"/>
              </a:rPr>
              <a:t>details. Testing conducted by Microsoft in February 2024 using preproduction Windows 11 software and preproduction Surface Pro 10 Intel® Core</a:t>
            </a:r>
            <a:r>
              <a:rPr kumimoji="0" lang="en-CA" sz="400" b="0" i="0" u="none" strike="noStrike" kern="1200" cap="none" spc="0" normalizeH="0" baseline="0" noProof="0">
                <a:ln>
                  <a:noFill/>
                </a:ln>
                <a:solidFill>
                  <a:srgbClr val="505050"/>
                </a:solidFill>
                <a:effectLst/>
                <a:uLnTx/>
                <a:uFillTx/>
                <a:latin typeface="Segoe UI"/>
                <a:ea typeface="+mn-ea"/>
                <a:cs typeface="+mn-cs"/>
              </a:rPr>
              <a:t>™</a:t>
            </a:r>
            <a:r>
              <a:rPr kumimoji="0" lang="en-US" sz="400" b="0" i="0" u="none" strike="noStrike" kern="1200" cap="none" spc="0" normalizeH="0" baseline="0" noProof="0">
                <a:ln>
                  <a:noFill/>
                </a:ln>
                <a:solidFill>
                  <a:srgbClr val="505050"/>
                </a:solidFill>
                <a:effectLst/>
                <a:uLnTx/>
                <a:uFillTx/>
                <a:latin typeface="Segoe UI"/>
                <a:ea typeface="Times New Roman" panose="02020603050405020304" pitchFamily="18" charset="0"/>
                <a:cs typeface="Times New Roman"/>
              </a:rPr>
              <a:t> Ultra 7 processor 165U, 512GB,16GB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Personalization colors set to Light mode for Windows and apps. All settings were default except screen brightness was set to 150 nits with auto-brightness and adaptive color disabled. Wi-Fi was connected to a network. Tested with Windows 11 Version 22631.3085. Battery life varies significantly with settings, usage, and other factors. </a:t>
            </a:r>
            <a:r>
              <a:rPr kumimoji="0" lang="en-US" sz="400" b="0" i="0" u="none" strike="noStrike" kern="1200" cap="none" spc="0" normalizeH="0" baseline="30000" noProof="0">
                <a:ln>
                  <a:noFill/>
                </a:ln>
                <a:solidFill>
                  <a:srgbClr val="505050"/>
                </a:solidFill>
                <a:effectLst/>
                <a:uLnTx/>
                <a:uFillTx/>
                <a:latin typeface="Segoe UI"/>
                <a:ea typeface="+mn-ea"/>
                <a:cs typeface="Segoe UI"/>
              </a:rPr>
              <a:t>4</a:t>
            </a:r>
            <a:r>
              <a:rPr kumimoji="0" lang="en-US" sz="400" b="0" i="0" u="none" strike="noStrike" kern="1200" cap="none" spc="0" normalizeH="0" baseline="0" noProof="0">
                <a:ln>
                  <a:noFill/>
                </a:ln>
                <a:solidFill>
                  <a:srgbClr val="505050"/>
                </a:solidFill>
                <a:effectLst/>
                <a:uLnTx/>
                <a:uFillTx/>
                <a:latin typeface="Segoe UI"/>
                <a:ea typeface="+mn-ea"/>
                <a:cs typeface="Segoe UI"/>
              </a:rPr>
              <a:t>In select markets, only specific configurations come with 39 W Surface power supply. Fast Charging (from 5% to 80%) is supported with minimum 45W Surface power supply or USB-C® PD charger, sold separately. Testing was conducted at Microsoft in February 2024, using pre-production devices, software, and minimum of 45W USB-C® charger under controlled conditions. The device was powered on to the desktop screen with default display brightness settings. Actual charge time will vary based on operating conditions. Measured at typical office ambient temperature of 23C. </a:t>
            </a:r>
            <a:r>
              <a:rPr kumimoji="0" lang="en-US" sz="400" b="0" i="0" u="none" strike="noStrike" kern="1200" cap="none" spc="0" normalizeH="0" baseline="30000" noProof="0">
                <a:ln>
                  <a:noFill/>
                </a:ln>
                <a:solidFill>
                  <a:srgbClr val="505050"/>
                </a:solidFill>
                <a:effectLst/>
                <a:uLnTx/>
                <a:uFillTx/>
                <a:latin typeface="Segoe UI"/>
                <a:ea typeface="+mn-ea"/>
                <a:cs typeface="Segoe UI"/>
              </a:rPr>
              <a:t>5</a:t>
            </a:r>
            <a:r>
              <a:rPr kumimoji="0" lang="en-US" sz="400" b="0" i="0" u="none" strike="noStrike" kern="1200" cap="none" spc="0" normalizeH="0" baseline="0" noProof="0">
                <a:ln>
                  <a:noFill/>
                </a:ln>
                <a:solidFill>
                  <a:srgbClr val="505050"/>
                </a:solidFill>
                <a:effectLst/>
                <a:uLnTx/>
                <a:uFillTx/>
                <a:latin typeface="Segoe UI"/>
                <a:ea typeface="+mn-ea"/>
                <a:cs typeface="Segoe UI"/>
              </a:rPr>
              <a:t>Might vary depending on manufacturing processes. </a:t>
            </a:r>
            <a:r>
              <a:rPr kumimoji="0" lang="en-US" sz="400" b="0" i="0" u="none" strike="noStrike" kern="1200" cap="none" spc="0" normalizeH="0" baseline="30000" noProof="0">
                <a:ln>
                  <a:noFill/>
                </a:ln>
                <a:solidFill>
                  <a:srgbClr val="505050"/>
                </a:solidFill>
                <a:effectLst/>
                <a:uLnTx/>
                <a:uFillTx/>
                <a:latin typeface="Segoe UI"/>
                <a:ea typeface="+mn-ea"/>
                <a:cs typeface="Segoe UI"/>
              </a:rPr>
              <a:t>6</a:t>
            </a:r>
            <a:r>
              <a:rPr kumimoji="0" lang="en-US" sz="400" b="0" i="0" u="none" strike="noStrike" kern="1200" cap="none" spc="0" normalizeH="0" baseline="0" noProof="0">
                <a:ln>
                  <a:noFill/>
                </a:ln>
                <a:solidFill>
                  <a:srgbClr val="505050"/>
                </a:solidFill>
                <a:effectLst/>
                <a:uLnTx/>
                <a:uFillTx/>
                <a:latin typeface="Segoe UI"/>
                <a:ea typeface="+mn-ea"/>
                <a:cs typeface="Segoe UI"/>
              </a:rPr>
              <a:t>Weight not including Keyboard. </a:t>
            </a:r>
            <a:r>
              <a:rPr kumimoji="0" lang="en-US" sz="400" b="0" i="0" u="none" strike="noStrike" kern="1200" cap="none" spc="0" normalizeH="0" baseline="30000" noProof="0">
                <a:ln>
                  <a:noFill/>
                </a:ln>
                <a:solidFill>
                  <a:srgbClr val="505050"/>
                </a:solidFill>
                <a:effectLst/>
                <a:uLnTx/>
                <a:uFillTx/>
                <a:latin typeface="Segoe UI"/>
                <a:ea typeface="Calibri" panose="020F0502020204030204" pitchFamily="34" charset="0"/>
                <a:cs typeface="Times New Roman"/>
              </a:rPr>
              <a:t>7</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Times New Roman"/>
              </a:rPr>
              <a:t>Windows 10 is not available for purchase but is supported by Surface Pro 10. Visit</a:t>
            </a:r>
            <a:r>
              <a:rPr kumimoji="0" lang="en-US" sz="400" b="0" i="0" u="none" strike="noStrike" kern="100" cap="none" spc="0" normalizeH="0" baseline="0" noProof="0">
                <a:ln>
                  <a:noFill/>
                </a:ln>
                <a:solidFill>
                  <a:srgbClr val="000000"/>
                </a:solidFill>
                <a:effectLst/>
                <a:uLnTx/>
                <a:uFillTx/>
                <a:latin typeface="Segoe UI"/>
                <a:ea typeface="Calibri" panose="020F0502020204030204" pitchFamily="34" charset="0"/>
                <a:cs typeface="Times New Roman"/>
              </a:rPr>
              <a:t> </a:t>
            </a:r>
            <a:r>
              <a:rPr kumimoji="0" lang="en-US" sz="400" b="0" i="0" u="sng" strike="noStrike" kern="100" cap="none" spc="0" normalizeH="0" baseline="0" noProof="0">
                <a:ln>
                  <a:noFill/>
                </a:ln>
                <a:solidFill>
                  <a:srgbClr val="0563C1"/>
                </a:solidFill>
                <a:effectLst/>
                <a:uLnTx/>
                <a:uFillTx/>
                <a:latin typeface="Segoe UI"/>
                <a:ea typeface="Calibri" panose="020F0502020204030204" pitchFamily="34" charset="0"/>
                <a:cs typeface="Times New Roman"/>
                <a:hlinkClick r:id="rId7"/>
              </a:rPr>
              <a:t>https://aka.ms/SurfaceSupportedOperatingSystems</a:t>
            </a:r>
            <a:r>
              <a:rPr kumimoji="0" lang="en-US" sz="400" b="0" i="0" u="none" strike="noStrike" kern="100" cap="none" spc="0" normalizeH="0" baseline="0" noProof="0">
                <a:ln>
                  <a:noFill/>
                </a:ln>
                <a:solidFill>
                  <a:srgbClr val="000000"/>
                </a:solidFill>
                <a:effectLst/>
                <a:uLnTx/>
                <a:uFillTx/>
                <a:latin typeface="Segoe UI"/>
                <a:ea typeface="Calibri" panose="020F0502020204030204" pitchFamily="34" charset="0"/>
                <a:cs typeface="Times New Roman"/>
              </a:rPr>
              <a:t> </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Times New Roman"/>
              </a:rPr>
              <a:t>for more information. </a:t>
            </a:r>
            <a:r>
              <a:rPr kumimoji="0" lang="en-US" sz="400" b="0" i="0" u="none" strike="noStrike" kern="1200" cap="none" spc="0" normalizeH="0" baseline="30000" noProof="0">
                <a:ln>
                  <a:noFill/>
                </a:ln>
                <a:solidFill>
                  <a:srgbClr val="505050"/>
                </a:solidFill>
                <a:effectLst/>
                <a:uLnTx/>
                <a:uFillTx/>
                <a:latin typeface="Segoe UI"/>
                <a:ea typeface="Calibri" panose="020F0502020204030204" pitchFamily="34" charset="0"/>
                <a:cs typeface="Times New Roman"/>
              </a:rPr>
              <a:t>8</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Times New Roman"/>
              </a:rPr>
              <a:t>Requires license or subscription (sold separately) to activate and use. </a:t>
            </a:r>
            <a:r>
              <a:rPr kumimoji="0" lang="en-US" sz="400" b="0" i="0" u="none" strike="noStrike" kern="1200" cap="none" spc="0" normalizeH="0" baseline="30000" noProof="0">
                <a:ln>
                  <a:noFill/>
                </a:ln>
                <a:solidFill>
                  <a:srgbClr val="505050"/>
                </a:solidFill>
                <a:effectLst/>
                <a:uLnTx/>
                <a:uFillTx/>
                <a:latin typeface="Segoe UI"/>
                <a:ea typeface="Calibri" panose="020F0502020204030204" pitchFamily="34" charset="0"/>
                <a:cs typeface="Times New Roman"/>
              </a:rPr>
              <a:t>9</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Times New Roman"/>
              </a:rPr>
              <a:t>Activation required. If your device is managed by your organization’s IT department, contact your IT administrator for activation. After 30 days, you will be charged the applicable monthly or annual subscription fee. Credit card required. Cancel any time to stop future charges. See</a:t>
            </a:r>
            <a:r>
              <a:rPr kumimoji="0" lang="en-US" sz="400" b="0" i="0" u="none" strike="noStrike" kern="0" cap="none" spc="0" normalizeH="0" baseline="0" noProof="0">
                <a:ln>
                  <a:noFill/>
                </a:ln>
                <a:solidFill>
                  <a:srgbClr val="000000"/>
                </a:solidFill>
                <a:effectLst/>
                <a:uLnTx/>
                <a:uFillTx/>
                <a:latin typeface="Segoe UI"/>
                <a:ea typeface="Times New Roman" panose="02020603050405020304" pitchFamily="18" charset="0"/>
                <a:cs typeface="+mn-cs"/>
              </a:rPr>
              <a:t> </a:t>
            </a:r>
            <a:r>
              <a:rPr kumimoji="0" lang="en-US" sz="400" b="0" i="0" u="sng" strike="noStrike" kern="0" cap="none" spc="0" normalizeH="0" baseline="0" noProof="0">
                <a:ln>
                  <a:noFill/>
                </a:ln>
                <a:solidFill>
                  <a:srgbClr val="0563C1"/>
                </a:solidFill>
                <a:effectLst/>
                <a:uLnTx/>
                <a:uFillTx/>
                <a:latin typeface="Segoe UI"/>
                <a:ea typeface="Times New Roman" panose="02020603050405020304" pitchFamily="18" charset="0"/>
                <a:cs typeface="Times New Roman"/>
                <a:hlinkClick r:id="rId8"/>
              </a:rPr>
              <a:t>https://aka.ms/m365businesstrialinfo</a:t>
            </a:r>
            <a:r>
              <a:rPr kumimoji="0" lang="en-US" sz="400" b="0" i="0" u="none" strike="noStrike" kern="0" cap="none" spc="0" normalizeH="0" baseline="0" noProof="0">
                <a:ln>
                  <a:noFill/>
                </a:ln>
                <a:solidFill>
                  <a:srgbClr val="505050"/>
                </a:solidFill>
                <a:effectLst/>
                <a:uLnTx/>
                <a:uFillTx/>
                <a:latin typeface="Segoe UI"/>
                <a:ea typeface="Times New Roman" panose="02020603050405020304" pitchFamily="18" charset="0"/>
                <a:cs typeface="+mn-cs"/>
              </a:rPr>
              <a:t>.</a:t>
            </a:r>
            <a:r>
              <a:rPr kumimoji="0" lang="en-US" sz="400" b="0" i="0" u="none" strike="noStrike" kern="0" cap="none" spc="0" normalizeH="0" baseline="0" noProof="0">
                <a:ln>
                  <a:noFill/>
                </a:ln>
                <a:solidFill>
                  <a:srgbClr val="505050"/>
                </a:solidFill>
                <a:effectLst/>
                <a:uLnTx/>
                <a:uFillTx/>
                <a:latin typeface="Segoe UI"/>
                <a:ea typeface="Times New Roman" panose="02020603050405020304" pitchFamily="18" charset="0"/>
                <a:cs typeface="Segoe UI"/>
              </a:rPr>
              <a:t> </a:t>
            </a:r>
            <a:r>
              <a:rPr kumimoji="0" lang="en-US" sz="400" b="0" i="0" u="none" strike="noStrike" kern="1200" cap="none" spc="0" normalizeH="0" baseline="30000" noProof="0">
                <a:ln>
                  <a:noFill/>
                </a:ln>
                <a:solidFill>
                  <a:srgbClr val="505050"/>
                </a:solidFill>
                <a:effectLst/>
                <a:uLnTx/>
                <a:uFillTx/>
                <a:latin typeface="Segoe UI"/>
                <a:ea typeface="+mn-ea"/>
                <a:cs typeface="Segoe UI"/>
              </a:rPr>
              <a:t>10</a:t>
            </a:r>
            <a:r>
              <a:rPr kumimoji="0" lang="en-US" sz="400" b="0" i="0" u="none" strike="noStrike" kern="1200" cap="none" spc="0" normalizeH="0" baseline="0" noProof="0">
                <a:ln>
                  <a:noFill/>
                </a:ln>
                <a:solidFill>
                  <a:srgbClr val="505050"/>
                </a:solidFill>
                <a:effectLst/>
                <a:uLnTx/>
                <a:uFillTx/>
                <a:latin typeface="Segoe UI"/>
                <a:ea typeface="+mn-ea"/>
                <a:cs typeface="Segoe UI"/>
              </a:rPr>
              <a:t>Voice focus requires activation, Windows 11 and is available in apps which use integrated device microphones and use certain Windows audio processing modes. </a:t>
            </a:r>
            <a:r>
              <a:rPr kumimoji="0" lang="en-US" sz="400" b="0" i="0" u="none" strike="noStrike" kern="1200" cap="none" spc="0" normalizeH="0" baseline="30000" noProof="0">
                <a:ln>
                  <a:noFill/>
                </a:ln>
                <a:solidFill>
                  <a:srgbClr val="505050"/>
                </a:solidFill>
                <a:effectLst/>
                <a:uLnTx/>
                <a:uFillTx/>
                <a:latin typeface="Segoe UI"/>
                <a:ea typeface="+mn-ea"/>
                <a:cs typeface="Segoe UI"/>
              </a:rPr>
              <a:t>11</a:t>
            </a:r>
            <a:r>
              <a:rPr kumimoji="0" lang="en-US" sz="400" b="0" i="0" u="none" strike="noStrike" kern="1200" cap="none" spc="0" normalizeH="0" baseline="0" noProof="0">
                <a:ln>
                  <a:noFill/>
                </a:ln>
                <a:solidFill>
                  <a:srgbClr val="505050"/>
                </a:solidFill>
                <a:effectLst/>
                <a:uLnTx/>
                <a:uFillTx/>
                <a:latin typeface="Segoe UI"/>
                <a:ea typeface="+mn-ea"/>
                <a:cs typeface="Segoe UI"/>
              </a:rPr>
              <a:t>Requires Dolby</a:t>
            </a:r>
            <a:r>
              <a:rPr kumimoji="0" lang="en-US" sz="400" b="0" i="0" u="none" strike="noStrike" kern="1200" cap="none" spc="0" normalizeH="0" baseline="30000" noProof="0">
                <a:ln>
                  <a:noFill/>
                </a:ln>
                <a:solidFill>
                  <a:srgbClr val="505050"/>
                </a:solidFill>
                <a:effectLst/>
                <a:uLnTx/>
                <a:uFillTx/>
                <a:latin typeface="Segoe UI"/>
                <a:ea typeface="+mn-ea"/>
                <a:cs typeface="Segoe UI"/>
              </a:rPr>
              <a:t>®</a:t>
            </a:r>
            <a:r>
              <a:rPr kumimoji="0" lang="en-US" sz="400" b="0" i="0" u="none" strike="noStrike" kern="1200" cap="none" spc="0" normalizeH="0" baseline="0" noProof="0">
                <a:ln>
                  <a:noFill/>
                </a:ln>
                <a:solidFill>
                  <a:srgbClr val="505050"/>
                </a:solidFill>
                <a:effectLst/>
                <a:uLnTx/>
                <a:uFillTx/>
                <a:latin typeface="Segoe UI"/>
                <a:ea typeface="+mn-ea"/>
                <a:cs typeface="Segoe UI"/>
              </a:rPr>
              <a:t> Atmos</a:t>
            </a:r>
            <a:r>
              <a:rPr kumimoji="0" lang="en-US" sz="400" b="0" i="0" u="none" strike="noStrike" kern="1200" cap="none" spc="0" normalizeH="0" baseline="30000" noProof="0">
                <a:ln>
                  <a:noFill/>
                </a:ln>
                <a:solidFill>
                  <a:srgbClr val="505050"/>
                </a:solidFill>
                <a:effectLst/>
                <a:uLnTx/>
                <a:uFillTx/>
                <a:latin typeface="Segoe UI"/>
                <a:ea typeface="+mn-ea"/>
                <a:cs typeface="Segoe UI"/>
              </a:rPr>
              <a:t>®</a:t>
            </a:r>
            <a:r>
              <a:rPr kumimoji="0" lang="en-US" sz="400" b="0" i="0" u="none" strike="noStrike" kern="1200" cap="none" spc="0" normalizeH="0" baseline="0" noProof="0">
                <a:ln>
                  <a:noFill/>
                </a:ln>
                <a:solidFill>
                  <a:srgbClr val="505050"/>
                </a:solidFill>
                <a:effectLst/>
                <a:uLnTx/>
                <a:uFillTx/>
                <a:latin typeface="Segoe UI"/>
                <a:ea typeface="+mn-ea"/>
                <a:cs typeface="Segoe UI"/>
              </a:rPr>
              <a:t> encoded content/audio. </a:t>
            </a:r>
            <a:r>
              <a:rPr kumimoji="0" lang="en-US" sz="400" b="0" i="0" u="none" strike="noStrike" kern="1200" cap="none" spc="0" normalizeH="0" baseline="30000" noProof="0">
                <a:ln>
                  <a:noFill/>
                </a:ln>
                <a:solidFill>
                  <a:srgbClr val="505050"/>
                </a:solidFill>
                <a:effectLst/>
                <a:uLnTx/>
                <a:uFillTx/>
                <a:latin typeface="Segoe UI"/>
                <a:ea typeface="+mn-ea"/>
                <a:cs typeface="Segoe UI"/>
              </a:rPr>
              <a:t>12</a:t>
            </a:r>
            <a:r>
              <a:rPr kumimoji="0" lang="en-US" sz="400" b="0" i="0" u="none" strike="noStrike" kern="1200" cap="none" spc="0" normalizeH="0" baseline="0" noProof="0">
                <a:ln>
                  <a:noFill/>
                </a:ln>
                <a:solidFill>
                  <a:srgbClr val="505050"/>
                </a:solidFill>
                <a:effectLst/>
                <a:uLnTx/>
                <a:uFillTx/>
                <a:latin typeface="Segoe UI"/>
                <a:ea typeface="+mn-ea"/>
                <a:cs typeface="Segoe UI"/>
              </a:rPr>
              <a:t>Surface Pro 10 display has rounded corners within a standard rectangle. When measured as a standard rectangular shape the screen is 13” diagonally (actual viewable area is less). </a:t>
            </a:r>
            <a:r>
              <a:rPr kumimoji="0" lang="en-US" sz="400" b="0" i="0" u="none" strike="noStrike" kern="1200" cap="none" spc="0" normalizeH="0" baseline="30000" noProof="0">
                <a:ln>
                  <a:noFill/>
                </a:ln>
                <a:solidFill>
                  <a:srgbClr val="505050"/>
                </a:solidFill>
                <a:effectLst/>
                <a:uLnTx/>
                <a:uFillTx/>
                <a:latin typeface="Segoe UI"/>
                <a:ea typeface="+mn-ea"/>
                <a:cs typeface="Segoe UI"/>
              </a:rPr>
              <a:t>13</a:t>
            </a:r>
            <a:r>
              <a:rPr kumimoji="0" lang="en-US" sz="400" b="0" i="0" u="none" strike="noStrike" kern="1200" cap="none" spc="0" normalizeH="0" baseline="0" noProof="0">
                <a:ln>
                  <a:noFill/>
                </a:ln>
                <a:solidFill>
                  <a:srgbClr val="505050"/>
                </a:solidFill>
                <a:effectLst/>
                <a:uLnTx/>
                <a:uFillTx/>
                <a:latin typeface="Segoe UI"/>
                <a:ea typeface="+mn-ea"/>
                <a:cs typeface="Segoe UI"/>
              </a:rPr>
              <a:t>Requires Dolby Vision</a:t>
            </a:r>
            <a:r>
              <a:rPr kumimoji="0" lang="en-US" sz="400" b="0" i="0" u="none" strike="noStrike" kern="1200" cap="none" spc="0" normalizeH="0" baseline="30000" noProof="0">
                <a:ln>
                  <a:noFill/>
                </a:ln>
                <a:solidFill>
                  <a:srgbClr val="505050"/>
                </a:solidFill>
                <a:effectLst/>
                <a:uLnTx/>
                <a:uFillTx/>
                <a:latin typeface="Segoe UI"/>
                <a:ea typeface="+mn-ea"/>
                <a:cs typeface="Segoe UI"/>
              </a:rPr>
              <a:t>®</a:t>
            </a:r>
            <a:r>
              <a:rPr kumimoji="0" lang="en-US" sz="400" b="0" i="0" u="none" strike="noStrike" kern="1200" cap="none" spc="0" normalizeH="0" baseline="0" noProof="0">
                <a:ln>
                  <a:noFill/>
                </a:ln>
                <a:solidFill>
                  <a:srgbClr val="505050"/>
                </a:solidFill>
                <a:effectLst/>
                <a:uLnTx/>
                <a:uFillTx/>
                <a:latin typeface="Segoe UI"/>
                <a:ea typeface="+mn-ea"/>
                <a:cs typeface="Segoe UI"/>
              </a:rPr>
              <a:t> encoded content and video. </a:t>
            </a:r>
            <a:r>
              <a:rPr kumimoji="0" lang="en-US" sz="400" b="0" i="0" u="none" strike="noStrike" kern="1200" cap="none" spc="0" normalizeH="0" baseline="30000" noProof="0">
                <a:ln>
                  <a:noFill/>
                </a:ln>
                <a:solidFill>
                  <a:srgbClr val="505050"/>
                </a:solidFill>
                <a:effectLst/>
                <a:uLnTx/>
                <a:uFillTx/>
                <a:latin typeface="Segoe UI"/>
                <a:ea typeface="+mn-ea"/>
                <a:cs typeface="Segoe UI"/>
              </a:rPr>
              <a:t>14</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Arial"/>
              </a:rPr>
              <a:t>Replacement components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kumimoji="0" lang="en-US" sz="400" b="0" i="0" u="sng" strike="noStrike" kern="1200" cap="none" spc="0" normalizeH="0" baseline="0" noProof="0">
                <a:ln>
                  <a:noFill/>
                </a:ln>
                <a:solidFill>
                  <a:srgbClr val="0563C1"/>
                </a:solidFill>
                <a:effectLst/>
                <a:uLnTx/>
                <a:uFillTx/>
                <a:latin typeface="Segoe UI"/>
                <a:ea typeface="Calibri" panose="020F0502020204030204" pitchFamily="34" charset="0"/>
                <a:cs typeface="Arial"/>
                <a:hlinkClick r:id="rId9"/>
              </a:rPr>
              <a:t>Surface service options - Surface | Microsoft Learn</a:t>
            </a:r>
            <a:r>
              <a:rPr kumimoji="0" lang="en-US" sz="400" b="0" i="0" u="sng" strike="noStrike" kern="1200" cap="none" spc="0" normalizeH="0" baseline="0" noProof="0">
                <a:ln>
                  <a:noFill/>
                </a:ln>
                <a:solidFill>
                  <a:srgbClr val="0563C1"/>
                </a:solidFill>
                <a:effectLst/>
                <a:uLnTx/>
                <a:uFillTx/>
                <a:latin typeface="Segoe UI"/>
                <a:ea typeface="Calibri" panose="020F0502020204030204" pitchFamily="34" charset="0"/>
                <a:cs typeface="Arial"/>
              </a:rPr>
              <a:t>.</a:t>
            </a:r>
            <a:r>
              <a:rPr kumimoji="0" lang="en-US" sz="400" b="0" i="0" u="none" strike="noStrike" kern="1200" cap="none" spc="0" normalizeH="0" baseline="0" noProof="0">
                <a:ln>
                  <a:noFill/>
                </a:ln>
                <a:solidFill>
                  <a:srgbClr val="0563C1"/>
                </a:solidFill>
                <a:effectLst/>
                <a:uLnTx/>
                <a:uFillTx/>
                <a:latin typeface="Segoe UI"/>
                <a:ea typeface="Calibri" panose="020F0502020204030204" pitchFamily="34" charset="0"/>
                <a:cs typeface="Arial"/>
              </a:rPr>
              <a:t> </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Arial"/>
              </a:rPr>
              <a:t>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a:t>
            </a:r>
            <a:r>
              <a:rPr kumimoji="0" lang="en-CA" sz="400" b="0" i="0" u="none" strike="noStrike" kern="1200" cap="none" spc="0" normalizeH="0" baseline="0" noProof="0">
                <a:ln>
                  <a:noFill/>
                </a:ln>
                <a:solidFill>
                  <a:srgbClr val="505050"/>
                </a:solidFill>
                <a:effectLst/>
                <a:uLnTx/>
                <a:uFillTx/>
                <a:latin typeface="Segoe UI"/>
                <a:ea typeface="Calibri" panose="020F0502020204030204" pitchFamily="34" charset="0"/>
                <a:cs typeface="Arial"/>
              </a:rPr>
              <a:t> </a:t>
            </a:r>
            <a:r>
              <a:rPr kumimoji="0" lang="en-US" sz="400" b="0" i="0" u="none" strike="noStrike" kern="1200" cap="none" spc="-10" normalizeH="0" baseline="30000" noProof="0">
                <a:ln>
                  <a:noFill/>
                </a:ln>
                <a:solidFill>
                  <a:srgbClr val="FF0000"/>
                </a:solidFill>
                <a:effectLst/>
                <a:uLnTx/>
                <a:uFillTx/>
                <a:latin typeface="Segoe UI"/>
                <a:ea typeface="+mn-ea"/>
                <a:cs typeface="Segoe UI"/>
              </a:rPr>
              <a:t>15</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Arial"/>
              </a:rPr>
              <a:t>Surface Pro Keyboard with bold keyset is only in US English. </a:t>
            </a:r>
            <a:r>
              <a:rPr kumimoji="0" lang="en-US" sz="400" b="0" i="0" u="none" strike="noStrike" kern="1200" cap="none" spc="0" normalizeH="0" baseline="30000" noProof="0">
                <a:ln>
                  <a:noFill/>
                </a:ln>
                <a:solidFill>
                  <a:srgbClr val="505050"/>
                </a:solidFill>
                <a:effectLst/>
                <a:uLnTx/>
                <a:uFillTx/>
                <a:latin typeface="Segoe UI"/>
                <a:ea typeface="+mn-ea"/>
                <a:cs typeface="Segoe UI"/>
              </a:rPr>
              <a:t>16</a:t>
            </a:r>
            <a:r>
              <a:rPr kumimoji="0" lang="en-US" sz="400" b="0" i="0" u="none" strike="noStrike" kern="1200" cap="none" spc="0" normalizeH="0" baseline="0" noProof="0">
                <a:ln>
                  <a:noFill/>
                </a:ln>
                <a:solidFill>
                  <a:srgbClr val="505050"/>
                </a:solidFill>
                <a:effectLst/>
                <a:uLnTx/>
                <a:uFillTx/>
                <a:latin typeface="Segoe UI"/>
                <a:ea typeface="+mn-ea"/>
                <a:cs typeface="Segoe UI"/>
              </a:rPr>
              <a:t>Colors available on selected models only. Available colors, sizes, finishes, and processors may vary by store, market, and configuration. </a:t>
            </a:r>
            <a:r>
              <a:rPr kumimoji="0" lang="en-US" sz="400" b="0" i="0" u="none" strike="noStrike" kern="1200" cap="none" spc="0" normalizeH="0" baseline="30000" noProof="0">
                <a:ln>
                  <a:noFill/>
                </a:ln>
                <a:solidFill>
                  <a:srgbClr val="505050"/>
                </a:solidFill>
                <a:effectLst/>
                <a:uLnTx/>
                <a:uFillTx/>
                <a:latin typeface="Segoe UI"/>
                <a:ea typeface="+mn-ea"/>
                <a:cs typeface="Segoe UI"/>
              </a:rPr>
              <a:t>17</a:t>
            </a:r>
            <a:r>
              <a:rPr kumimoji="0" lang="en-US" sz="400" b="0" i="0" u="none" strike="noStrike" kern="1200" cap="none" spc="0" normalizeH="0" baseline="0" noProof="0">
                <a:ln>
                  <a:noFill/>
                </a:ln>
                <a:solidFill>
                  <a:srgbClr val="505050"/>
                </a:solidFill>
                <a:effectLst/>
                <a:uLnTx/>
                <a:uFillTx/>
                <a:latin typeface="Segoe UI"/>
                <a:ea typeface="+mn-ea"/>
                <a:cs typeface="+mn-cs"/>
              </a:rPr>
              <a:t>Enclosure</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mn-cs"/>
              </a:rPr>
              <a:t> includes Bucket and Kickstand. 100% recycled aluminum alloy in Bucket and Kickstand. 100% recycled rare earth metals in magnets. Based on validation performed by Underwriter Laboratories, Inc. using Environmental Claim Validation Procedure, UL 2809-2, Second Edition, November 7, 2023.</a:t>
            </a:r>
            <a:r>
              <a:rPr kumimoji="0" lang="en-US" sz="400" b="0" i="0" u="none" strike="noStrike" kern="1200" cap="none" spc="0" normalizeH="0" baseline="0" noProof="0">
                <a:ln>
                  <a:noFill/>
                </a:ln>
                <a:solidFill>
                  <a:srgbClr val="505050"/>
                </a:solidFill>
                <a:effectLst/>
                <a:uLnTx/>
                <a:uFillTx/>
                <a:latin typeface="Segoe UI"/>
                <a:ea typeface="Calibri" panose="020F0502020204030204" pitchFamily="34" charset="0"/>
                <a:cs typeface="Segoe UI"/>
              </a:rPr>
              <a:t> </a:t>
            </a:r>
            <a:r>
              <a:rPr kumimoji="0" lang="en-US" sz="400" b="0" i="0" u="none" strike="noStrike" kern="1200" cap="none" spc="0" normalizeH="0" baseline="30000" noProof="0">
                <a:ln>
                  <a:noFill/>
                </a:ln>
                <a:solidFill>
                  <a:srgbClr val="505050"/>
                </a:solidFill>
                <a:effectLst/>
                <a:uLnTx/>
                <a:uFillTx/>
                <a:latin typeface="Segoe UI"/>
                <a:ea typeface="+mn-ea"/>
                <a:cs typeface="Segoe UI"/>
              </a:rPr>
              <a:t>18</a:t>
            </a:r>
            <a:r>
              <a:rPr kumimoji="0" lang="en-US" sz="400" b="0" i="0" u="none" strike="noStrike" kern="1200" cap="none" spc="0" normalizeH="0" baseline="0" noProof="0">
                <a:ln>
                  <a:noFill/>
                </a:ln>
                <a:solidFill>
                  <a:srgbClr val="505050"/>
                </a:solidFill>
                <a:effectLst/>
                <a:uLnTx/>
                <a:uFillTx/>
                <a:latin typeface="Segoe UI"/>
                <a:ea typeface="+mn-ea"/>
                <a:cs typeface="Segoe UI"/>
              </a:rPr>
              <a:t>Microsoft’s Limited Warranty is in addition to your consumer law rights. </a:t>
            </a:r>
            <a:r>
              <a:rPr kumimoji="0" lang="en-US" sz="400" b="0" i="0" u="none" strike="noStrike" kern="0" cap="none" spc="0" normalizeH="0" baseline="30000" noProof="0">
                <a:ln>
                  <a:noFill/>
                </a:ln>
                <a:solidFill>
                  <a:srgbClr val="505050"/>
                </a:solidFill>
                <a:effectLst/>
                <a:uLnTx/>
                <a:uFillTx/>
                <a:latin typeface="Segoe UI"/>
                <a:ea typeface="+mn-ea"/>
                <a:cs typeface="+mn-cs"/>
              </a:rPr>
              <a:t>19</a:t>
            </a:r>
            <a:r>
              <a:rPr kumimoji="0" lang="en-US" sz="400" b="0" i="0" u="none" strike="noStrike" kern="0" cap="none" spc="0" normalizeH="0" baseline="0" noProof="0">
                <a:ln>
                  <a:noFill/>
                </a:ln>
                <a:solidFill>
                  <a:srgbClr val="505050"/>
                </a:solidFill>
                <a:effectLst/>
                <a:uLnTx/>
                <a:uFillTx/>
                <a:latin typeface="Segoe UI"/>
                <a:ea typeface="+mn-ea"/>
                <a:cs typeface="+mn-cs"/>
              </a:rPr>
              <a:t>Sold</a:t>
            </a:r>
            <a:r>
              <a:rPr kumimoji="0" lang="en-US" sz="400" b="0" i="0" u="none" strike="noStrike" kern="0" cap="none" spc="0" normalizeH="0" baseline="0" noProof="0">
                <a:ln>
                  <a:noFill/>
                </a:ln>
                <a:solidFill>
                  <a:srgbClr val="505050"/>
                </a:solidFill>
                <a:effectLst/>
                <a:uLnTx/>
                <a:uFillTx/>
                <a:latin typeface="Segoe UI"/>
                <a:ea typeface="Calibri" panose="020F0502020204030204" pitchFamily="34" charset="0"/>
                <a:cs typeface="+mn-cs"/>
              </a:rPr>
              <a:t> separately. </a:t>
            </a:r>
            <a:r>
              <a:rPr kumimoji="0" lang="en-US" sz="400" b="0" i="0" u="none" strike="noStrike" kern="1200" cap="none" spc="0" normalizeH="0" baseline="30000" noProof="0">
                <a:ln>
                  <a:noFill/>
                </a:ln>
                <a:solidFill>
                  <a:srgbClr val="505050"/>
                </a:solidFill>
                <a:effectLst/>
                <a:uLnTx/>
                <a:uFillTx/>
                <a:latin typeface="Segoe UI"/>
                <a:ea typeface="+mn-ea"/>
                <a:cs typeface="Segoe UI"/>
              </a:rPr>
              <a:t>20</a:t>
            </a:r>
            <a:r>
              <a:rPr kumimoji="0" lang="en-US" sz="400" b="0" i="0" u="none" strike="noStrike" kern="1200" cap="none" spc="0" normalizeH="0" baseline="0" noProof="0">
                <a:ln>
                  <a:noFill/>
                </a:ln>
                <a:solidFill>
                  <a:srgbClr val="505050"/>
                </a:solidFill>
                <a:effectLst/>
                <a:uLnTx/>
                <a:uFillTx/>
                <a:latin typeface="Segoe UI"/>
                <a:ea typeface="+mn-ea"/>
                <a:cs typeface="Segoe UI"/>
              </a:rPr>
              <a:t>Wi-Fi 6E not available in all areas.</a:t>
            </a:r>
            <a:endParaRPr kumimoji="0" lang="en-US" sz="400" b="0" i="0" u="none" strike="sngStrike" kern="1200" cap="none" spc="0" normalizeH="0" baseline="0" noProof="0">
              <a:ln>
                <a:noFill/>
              </a:ln>
              <a:solidFill>
                <a:srgbClr val="505050"/>
              </a:solidFill>
              <a:effectLst/>
              <a:uLnTx/>
              <a:uFillTx/>
              <a:latin typeface="Segoe UI"/>
              <a:ea typeface="+mn-ea"/>
              <a:cs typeface="Segoe UI"/>
            </a:endParaRPr>
          </a:p>
        </p:txBody>
      </p:sp>
    </p:spTree>
    <p:extLst>
      <p:ext uri="{BB962C8B-B14F-4D97-AF65-F5344CB8AC3E}">
        <p14:creationId xmlns:p14="http://schemas.microsoft.com/office/powerpoint/2010/main" val="228040309"/>
      </p:ext>
    </p:extLst>
  </p:cSld>
  <p:clrMapOvr>
    <a:masterClrMapping/>
  </p:clrMapOvr>
</p:sld>
</file>

<file path=ppt/theme/theme1.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a41d4afa-e03f-42b1-ac3a-54861a9e82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3A11EBC883A04780F20A57D7B03FB4" ma:contentTypeVersion="20" ma:contentTypeDescription="Create a new document." ma:contentTypeScope="" ma:versionID="e9f21c9364eb9a05f8c2313eb6eaeca9">
  <xsd:schema xmlns:xsd="http://www.w3.org/2001/XMLSchema" xmlns:xs="http://www.w3.org/2001/XMLSchema" xmlns:p="http://schemas.microsoft.com/office/2006/metadata/properties" xmlns:ns1="http://schemas.microsoft.com/sharepoint/v3" xmlns:ns2="a41d4afa-e03f-42b1-ac3a-54861a9e82fa" xmlns:ns3="11e31a66-3d01-4b8f-b89a-1e61ecdea2d2" xmlns:ns4="230e9df3-be65-4c73-a93b-d1236ebd677e" targetNamespace="http://schemas.microsoft.com/office/2006/metadata/properties" ma:root="true" ma:fieldsID="f7d0e5a1a019003b6ef0a2bdf1b33f6d" ns1:_="" ns2:_="" ns3:_="" ns4:_="">
    <xsd:import namespace="http://schemas.microsoft.com/sharepoint/v3"/>
    <xsd:import namespace="a41d4afa-e03f-42b1-ac3a-54861a9e82fa"/>
    <xsd:import namespace="11e31a66-3d01-4b8f-b89a-1e61ecdea2d2"/>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1d4afa-e03f-42b1-ac3a-54861a9e8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e31a66-3d01-4b8f-b89a-1e61ecdea2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62495D-D84A-4C74-8518-25D2FC80AA09}">
  <ds:schemaRefs>
    <ds:schemaRef ds:uri="http://schemas.microsoft.com/sharepoint/v3/contenttype/forms"/>
  </ds:schemaRefs>
</ds:datastoreItem>
</file>

<file path=customXml/itemProps2.xml><?xml version="1.0" encoding="utf-8"?>
<ds:datastoreItem xmlns:ds="http://schemas.openxmlformats.org/officeDocument/2006/customXml" ds:itemID="{1A5695CD-C0A1-40CF-9733-3565916B8780}">
  <ds:schemaRefs>
    <ds:schemaRef ds:uri="http://schemas.microsoft.com/sharepoint/v3"/>
    <ds:schemaRef ds:uri="http://schemas.microsoft.com/office/2006/documentManagement/types"/>
    <ds:schemaRef ds:uri="http://purl.org/dc/dcmitype/"/>
    <ds:schemaRef ds:uri="c7f42495-82a7-4229-8baf-41454a956f43"/>
    <ds:schemaRef ds:uri="http://purl.org/dc/terms/"/>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adb3c99b-b671-4b4d-9064-6f3e7018f5c7"/>
    <ds:schemaRef ds:uri="230e9df3-be65-4c73-a93b-d1236ebd677e"/>
    <ds:schemaRef ds:uri="a41d4afa-e03f-42b1-ac3a-54861a9e82fa"/>
  </ds:schemaRefs>
</ds:datastoreItem>
</file>

<file path=customXml/itemProps3.xml><?xml version="1.0" encoding="utf-8"?>
<ds:datastoreItem xmlns:ds="http://schemas.openxmlformats.org/officeDocument/2006/customXml" ds:itemID="{9C1A838E-1318-49E0-A7F2-7E8E2E3BEF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1d4afa-e03f-42b1-ac3a-54861a9e82fa"/>
    <ds:schemaRef ds:uri="11e31a66-3d01-4b8f-b89a-1e61ecdea2d2"/>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17</TotalTime>
  <Words>2274</Words>
  <Application>Microsoft Office PowerPoint</Application>
  <PresentationFormat>Widescreen</PresentationFormat>
  <Paragraphs>120</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Surface template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Agardi</dc:creator>
  <cp:lastModifiedBy>Cristina Agardi</cp:lastModifiedBy>
  <cp:revision>3</cp:revision>
  <dcterms:created xsi:type="dcterms:W3CDTF">2024-01-26T15:20:09Z</dcterms:created>
  <dcterms:modified xsi:type="dcterms:W3CDTF">2024-03-21T10:15:26Z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0x010100383A11EBC883A04780F20A57D7B03FB4</vt:lpwstr>
  </property>
  <property fmtid="{D5CDD505-2E9C-101B-9397-08002B2CF9AE}" pid="3" name="MediaServiceImageTags">
    <vt:lpwstr/>
  </property>
  <property fmtid="{D5CDD505-2E9C-101B-9397-08002B2CF9AE}" pid="4" name="Order">
    <vt:lpwstr>96800.0000000000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