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7"/>
  </p:notesMasterIdLst>
  <p:sldIdLst>
    <p:sldId id="2147470675" r:id="rId5"/>
    <p:sldId id="2147470678" r:id="rId6"/>
  </p:sldIdLst>
  <p:sldSz cx="12192000" cy="6858000"/>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4089" userDrawn="1">
          <p15:clr>
            <a:srgbClr val="A4A3A4"/>
          </p15:clr>
        </p15:guide>
        <p15:guide id="3" orient="horz" pos="1275" userDrawn="1">
          <p15:clr>
            <a:srgbClr val="A4A3A4"/>
          </p15:clr>
        </p15:guide>
        <p15:guide id="4" orient="horz" pos="2069" userDrawn="1">
          <p15:clr>
            <a:srgbClr val="A4A3A4"/>
          </p15:clr>
        </p15:guide>
        <p15:guide id="5"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6564CD05-9488-030A-9C1F-C0354F884DD7}" name="Hila Grinberger (NAYAMODE INC.)" initials="HG(I" userId="S::v-hilag@microsoft.com::c96dcc3a-7a0d-4776-88c9-6e338f4e062e" providerId="AD"/>
  <p188:author id="{FCD97C0A-8EDC-9B79-36D4-25D149E582FE}" name="Chauncey Larsen" initials="CL" userId="S::chauncel@microsoft.com::58df2384-4eae-4d1f-ad0d-970a7777b5bf" providerId="AD"/>
  <p188:author id="{4D4A6815-7047-152A-7614-527A41B3A6D1}" name="Lauren Machtinger" initials="LM" userId="S::l.machtinger@interceptgroup.com::4535f638-706c-47a0-835d-b1693c81b1d3" providerId="AD"/>
  <p188:author id="{535EE31D-07B8-DEA2-166C-860185DC3E6F}" name="Katie Liu" initials="KL" userId="S::katieliu@microsoft.com::755ffc70-796e-4883-b1fa-dca722da495f" providerId="AD"/>
  <p188:author id="{AC1A2B43-5334-7ADE-5F82-A588C6CC90E0}" name="Becca Metzdorf" initials="BM" userId="S::r.metzdorf@interceptgroup.com::dc773b57-e692-4c40-b643-eb4760da21b8" providerId="AD"/>
  <p188:author id="{194A7A6C-5B45-650E-5854-AFE55F6E240A}" name="Claudia Chan" initials="CC" userId="S::c.chan@interceptgroup.com::93473b32-9a5b-480c-a5c7-36832fc51abf" providerId="AD"/>
  <p188:author id="{81BD456F-0D6C-BFFA-7F5F-6D494EBF9FCF}" name="Cristina Agardi" initials="CA" userId="S::c.agardi@interceptgroup.com::65799386-ce36-43de-a02c-b5f8fef39968" providerId="AD"/>
  <p188:author id="{9E607572-122D-058B-E481-C90D77E8E635}" name="Alex Fleck" initials="AF" userId="S::a.fleck@interceptgroup.com::b9048adb-2266-4afd-8ad1-f86faef4af2f" providerId="AD"/>
  <p188:author id="{24795CCD-EB80-F8D1-EFF8-E65B6BC05244}" name="Bridget Russel (ANDERSEN CONSULTANTS LLC)" initials="BL" userId="S::v-brrussel@microsoft.com::303e32ca-db18-41a0-b7c2-a42ee31dae82" providerId="AD"/>
  <p188:author id="{315B33DA-4AE5-B3B3-9B3C-8B5B137A1171}" name="Bridget Russel" initials="BR" userId="S::bridget@andersenconsultants.com::f40d4d62-f80a-4869-b89c-53abee3bd1b3" providerId="AD"/>
  <p188:author id="{DC41ECE6-8226-5C30-BFB9-FA63F4EC9FAA}" name="Esther Lim" initials="EL" userId="S::esther_andersenconsultants.com#ext#@microsoft.onmicrosoft.com::9aa6f252-ca98-440f-865c-5ab15b9c7d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505050"/>
    <a:srgbClr val="2F2F2F"/>
    <a:srgbClr val="ED30A0"/>
    <a:srgbClr val="D9D9D9"/>
    <a:srgbClr val="F2F2F2"/>
    <a:srgbClr val="ECECEC"/>
    <a:srgbClr val="FFFFFF"/>
    <a:srgbClr val="F8F8F8"/>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DFBA64-5A7E-5A36-B35D-3DA3777CF86A}" v="3" dt="2024-03-21T20:56:08.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86" y="51"/>
      </p:cViewPr>
      <p:guideLst>
        <p:guide orient="horz" pos="913"/>
        <p:guide pos="4089"/>
        <p:guide orient="horz" pos="1275"/>
        <p:guide orient="horz" pos="206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CA"/>
          </a:p>
        </p:txBody>
      </p:sp>
      <p:sp>
        <p:nvSpPr>
          <p:cNvPr id="3" name="Date Placeholder 2"/>
          <p:cNvSpPr>
            <a:spLocks noGrp="1"/>
          </p:cNvSpPr>
          <p:nvPr>
            <p:ph type="dt" idx="1"/>
          </p:nvPr>
        </p:nvSpPr>
        <p:spPr>
          <a:xfrm>
            <a:off x="4014100" y="0"/>
            <a:ext cx="3070860" cy="470258"/>
          </a:xfrm>
          <a:prstGeom prst="rect">
            <a:avLst/>
          </a:prstGeom>
        </p:spPr>
        <p:txBody>
          <a:bodyPr vert="horz" lIns="94046" tIns="47023" rIns="94046" bIns="47023" rtlCol="0"/>
          <a:lstStyle>
            <a:lvl1pPr algn="r">
              <a:defRPr sz="1200"/>
            </a:lvl1pPr>
          </a:lstStyle>
          <a:p>
            <a:fld id="{59127A8B-9606-4305-9E3C-8F7263E05545}" type="datetimeFigureOut">
              <a:rPr lang="en-CA" smtClean="0"/>
              <a:t>2024-03-21</a:t>
            </a:fld>
            <a:endParaRPr lang="en-CA"/>
          </a:p>
        </p:txBody>
      </p:sp>
      <p:sp>
        <p:nvSpPr>
          <p:cNvPr id="4" name="Slide Image Placeholder 3"/>
          <p:cNvSpPr>
            <a:spLocks noGrp="1" noRot="1" noChangeAspect="1"/>
          </p:cNvSpPr>
          <p:nvPr>
            <p:ph type="sldImg" idx="2"/>
          </p:nvPr>
        </p:nvSpPr>
        <p:spPr>
          <a:xfrm>
            <a:off x="730250" y="1171575"/>
            <a:ext cx="5626100" cy="3163888"/>
          </a:xfrm>
          <a:prstGeom prst="rect">
            <a:avLst/>
          </a:prstGeom>
          <a:noFill/>
          <a:ln w="12700">
            <a:solidFill>
              <a:prstClr val="black"/>
            </a:solidFill>
          </a:ln>
        </p:spPr>
        <p:txBody>
          <a:bodyPr vert="horz" lIns="94046" tIns="47023" rIns="94046" bIns="47023" rtlCol="0" anchor="ctr"/>
          <a:lstStyle/>
          <a:p>
            <a:endParaRPr lang="en-CA"/>
          </a:p>
        </p:txBody>
      </p:sp>
      <p:sp>
        <p:nvSpPr>
          <p:cNvPr id="5" name="Notes Placeholder 4"/>
          <p:cNvSpPr>
            <a:spLocks noGrp="1"/>
          </p:cNvSpPr>
          <p:nvPr>
            <p:ph type="body" sz="quarter" idx="3"/>
          </p:nvPr>
        </p:nvSpPr>
        <p:spPr>
          <a:xfrm>
            <a:off x="708660" y="4510564"/>
            <a:ext cx="5669280" cy="3690461"/>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02344"/>
            <a:ext cx="3070860" cy="470257"/>
          </a:xfrm>
          <a:prstGeom prst="rect">
            <a:avLst/>
          </a:prstGeom>
        </p:spPr>
        <p:txBody>
          <a:bodyPr vert="horz" lIns="94046" tIns="47023" rIns="94046" bIns="47023" rtlCol="0" anchor="b"/>
          <a:lstStyle>
            <a:lvl1pPr algn="l">
              <a:defRPr sz="1200"/>
            </a:lvl1pPr>
          </a:lstStyle>
          <a:p>
            <a:endParaRPr lang="en-CA"/>
          </a:p>
        </p:txBody>
      </p:sp>
      <p:sp>
        <p:nvSpPr>
          <p:cNvPr id="7" name="Slide Number Placeholder 6"/>
          <p:cNvSpPr>
            <a:spLocks noGrp="1"/>
          </p:cNvSpPr>
          <p:nvPr>
            <p:ph type="sldNum" sz="quarter" idx="5"/>
          </p:nvPr>
        </p:nvSpPr>
        <p:spPr>
          <a:xfrm>
            <a:off x="4014100" y="8902344"/>
            <a:ext cx="3070860" cy="470257"/>
          </a:xfrm>
          <a:prstGeom prst="rect">
            <a:avLst/>
          </a:prstGeom>
        </p:spPr>
        <p:txBody>
          <a:bodyPr vert="horz" lIns="94046" tIns="47023" rIns="94046" bIns="47023" rtlCol="0" anchor="b"/>
          <a:lstStyle>
            <a:lvl1pPr algn="r">
              <a:defRPr sz="1200"/>
            </a:lvl1pPr>
          </a:lstStyle>
          <a:p>
            <a:fld id="{D48BB24E-F029-4CBC-BAA3-1E6F177D8D84}" type="slidenum">
              <a:rPr lang="en-CA" smtClean="0"/>
              <a:t>‹#›</a:t>
            </a:fld>
            <a:endParaRPr lang="en-CA"/>
          </a:p>
        </p:txBody>
      </p:sp>
    </p:spTree>
    <p:extLst>
      <p:ext uri="{BB962C8B-B14F-4D97-AF65-F5344CB8AC3E}">
        <p14:creationId xmlns:p14="http://schemas.microsoft.com/office/powerpoint/2010/main" val="3351705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8BB24E-F029-4CBC-BAA3-1E6F177D8D84}" type="slidenum">
              <a:rPr lang="en-CA" smtClean="0"/>
              <a:t>1</a:t>
            </a:fld>
            <a:endParaRPr lang="en-CA"/>
          </a:p>
        </p:txBody>
      </p:sp>
    </p:spTree>
    <p:extLst>
      <p:ext uri="{BB962C8B-B14F-4D97-AF65-F5344CB8AC3E}">
        <p14:creationId xmlns:p14="http://schemas.microsoft.com/office/powerpoint/2010/main" val="4209816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BB24E-F029-4CBC-BAA3-1E6F177D8D84}" type="slidenum">
              <a:rPr lang="en-CA" smtClean="0"/>
              <a:t>2</a:t>
            </a:fld>
            <a:endParaRPr lang="en-CA"/>
          </a:p>
        </p:txBody>
      </p:sp>
    </p:spTree>
    <p:extLst>
      <p:ext uri="{BB962C8B-B14F-4D97-AF65-F5344CB8AC3E}">
        <p14:creationId xmlns:p14="http://schemas.microsoft.com/office/powerpoint/2010/main" val="80595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4207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18">
            <a:extLst>
              <a:ext uri="{FF2B5EF4-FFF2-40B4-BE49-F238E27FC236}">
                <a16:creationId xmlns:a16="http://schemas.microsoft.com/office/drawing/2014/main" id="{D76055CA-BEDB-AC63-B340-AB500959DCAC}"/>
              </a:ext>
            </a:extLst>
          </p:cNvPr>
          <p:cNvSpPr/>
          <p:nvPr userDrawn="1"/>
        </p:nvSpPr>
        <p:spPr bwMode="auto">
          <a:xfrm flipH="1">
            <a:off x="0" y="4140645"/>
            <a:ext cx="13675808" cy="2717355"/>
          </a:xfrm>
          <a:custGeom>
            <a:avLst/>
            <a:gdLst>
              <a:gd name="connsiteX0" fmla="*/ 0 w 12192000"/>
              <a:gd name="connsiteY0" fmla="*/ 0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0 h 1972399"/>
              <a:gd name="connsiteX0" fmla="*/ 0 w 12192000"/>
              <a:gd name="connsiteY0" fmla="*/ 0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787612 h 1972399"/>
              <a:gd name="connsiteX5" fmla="*/ 0 w 12192000"/>
              <a:gd name="connsiteY5" fmla="*/ 0 h 1972399"/>
              <a:gd name="connsiteX0" fmla="*/ 0 w 12192000"/>
              <a:gd name="connsiteY0" fmla="*/ 787612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787612 h 1972399"/>
              <a:gd name="connsiteX0" fmla="*/ 10160 w 12202160"/>
              <a:gd name="connsiteY0" fmla="*/ 787612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1255302 h 1972399"/>
              <a:gd name="connsiteX5" fmla="*/ 10160 w 12202160"/>
              <a:gd name="connsiteY5" fmla="*/ 787612 h 1972399"/>
              <a:gd name="connsiteX0" fmla="*/ 0 w 12202160"/>
              <a:gd name="connsiteY0" fmla="*/ 1255302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1255302 h 1972399"/>
              <a:gd name="connsiteX0" fmla="*/ 0 w 12224757"/>
              <a:gd name="connsiteY0" fmla="*/ 861545 h 1972399"/>
              <a:gd name="connsiteX1" fmla="*/ 12224757 w 12224757"/>
              <a:gd name="connsiteY1" fmla="*/ 0 h 1972399"/>
              <a:gd name="connsiteX2" fmla="*/ 12224757 w 12224757"/>
              <a:gd name="connsiteY2" fmla="*/ 1972399 h 1972399"/>
              <a:gd name="connsiteX3" fmla="*/ 32757 w 12224757"/>
              <a:gd name="connsiteY3" fmla="*/ 1972399 h 1972399"/>
              <a:gd name="connsiteX4" fmla="*/ 0 w 12224757"/>
              <a:gd name="connsiteY4" fmla="*/ 861545 h 1972399"/>
              <a:gd name="connsiteX0" fmla="*/ 0 w 12202160"/>
              <a:gd name="connsiteY0" fmla="*/ 818196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818196 h 1972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2160" h="1972399">
                <a:moveTo>
                  <a:pt x="0" y="818196"/>
                </a:moveTo>
                <a:lnTo>
                  <a:pt x="12202160" y="0"/>
                </a:lnTo>
                <a:lnTo>
                  <a:pt x="12202160" y="1972399"/>
                </a:lnTo>
                <a:lnTo>
                  <a:pt x="10160" y="1972399"/>
                </a:lnTo>
                <a:cubicBezTo>
                  <a:pt x="6773" y="1587665"/>
                  <a:pt x="3387" y="1202930"/>
                  <a:pt x="0" y="818196"/>
                </a:cubicBezTo>
                <a:close/>
              </a:path>
            </a:pathLst>
          </a:custGeom>
          <a:gradFill>
            <a:gsLst>
              <a:gs pos="83333">
                <a:schemeClr val="bg2">
                  <a:alpha val="46000"/>
                </a:schemeClr>
              </a:gs>
              <a:gs pos="34000">
                <a:schemeClr val="bg2">
                  <a:alpha val="25000"/>
                </a:schemeClr>
              </a:gs>
              <a:gs pos="0">
                <a:schemeClr val="bg1">
                  <a:alpha val="0"/>
                </a:scheme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400">
              <a:gradFill>
                <a:gsLst>
                  <a:gs pos="0">
                    <a:srgbClr val="FFFFFF"/>
                  </a:gs>
                  <a:gs pos="100000">
                    <a:srgbClr val="FFFFFF"/>
                  </a:gs>
                </a:gsLst>
                <a:lin ang="5400000" scaled="0"/>
              </a:gradFill>
              <a:cs typeface="Segoe UI" pitchFamily="34" charset="0"/>
            </a:endParaRPr>
          </a:p>
        </p:txBody>
      </p:sp>
      <p:pic>
        <p:nvPicPr>
          <p:cNvPr id="6" name="Picture 5" descr="Microsoft Surface logo">
            <a:extLst>
              <a:ext uri="{FF2B5EF4-FFF2-40B4-BE49-F238E27FC236}">
                <a16:creationId xmlns:a16="http://schemas.microsoft.com/office/drawing/2014/main" id="{9621EDB4-5469-872B-5AC0-B39573F1CCC7}"/>
              </a:ext>
            </a:extLst>
          </p:cNvPr>
          <p:cNvPicPr/>
          <p:nvPr userDrawn="1"/>
        </p:nvPicPr>
        <p:blipFill>
          <a:blip r:embed="rId3">
            <a:extLst>
              <a:ext uri="{28A0092B-C50C-407E-A947-70E740481C1C}">
                <a14:useLocalDpi xmlns:a14="http://schemas.microsoft.com/office/drawing/2010/main"/>
              </a:ext>
            </a:extLst>
          </a:blip>
          <a:stretch>
            <a:fillRect/>
          </a:stretch>
        </p:blipFill>
        <p:spPr>
          <a:xfrm>
            <a:off x="381828" y="86464"/>
            <a:ext cx="1984478" cy="618538"/>
          </a:xfrm>
          <a:prstGeom prst="rect">
            <a:avLst/>
          </a:prstGeom>
        </p:spPr>
      </p:pic>
    </p:spTree>
    <p:extLst>
      <p:ext uri="{BB962C8B-B14F-4D97-AF65-F5344CB8AC3E}">
        <p14:creationId xmlns:p14="http://schemas.microsoft.com/office/powerpoint/2010/main" val="1155865881"/>
      </p:ext>
    </p:extLst>
  </p:cSld>
  <p:clrMap bg1="lt1" tx1="dk1" bg2="lt2" tx2="dk2" accent1="accent1" accent2="accent2" accent3="accent3" accent4="accent4" accent5="accent5" accent6="accent6" hlink="hlink" folHlink="folHlink"/>
  <p:sldLayoutIdLst>
    <p:sldLayoutId id="2147483682" r:id="rId1"/>
  </p:sldLayoutIdLst>
  <p:transition>
    <p:fade/>
  </p:transition>
  <p:txStyles>
    <p:title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546" userDrawn="1">
          <p15:clr>
            <a:srgbClr val="C35E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www.microsoft.com/en-us/windows/copilot-ai-features"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hyperlink" Target="https://aka.ms/SurfaceBatteryPerform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hyperlink" Target="https://nam06.safelinks.protection.outlook.com/?url=https%3A%2F%2Fwww.microsoft.com%2Fen-us%2Fmicrosoft-365%2Fenterprise%2Fcopilot-for-microsoft-365&amp;data=05%7C02%7CGuneet.Singh%40microsoft.com%7Cb847e77feba1488c7f7b08dc1bc65d5a%7C72f988bf86f141af91ab2d7cd011db47%7C1%7C0%7C638415786019038058%7CUnknown%7CTWFpbGZsb3d8eyJWIjoiMC4wLjAwMDAiLCJQIjoiV2luMzIiLCJBTiI6Ik1haWwiLCJXVCI6Mn0%3D%7C3000%7C%7C%7C&amp;sdata=NwCX5ElCP5YYL%2FP44%2B4puMscFPLtr8lRMK%2BgQD8OFnk%3D&amp;reserved=0" TargetMode="External"/><Relationship Id="rId5" Type="http://schemas.openxmlformats.org/officeDocument/2006/relationships/image" Target="../media/image4.png"/><Relationship Id="rId10" Type="http://schemas.openxmlformats.org/officeDocument/2006/relationships/hyperlink" Target="https://can01.safelinks.protection.outlook.com/?url=https%3A%2F%2Fwww.microsoft.com%2Fen-us%2Fbing%2Fchat%2Fenterprise%2F%3Fform%3DMA13FV&amp;data=05%7C02%7Cl.machtinger%40interceptgroup.com%7Cd31c51bb6db048b2cab108dc3c7aaabb%7C4db389e0d626458fbf1e1714f5475eb9%7C0%7C0%7C638451744794606906%7CUnknown%7CTWFpbGZsb3d8eyJWIjoiMC4wLjAwMDAiLCJQIjoiV2luMzIiLCJBTiI6Ik1haWwiLCJXVCI6Mn0%3D%7C0%7C%7C%7C&amp;sdata=C1de%2FX%2FG7UDywrm%2BD2cpvLV4JVkibkZP7%2BuktgFPpGQ%3D&amp;reserved=0" TargetMode="External"/><Relationship Id="rId4" Type="http://schemas.openxmlformats.org/officeDocument/2006/relationships/image" Target="../media/image3.png"/><Relationship Id="rId9" Type="http://schemas.openxmlformats.org/officeDocument/2006/relationships/hyperlink" Target="https://can01.safelinks.protection.outlook.com/?url=https%3A%2F%2Fwww.microsoft.com%2Fen-us%2Fwindows%2Fcopilot-ai-features%23faq&amp;data=05%7C02%7Cl.machtinger%40interceptgroup.com%7Cd31c51bb6db048b2cab108dc3c7aaabb%7C4db389e0d626458fbf1e1714f5475eb9%7C0%7C0%7C638451744794593466%7CUnknown%7CTWFpbGZsb3d8eyJWIjoiMC4wLjAwMDAiLCJQIjoiV2luMzIiLCJBTiI6Ik1haWwiLCJXVCI6Mn0%3D%7C0%7C%7C%7C&amp;sdata=c9ssITev5UOf7C6Rtkn0o2Ko9G4wD1rVFd5rfZJe7Nk%3D&amp;reserved=0" TargetMode="External"/><Relationship Id="rId14" Type="http://schemas.openxmlformats.org/officeDocument/2006/relationships/hyperlink" Target="https://learn.microsoft.com/en-us/surface/surface-service-options"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www.displayport.org/" TargetMode="External"/><Relationship Id="rId13" Type="http://schemas.openxmlformats.org/officeDocument/2006/relationships/hyperlink" Target="https://www.microsoft.com/en-us/windows/copilot-ai-features" TargetMode="External"/><Relationship Id="rId3" Type="http://schemas.openxmlformats.org/officeDocument/2006/relationships/hyperlink" Target="https://www.microsoft.com/en-us/accessibility/features?activetab=pivot_1%3aprimaryr2" TargetMode="External"/><Relationship Id="rId7" Type="http://schemas.openxmlformats.org/officeDocument/2006/relationships/hyperlink" Target="https://www.microsoft.com/en-us/sustainability/surface" TargetMode="External"/><Relationship Id="rId12" Type="http://schemas.openxmlformats.org/officeDocument/2006/relationships/hyperlink" Target="https://learn.microsoft.com/en-us/microsoft-365/commerce/try-or-buy-microsoft-365?view=o365-worldwid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microsoft.com/en-us/corporate-responsibility/sustainability/products-services-devices" TargetMode="External"/><Relationship Id="rId11" Type="http://schemas.openxmlformats.org/officeDocument/2006/relationships/hyperlink" Target="https://support.microsoft.com/en-us/surface/surface-supported-operating-systems-9559cc3c-7a38-31b6-d9fb-571435e84cd1" TargetMode="External"/><Relationship Id="rId5" Type="http://schemas.openxmlformats.org/officeDocument/2006/relationships/hyperlink" Target="https://microsoft.devicereturns.com/" TargetMode="External"/><Relationship Id="rId10" Type="http://schemas.openxmlformats.org/officeDocument/2006/relationships/hyperlink" Target="https://aka.ms/SurfaceBatteryPerformance" TargetMode="External"/><Relationship Id="rId4" Type="http://schemas.openxmlformats.org/officeDocument/2006/relationships/hyperlink" Target="https://www.microsoft.com/en-us/store/b/accessible-adaptive-devices-accessories" TargetMode="External"/><Relationship Id="rId9" Type="http://schemas.openxmlformats.org/officeDocument/2006/relationships/hyperlink" Target="https://support.microsoft.com/en-us/surface/surface-storage-options-and-hard-drive-sizes-9915981d-3e38-f06c-4706-82b5dedf33bc" TargetMode="External"/><Relationship Id="rId14" Type="http://schemas.openxmlformats.org/officeDocument/2006/relationships/hyperlink" Target="https://learn.microsoft.com/en-us/surface/surface-service-op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44CDCE3-AEC2-9F4C-1719-2A4FB4E31B97}"/>
              </a:ext>
            </a:extLst>
          </p:cNvPr>
          <p:cNvPicPr>
            <a:picLocks noGrp="1" noRot="1" noChangeAspect="1" noMove="1" noResize="1" noEditPoints="1" noAdjustHandles="1" noChangeArrowheads="1" noChangeShapeType="1" noCrop="1"/>
          </p:cNvPicPr>
          <p:nvPr/>
        </p:nvPicPr>
        <p:blipFill>
          <a:blip r:embed="rId3"/>
          <a:srcRect/>
          <a:stretch/>
        </p:blipFill>
        <p:spPr>
          <a:xfrm>
            <a:off x="4316176" y="2779007"/>
            <a:ext cx="5614806" cy="3158328"/>
          </a:xfrm>
          <a:prstGeom prst="rect">
            <a:avLst/>
          </a:prstGeom>
        </p:spPr>
      </p:pic>
      <p:cxnSp>
        <p:nvCxnSpPr>
          <p:cNvPr id="20" name="Straight Connector 19">
            <a:extLst>
              <a:ext uri="{FF2B5EF4-FFF2-40B4-BE49-F238E27FC236}">
                <a16:creationId xmlns:a16="http://schemas.microsoft.com/office/drawing/2014/main" id="{33F4C07B-4972-4A7A-C3CE-874D86697986}"/>
              </a:ext>
            </a:extLst>
          </p:cNvPr>
          <p:cNvCxnSpPr>
            <a:cxnSpLocks noGrp="1" noRot="1" noMove="1" noResize="1" noEditPoints="1" noAdjustHandles="1" noChangeArrowheads="1" noChangeShapeType="1"/>
          </p:cNvCxnSpPr>
          <p:nvPr/>
        </p:nvCxnSpPr>
        <p:spPr>
          <a:xfrm>
            <a:off x="3247352" y="11543886"/>
            <a:ext cx="936000"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F39B23E8-73C7-BD9D-AC7E-54BBE405A834}"/>
              </a:ext>
            </a:extLst>
          </p:cNvPr>
          <p:cNvGraphicFramePr>
            <a:graphicFrameLocks noGrp="1" noDrilldown="1" noMove="1" noResize="1"/>
          </p:cNvGraphicFramePr>
          <p:nvPr>
            <p:extLst>
              <p:ext uri="{D42A27DB-BD31-4B8C-83A1-F6EECF244321}">
                <p14:modId xmlns:p14="http://schemas.microsoft.com/office/powerpoint/2010/main" val="2962166730"/>
              </p:ext>
            </p:extLst>
          </p:nvPr>
        </p:nvGraphicFramePr>
        <p:xfrm>
          <a:off x="5612506" y="828098"/>
          <a:ext cx="6229790" cy="1027912"/>
        </p:xfrm>
        <a:graphic>
          <a:graphicData uri="http://schemas.openxmlformats.org/drawingml/2006/table">
            <a:tbl>
              <a:tblPr firstRow="1" bandRow="1">
                <a:tableStyleId>{5940675A-B579-460E-94D1-54222C63F5DA}</a:tableStyleId>
              </a:tblPr>
              <a:tblGrid>
                <a:gridCol w="3114895">
                  <a:extLst>
                    <a:ext uri="{9D8B030D-6E8A-4147-A177-3AD203B41FA5}">
                      <a16:colId xmlns:a16="http://schemas.microsoft.com/office/drawing/2014/main" val="1644014829"/>
                    </a:ext>
                  </a:extLst>
                </a:gridCol>
                <a:gridCol w="3114895">
                  <a:extLst>
                    <a:ext uri="{9D8B030D-6E8A-4147-A177-3AD203B41FA5}">
                      <a16:colId xmlns:a16="http://schemas.microsoft.com/office/drawing/2014/main" val="3756154389"/>
                    </a:ext>
                  </a:extLst>
                </a:gridCol>
              </a:tblGrid>
              <a:tr h="0">
                <a:tc>
                  <a:txBody>
                    <a:bodyPr/>
                    <a:lstStyle/>
                    <a:p>
                      <a:pPr marL="0" marR="0" lvl="0" indent="0" algn="l" defTabSz="932742"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mj-lt"/>
                          <a:ea typeface="+mn-ea"/>
                          <a:cs typeface="Segoe UI Semibold"/>
                        </a:rPr>
                        <a:t>Relentless power for demanding workloads</a:t>
                      </a: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mj-lt"/>
                          <a:ea typeface="+mn-ea"/>
                          <a:cs typeface="Segoe UI Semibold"/>
                        </a:rPr>
                        <a:t>Productivity realized with Microsoft </a:t>
                      </a:r>
                      <a:r>
                        <a:rPr lang="en-US" sz="1000" b="0" i="0" u="none" strike="noStrike" kern="1200" cap="none" spc="0" normalizeH="0" baseline="0" noProof="0">
                          <a:ln>
                            <a:noFill/>
                          </a:ln>
                          <a:solidFill>
                            <a:srgbClr val="505050"/>
                          </a:solidFill>
                          <a:effectLst/>
                          <a:uLnTx/>
                          <a:uFillTx/>
                          <a:latin typeface="+mj-lt"/>
                          <a:ea typeface="+mn-ea"/>
                          <a:cs typeface="Segoe UI Semibold"/>
                        </a:rPr>
                        <a:t>Copilot*</a:t>
                      </a:r>
                      <a:endParaRPr kumimoji="0" lang="en-US" sz="1000" b="0" i="0" u="none" strike="noStrike" kern="1200" cap="none" spc="0" normalizeH="0" baseline="0" noProof="0">
                        <a:ln>
                          <a:noFill/>
                        </a:ln>
                        <a:solidFill>
                          <a:srgbClr val="505050"/>
                        </a:solidFill>
                        <a:effectLst/>
                        <a:uLnTx/>
                        <a:uFillTx/>
                        <a:latin typeface="+mj-lt"/>
                        <a:ea typeface="+mn-ea"/>
                        <a:cs typeface="Segoe UI Semibold" panose="020B0502040204020203" pitchFamily="34" charset="0"/>
                      </a:endParaRP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589940"/>
                  </a:ext>
                </a:extLst>
              </a:tr>
              <a:tr h="640080">
                <a:tc>
                  <a:txBody>
                    <a:bodyPr/>
                    <a:lstStyle/>
                    <a:p>
                      <a:pPr>
                        <a:lnSpc>
                          <a:spcPct val="110000"/>
                        </a:lnSpc>
                      </a:pPr>
                      <a:r>
                        <a:rPr lang="en-US" sz="1000" kern="1200">
                          <a:solidFill>
                            <a:srgbClr val="505050"/>
                          </a:solidFill>
                          <a:latin typeface="+mn-lt"/>
                          <a:ea typeface="+mn-ea"/>
                          <a:cs typeface="+mn-cs"/>
                        </a:rPr>
                        <a:t>Fuel productivity through a full workday with </a:t>
                      </a:r>
                      <a:br>
                        <a:rPr lang="en-US" sz="1000" kern="1200">
                          <a:solidFill>
                            <a:srgbClr val="505050"/>
                          </a:solidFill>
                          <a:latin typeface="+mn-lt"/>
                          <a:ea typeface="+mn-ea"/>
                          <a:cs typeface="+mn-cs"/>
                        </a:rPr>
                      </a:br>
                      <a:r>
                        <a:rPr lang="en-US" sz="1000" kern="1200">
                          <a:solidFill>
                            <a:srgbClr val="505050"/>
                          </a:solidFill>
                          <a:latin typeface="+mn-lt"/>
                          <a:ea typeface="+mn-ea"/>
                          <a:cs typeface="+mn-cs"/>
                        </a:rPr>
                        <a:t>power and performance designed to keep pace </a:t>
                      </a:r>
                      <a:br>
                        <a:rPr lang="en-US" sz="1000" kern="1200">
                          <a:solidFill>
                            <a:srgbClr val="505050"/>
                          </a:solidFill>
                          <a:latin typeface="+mn-lt"/>
                          <a:ea typeface="+mn-ea"/>
                          <a:cs typeface="+mn-cs"/>
                        </a:rPr>
                      </a:br>
                      <a:r>
                        <a:rPr lang="en-US" sz="1000" kern="1200">
                          <a:solidFill>
                            <a:srgbClr val="505050"/>
                          </a:solidFill>
                          <a:latin typeface="+mn-lt"/>
                          <a:ea typeface="+mn-ea"/>
                          <a:cs typeface="+mn-cs"/>
                        </a:rPr>
                        <a:t>with business.</a:t>
                      </a: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pPr>
                      <a:r>
                        <a:rPr lang="en-US" sz="1000" kern="1200">
                          <a:solidFill>
                            <a:srgbClr val="505050"/>
                          </a:solidFill>
                          <a:latin typeface="+mn-lt"/>
                          <a:ea typeface="+mn-ea"/>
                          <a:cs typeface="+mn-cs"/>
                        </a:rPr>
                        <a:t>Experience Copilot in Windows 11 Pro</a:t>
                      </a:r>
                      <a:r>
                        <a:rPr lang="en-US" sz="1000" kern="1200" baseline="0">
                          <a:solidFill>
                            <a:srgbClr val="505050"/>
                          </a:solidFill>
                          <a:latin typeface="+mn-lt"/>
                          <a:ea typeface="+mn-ea"/>
                          <a:cs typeface="+mn-cs"/>
                        </a:rPr>
                        <a:t>*</a:t>
                      </a:r>
                      <a:r>
                        <a:rPr lang="en-US" sz="1000" kern="1200">
                          <a:solidFill>
                            <a:srgbClr val="505050"/>
                          </a:solidFill>
                          <a:latin typeface="+mn-lt"/>
                          <a:ea typeface="+mn-ea"/>
                          <a:cs typeface="+mn-cs"/>
                        </a:rPr>
                        <a:t> and Microsoft Copilot for Microsoft 365</a:t>
                      </a:r>
                      <a:r>
                        <a:rPr lang="en-US" sz="1000" kern="1200" baseline="30000">
                          <a:solidFill>
                            <a:srgbClr val="505050"/>
                          </a:solidFill>
                          <a:latin typeface="+mn-lt"/>
                          <a:ea typeface="+mn-ea"/>
                          <a:cs typeface="+mn-cs"/>
                        </a:rPr>
                        <a:t>1</a:t>
                      </a:r>
                      <a:r>
                        <a:rPr lang="en-US" sz="1000" kern="1200">
                          <a:solidFill>
                            <a:srgbClr val="505050"/>
                          </a:solidFill>
                          <a:latin typeface="+mn-lt"/>
                          <a:ea typeface="+mn-ea"/>
                          <a:cs typeface="+mn-cs"/>
                        </a:rPr>
                        <a:t> in ways only Surface can create, with detailed support for inclusive styles of work.</a:t>
                      </a:r>
                      <a:endParaRPr lang="en-US" sz="1000" kern="1200" baseline="30000">
                        <a:solidFill>
                          <a:srgbClr val="505050"/>
                        </a:solidFill>
                        <a:latin typeface="+mn-lt"/>
                        <a:ea typeface="+mn-ea"/>
                        <a:cs typeface="+mn-cs"/>
                      </a:endParaRP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842183"/>
                  </a:ext>
                </a:extLst>
              </a:tr>
            </a:tbl>
          </a:graphicData>
        </a:graphic>
      </p:graphicFrame>
      <p:graphicFrame>
        <p:nvGraphicFramePr>
          <p:cNvPr id="17" name="Table 16">
            <a:extLst>
              <a:ext uri="{FF2B5EF4-FFF2-40B4-BE49-F238E27FC236}">
                <a16:creationId xmlns:a16="http://schemas.microsoft.com/office/drawing/2014/main" id="{C5462BE0-1FE0-05F6-5C47-AB8B9AE69406}"/>
              </a:ext>
            </a:extLst>
          </p:cNvPr>
          <p:cNvGraphicFramePr>
            <a:graphicFrameLocks noGrp="1" noDrilldown="1" noMove="1" noResize="1"/>
          </p:cNvGraphicFramePr>
          <p:nvPr>
            <p:extLst>
              <p:ext uri="{D42A27DB-BD31-4B8C-83A1-F6EECF244321}">
                <p14:modId xmlns:p14="http://schemas.microsoft.com/office/powerpoint/2010/main" val="3899777689"/>
              </p:ext>
            </p:extLst>
          </p:nvPr>
        </p:nvGraphicFramePr>
        <p:xfrm>
          <a:off x="5612506" y="1878339"/>
          <a:ext cx="6229790" cy="1027912"/>
        </p:xfrm>
        <a:graphic>
          <a:graphicData uri="http://schemas.openxmlformats.org/drawingml/2006/table">
            <a:tbl>
              <a:tblPr firstRow="1" bandRow="1">
                <a:tableStyleId>{5940675A-B579-460E-94D1-54222C63F5DA}</a:tableStyleId>
              </a:tblPr>
              <a:tblGrid>
                <a:gridCol w="3114895">
                  <a:extLst>
                    <a:ext uri="{9D8B030D-6E8A-4147-A177-3AD203B41FA5}">
                      <a16:colId xmlns:a16="http://schemas.microsoft.com/office/drawing/2014/main" val="1618687019"/>
                    </a:ext>
                  </a:extLst>
                </a:gridCol>
                <a:gridCol w="3114895">
                  <a:extLst>
                    <a:ext uri="{9D8B030D-6E8A-4147-A177-3AD203B41FA5}">
                      <a16:colId xmlns:a16="http://schemas.microsoft.com/office/drawing/2014/main" val="410179999"/>
                    </a:ext>
                  </a:extLst>
                </a:gridCol>
              </a:tblGrid>
              <a:tr h="0">
                <a:tc>
                  <a:txBody>
                    <a:bodyPr/>
                    <a:lstStyle/>
                    <a:p>
                      <a:pPr marL="0" marR="0" lvl="0" indent="0" algn="l" defTabSz="932742"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mj-lt"/>
                          <a:ea typeface="+mn-ea"/>
                          <a:cs typeface="Segoe UI Semibold" panose="020B0502040204020203" pitchFamily="34" charset="0"/>
                        </a:rPr>
                        <a:t>A sleek and durable Microsoft design</a:t>
                      </a: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mj-lt"/>
                          <a:ea typeface="+mn-ea"/>
                          <a:cs typeface="Segoe UI Semibold" panose="020B0502040204020203" pitchFamily="34" charset="0"/>
                        </a:rPr>
                        <a:t>Multi-layered security and manageability</a:t>
                      </a: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589940"/>
                  </a:ext>
                </a:extLst>
              </a:tr>
              <a:tr h="640080">
                <a:tc>
                  <a:txBody>
                    <a:bodyPr/>
                    <a:lstStyle/>
                    <a:p>
                      <a:pPr>
                        <a:lnSpc>
                          <a:spcPct val="110000"/>
                        </a:lnSpc>
                      </a:pPr>
                      <a:r>
                        <a:rPr lang="en-US" sz="1000" kern="1200">
                          <a:solidFill>
                            <a:srgbClr val="505050"/>
                          </a:solidFill>
                          <a:latin typeface="+mn-lt"/>
                          <a:ea typeface="+mn-ea"/>
                          <a:cs typeface="+mn-cs"/>
                        </a:rPr>
                        <a:t>Surface Laptop 6 will surpass expectations: meticulously crafted, designed for longevity, and featuring collaborative tools and AI-driven features.</a:t>
                      </a: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pPr>
                      <a:r>
                        <a:rPr lang="en-US" sz="1000" kern="1200">
                          <a:solidFill>
                            <a:srgbClr val="505050"/>
                          </a:solidFill>
                          <a:latin typeface="+mn-lt"/>
                          <a:ea typeface="+mn-ea"/>
                          <a:cs typeface="+mn-cs"/>
                        </a:rPr>
                        <a:t>Windows 11’s industry-leading security safeguards sensitive data, and remote management provides protection at every layer—hardware, firmware, application, cloud, and identity.</a:t>
                      </a: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842183"/>
                  </a:ext>
                </a:extLst>
              </a:tr>
            </a:tbl>
          </a:graphicData>
        </a:graphic>
      </p:graphicFrame>
      <p:sp>
        <p:nvSpPr>
          <p:cNvPr id="13" name="object 19">
            <a:extLst>
              <a:ext uri="{FF2B5EF4-FFF2-40B4-BE49-F238E27FC236}">
                <a16:creationId xmlns:a16="http://schemas.microsoft.com/office/drawing/2014/main" id="{268F74EC-469D-E2C9-211B-FB68FB820E25}"/>
              </a:ext>
            </a:extLst>
          </p:cNvPr>
          <p:cNvSpPr txBox="1">
            <a:spLocks noGrp="1" noRot="1" noMove="1" noResize="1" noEditPoints="1" noAdjustHandles="1" noChangeArrowheads="1" noChangeShapeType="1"/>
          </p:cNvSpPr>
          <p:nvPr/>
        </p:nvSpPr>
        <p:spPr>
          <a:xfrm>
            <a:off x="2166543" y="4142592"/>
            <a:ext cx="1556479" cy="405239"/>
          </a:xfrm>
          <a:prstGeom prst="rect">
            <a:avLst/>
          </a:prstGeom>
          <a:noFill/>
        </p:spPr>
        <p:txBody>
          <a:bodyPr vert="horz" wrap="square" lIns="0" tIns="12700" rIns="0" bIns="0" rtlCol="0" anchor="t">
            <a:spAutoFit/>
          </a:bodyPr>
          <a:lstStyle/>
          <a:p>
            <a:pPr marR="30480"/>
            <a:r>
              <a:rPr lang="en-US" sz="850">
                <a:solidFill>
                  <a:srgbClr val="505050"/>
                </a:solidFill>
                <a:latin typeface="Segoe UI"/>
                <a:cs typeface="Segoe UI"/>
              </a:rPr>
              <a:t>Intel</a:t>
            </a:r>
            <a:r>
              <a:rPr lang="en-US" sz="850" baseline="30000">
                <a:solidFill>
                  <a:srgbClr val="505050"/>
                </a:solidFill>
                <a:latin typeface="Segoe UI"/>
                <a:cs typeface="Segoe UI"/>
              </a:rPr>
              <a:t>®</a:t>
            </a:r>
            <a:r>
              <a:rPr lang="en-US" sz="850">
                <a:solidFill>
                  <a:srgbClr val="505050"/>
                </a:solidFill>
                <a:latin typeface="Segoe UI"/>
                <a:cs typeface="Segoe UI"/>
              </a:rPr>
              <a:t> Core™ Ultra processor</a:t>
            </a:r>
            <a:r>
              <a:rPr lang="en-US" sz="800">
                <a:solidFill>
                  <a:srgbClr val="505050"/>
                </a:solidFill>
                <a:latin typeface="Segoe UI"/>
                <a:cs typeface="Segoe UI"/>
              </a:rPr>
              <a:t> </a:t>
            </a:r>
            <a:br>
              <a:rPr lang="en-US" sz="800">
                <a:solidFill>
                  <a:srgbClr val="505050"/>
                </a:solidFill>
                <a:latin typeface="Segoe UI"/>
                <a:cs typeface="Segoe UI"/>
              </a:rPr>
            </a:br>
            <a:r>
              <a:rPr lang="en-US" sz="850">
                <a:solidFill>
                  <a:srgbClr val="505050"/>
                </a:solidFill>
                <a:latin typeface="Segoe UI"/>
                <a:cs typeface="Segoe UI"/>
              </a:rPr>
              <a:t>H-series with up to 2x faster performance</a:t>
            </a:r>
            <a:r>
              <a:rPr lang="en-US" sz="850" baseline="30000">
                <a:solidFill>
                  <a:srgbClr val="505050"/>
                </a:solidFill>
                <a:latin typeface="Segoe UI"/>
                <a:cs typeface="Segoe UI"/>
              </a:rPr>
              <a:t>4</a:t>
            </a:r>
          </a:p>
        </p:txBody>
      </p:sp>
      <p:sp>
        <p:nvSpPr>
          <p:cNvPr id="18" name="object 19">
            <a:extLst>
              <a:ext uri="{FF2B5EF4-FFF2-40B4-BE49-F238E27FC236}">
                <a16:creationId xmlns:a16="http://schemas.microsoft.com/office/drawing/2014/main" id="{D28F3C49-00AF-C261-23D6-D155FA782870}"/>
              </a:ext>
            </a:extLst>
          </p:cNvPr>
          <p:cNvSpPr txBox="1">
            <a:spLocks noGrp="1" noRot="1" noMove="1" noResize="1" noEditPoints="1" noAdjustHandles="1" noChangeArrowheads="1" noChangeShapeType="1"/>
          </p:cNvSpPr>
          <p:nvPr/>
        </p:nvSpPr>
        <p:spPr>
          <a:xfrm>
            <a:off x="9194106" y="3385113"/>
            <a:ext cx="2060916" cy="274434"/>
          </a:xfrm>
          <a:prstGeom prst="rect">
            <a:avLst/>
          </a:prstGeom>
          <a:noFill/>
        </p:spPr>
        <p:txBody>
          <a:bodyPr vert="horz" wrap="square" lIns="0" tIns="12700" rIns="0" bIns="0" rtlCol="0">
            <a:spAutoFit/>
          </a:bodyPr>
          <a:lstStyle/>
          <a:p>
            <a:pPr marR="30480"/>
            <a:r>
              <a:rPr lang="en-US" sz="850" dirty="0">
                <a:solidFill>
                  <a:srgbClr val="505050"/>
                </a:solidFill>
                <a:latin typeface="Segoe UI"/>
                <a:cs typeface="Segoe UI"/>
              </a:rPr>
              <a:t>AI-enhanced 1080p HD Studio Camera with Windows Studio Effects</a:t>
            </a:r>
          </a:p>
        </p:txBody>
      </p:sp>
      <p:sp>
        <p:nvSpPr>
          <p:cNvPr id="26" name="object 19">
            <a:extLst>
              <a:ext uri="{FF2B5EF4-FFF2-40B4-BE49-F238E27FC236}">
                <a16:creationId xmlns:a16="http://schemas.microsoft.com/office/drawing/2014/main" id="{653111E2-D277-E2CC-AFCD-A66513B83036}"/>
              </a:ext>
            </a:extLst>
          </p:cNvPr>
          <p:cNvSpPr txBox="1">
            <a:spLocks noGrp="1" noRot="1" noMove="1" noResize="1" noEditPoints="1" noAdjustHandles="1" noChangeArrowheads="1" noChangeShapeType="1"/>
          </p:cNvSpPr>
          <p:nvPr/>
        </p:nvSpPr>
        <p:spPr>
          <a:xfrm>
            <a:off x="3318019" y="4609866"/>
            <a:ext cx="1866102" cy="274434"/>
          </a:xfrm>
          <a:prstGeom prst="rect">
            <a:avLst/>
          </a:prstGeom>
          <a:noFill/>
        </p:spPr>
        <p:txBody>
          <a:bodyPr vert="horz" wrap="square" lIns="0" tIns="12700" rIns="0" bIns="0" rtlCol="0" anchor="b">
            <a:spAutoFit/>
          </a:bodyPr>
          <a:lstStyle/>
          <a:p>
            <a:pPr marR="30480"/>
            <a:r>
              <a:rPr lang="en-US" sz="850">
                <a:solidFill>
                  <a:srgbClr val="505050"/>
                </a:solidFill>
                <a:latin typeface="Segoe UI"/>
                <a:cs typeface="Segoe UI"/>
              </a:rPr>
              <a:t>Optional integrated smart card reader on select models in select markets</a:t>
            </a:r>
            <a:r>
              <a:rPr lang="en-US" sz="850" baseline="30000">
                <a:solidFill>
                  <a:srgbClr val="505050"/>
                </a:solidFill>
                <a:latin typeface="Segoe UI"/>
                <a:cs typeface="Segoe UI"/>
              </a:rPr>
              <a:t>5</a:t>
            </a:r>
          </a:p>
        </p:txBody>
      </p:sp>
      <p:sp>
        <p:nvSpPr>
          <p:cNvPr id="31" name="object 19">
            <a:extLst>
              <a:ext uri="{FF2B5EF4-FFF2-40B4-BE49-F238E27FC236}">
                <a16:creationId xmlns:a16="http://schemas.microsoft.com/office/drawing/2014/main" id="{2F07078C-4AD0-7B38-4581-00986F4F6122}"/>
              </a:ext>
            </a:extLst>
          </p:cNvPr>
          <p:cNvSpPr txBox="1">
            <a:spLocks noGrp="1" noRot="1" noMove="1" noResize="1" noEditPoints="1" noAdjustHandles="1" noChangeArrowheads="1" noChangeShapeType="1"/>
          </p:cNvSpPr>
          <p:nvPr/>
        </p:nvSpPr>
        <p:spPr>
          <a:xfrm>
            <a:off x="6297327" y="2947649"/>
            <a:ext cx="1652506" cy="274434"/>
          </a:xfrm>
          <a:prstGeom prst="rect">
            <a:avLst/>
          </a:prstGeom>
          <a:noFill/>
        </p:spPr>
        <p:txBody>
          <a:bodyPr vert="horz" wrap="square" lIns="0" tIns="12700" rIns="0" bIns="0" rtlCol="0" anchor="t">
            <a:spAutoFit/>
          </a:bodyPr>
          <a:lstStyle/>
          <a:p>
            <a:pPr marR="30480"/>
            <a:r>
              <a:rPr lang="en-US" sz="850">
                <a:solidFill>
                  <a:srgbClr val="505050"/>
                </a:solidFill>
                <a:latin typeface="Segoe UI"/>
                <a:cs typeface="Segoe UI"/>
              </a:rPr>
              <a:t>Up to 19 hours of battery life</a:t>
            </a:r>
            <a:r>
              <a:rPr lang="en-US" sz="850" baseline="30000">
                <a:solidFill>
                  <a:srgbClr val="505050"/>
                </a:solidFill>
                <a:latin typeface="Segoe UI"/>
                <a:cs typeface="Segoe UI"/>
              </a:rPr>
              <a:t>2</a:t>
            </a:r>
            <a:r>
              <a:rPr lang="en-US" sz="850">
                <a:solidFill>
                  <a:srgbClr val="505050"/>
                </a:solidFill>
                <a:latin typeface="Segoe UI"/>
                <a:cs typeface="Segoe UI"/>
              </a:rPr>
              <a:t> and supported fast charging</a:t>
            </a:r>
            <a:r>
              <a:rPr lang="en-US" sz="850" baseline="30000">
                <a:solidFill>
                  <a:srgbClr val="505050"/>
                </a:solidFill>
                <a:latin typeface="Segoe UI"/>
                <a:cs typeface="Segoe UI"/>
              </a:rPr>
              <a:t>3</a:t>
            </a:r>
          </a:p>
        </p:txBody>
      </p:sp>
      <p:sp>
        <p:nvSpPr>
          <p:cNvPr id="6" name="object 19">
            <a:extLst>
              <a:ext uri="{FF2B5EF4-FFF2-40B4-BE49-F238E27FC236}">
                <a16:creationId xmlns:a16="http://schemas.microsoft.com/office/drawing/2014/main" id="{34D83135-FB73-51C9-49DA-67C508AC3C62}"/>
              </a:ext>
            </a:extLst>
          </p:cNvPr>
          <p:cNvSpPr txBox="1">
            <a:spLocks noGrp="1" noRot="1" noMove="1" noResize="1" noEditPoints="1" noAdjustHandles="1" noChangeArrowheads="1" noChangeShapeType="1"/>
          </p:cNvSpPr>
          <p:nvPr/>
        </p:nvSpPr>
        <p:spPr>
          <a:xfrm>
            <a:off x="9012797" y="5439003"/>
            <a:ext cx="1511340" cy="405239"/>
          </a:xfrm>
          <a:prstGeom prst="rect">
            <a:avLst/>
          </a:prstGeom>
          <a:noFill/>
        </p:spPr>
        <p:txBody>
          <a:bodyPr vert="horz" wrap="square" lIns="0" tIns="12700" rIns="0" bIns="0" rtlCol="0" anchor="t">
            <a:spAutoFit/>
          </a:bodyPr>
          <a:lstStyle/>
          <a:p>
            <a:pPr marR="30480"/>
            <a:r>
              <a:rPr lang="en-US" sz="850" dirty="0" err="1">
                <a:solidFill>
                  <a:srgbClr val="505050"/>
                </a:solidFill>
                <a:latin typeface="Segoe UI"/>
                <a:cs typeface="Segoe UI"/>
              </a:rPr>
              <a:t>Omnisonic</a:t>
            </a:r>
            <a:r>
              <a:rPr lang="en-US" sz="850" baseline="30000" dirty="0">
                <a:solidFill>
                  <a:srgbClr val="505050"/>
                </a:solidFill>
                <a:latin typeface="Segoe UI"/>
                <a:cs typeface="Segoe UI"/>
              </a:rPr>
              <a:t>®</a:t>
            </a:r>
            <a:r>
              <a:rPr lang="en-US" sz="850" dirty="0">
                <a:solidFill>
                  <a:srgbClr val="505050"/>
                </a:solidFill>
                <a:latin typeface="Segoe UI"/>
                <a:cs typeface="Segoe UI"/>
              </a:rPr>
              <a:t> Speakers with Dolby</a:t>
            </a:r>
            <a:r>
              <a:rPr lang="en-US" sz="850" baseline="30000" dirty="0">
                <a:solidFill>
                  <a:srgbClr val="505050"/>
                </a:solidFill>
                <a:latin typeface="Segoe UI"/>
                <a:cs typeface="Segoe UI"/>
              </a:rPr>
              <a:t>®</a:t>
            </a:r>
            <a:r>
              <a:rPr lang="en-US" sz="850" dirty="0">
                <a:solidFill>
                  <a:srgbClr val="505050"/>
                </a:solidFill>
                <a:latin typeface="Segoe UI"/>
                <a:cs typeface="Segoe UI"/>
              </a:rPr>
              <a:t> Atmos</a:t>
            </a:r>
            <a:r>
              <a:rPr lang="en-US" sz="850" baseline="30000" dirty="0">
                <a:solidFill>
                  <a:srgbClr val="505050"/>
                </a:solidFill>
                <a:latin typeface="Segoe UI"/>
                <a:cs typeface="Segoe UI"/>
              </a:rPr>
              <a:t>®8</a:t>
            </a:r>
            <a:r>
              <a:rPr lang="en-US" sz="850" dirty="0">
                <a:solidFill>
                  <a:srgbClr val="505050"/>
                </a:solidFill>
                <a:latin typeface="Segoe UI"/>
                <a:cs typeface="Segoe UI"/>
              </a:rPr>
              <a:t> and dual Studio Mics with voice focus</a:t>
            </a:r>
            <a:r>
              <a:rPr lang="en-US" sz="850" baseline="30000" dirty="0">
                <a:solidFill>
                  <a:srgbClr val="505050"/>
                </a:solidFill>
                <a:latin typeface="Segoe UI"/>
                <a:cs typeface="Segoe UI"/>
              </a:rPr>
              <a:t>9</a:t>
            </a:r>
          </a:p>
        </p:txBody>
      </p:sp>
      <p:cxnSp>
        <p:nvCxnSpPr>
          <p:cNvPr id="23" name="Straight Connector 22">
            <a:extLst>
              <a:ext uri="{FF2B5EF4-FFF2-40B4-BE49-F238E27FC236}">
                <a16:creationId xmlns:a16="http://schemas.microsoft.com/office/drawing/2014/main" id="{BA554761-EDF1-DD71-5F19-86EA477474D2}"/>
              </a:ext>
            </a:extLst>
          </p:cNvPr>
          <p:cNvCxnSpPr>
            <a:cxnSpLocks noGrp="1" noRot="1" noMove="1" noResize="1" noEditPoints="1" noAdjustHandles="1" noChangeArrowheads="1" noChangeShapeType="1"/>
          </p:cNvCxnSpPr>
          <p:nvPr/>
        </p:nvCxnSpPr>
        <p:spPr>
          <a:xfrm>
            <a:off x="6655593" y="3405496"/>
            <a:ext cx="1945809"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FF314F9-9E98-7A9C-3BF9-9173E5D11B13}"/>
              </a:ext>
            </a:extLst>
          </p:cNvPr>
          <p:cNvPicPr>
            <a:picLocks noGrp="1" noRot="1" noChangeAspect="1" noMove="1" noResize="1" noEditPoints="1" noAdjustHandles="1" noChangeArrowheads="1" noChangeShapeType="1" noCrop="1"/>
          </p:cNvPicPr>
          <p:nvPr/>
        </p:nvPicPr>
        <p:blipFill>
          <a:blip r:embed="rId4"/>
          <a:srcRect l="21875" r="21875"/>
          <a:stretch/>
        </p:blipFill>
        <p:spPr>
          <a:xfrm>
            <a:off x="8547255" y="3231813"/>
            <a:ext cx="576000" cy="576000"/>
          </a:xfrm>
          <a:prstGeom prst="ellipse">
            <a:avLst/>
          </a:prstGeom>
          <a:solidFill>
            <a:schemeClr val="bg1"/>
          </a:solidFill>
          <a:ln w="12700">
            <a:solidFill>
              <a:srgbClr val="D9D9D9"/>
            </a:solidFill>
          </a:ln>
        </p:spPr>
      </p:pic>
      <p:pic>
        <p:nvPicPr>
          <p:cNvPr id="19" name="Picture 18">
            <a:extLst>
              <a:ext uri="{FF2B5EF4-FFF2-40B4-BE49-F238E27FC236}">
                <a16:creationId xmlns:a16="http://schemas.microsoft.com/office/drawing/2014/main" id="{B919880F-9BA7-F98C-EDB1-7866E0C3E1EB}"/>
              </a:ext>
            </a:extLst>
          </p:cNvPr>
          <p:cNvPicPr>
            <a:picLocks noGrp="1" noRot="1" noChangeAspect="1" noMove="1" noResize="1" noEditPoints="1" noAdjustHandles="1" noChangeArrowheads="1" noChangeShapeType="1" noCrop="1"/>
          </p:cNvPicPr>
          <p:nvPr/>
        </p:nvPicPr>
        <p:blipFill>
          <a:blip r:embed="rId5"/>
          <a:srcRect/>
          <a:stretch/>
        </p:blipFill>
        <p:spPr>
          <a:xfrm>
            <a:off x="1559851" y="4090088"/>
            <a:ext cx="475200" cy="475200"/>
          </a:xfrm>
          <a:prstGeom prst="rect">
            <a:avLst/>
          </a:prstGeom>
        </p:spPr>
      </p:pic>
      <p:sp>
        <p:nvSpPr>
          <p:cNvPr id="5" name="object 19">
            <a:extLst>
              <a:ext uri="{FF2B5EF4-FFF2-40B4-BE49-F238E27FC236}">
                <a16:creationId xmlns:a16="http://schemas.microsoft.com/office/drawing/2014/main" id="{1BDD4164-97D0-88B2-9160-942992015425}"/>
              </a:ext>
            </a:extLst>
          </p:cNvPr>
          <p:cNvSpPr txBox="1">
            <a:spLocks noGrp="1" noRot="1" noMove="1" noResize="1" noEditPoints="1" noAdjustHandles="1" noChangeArrowheads="1" noChangeShapeType="1"/>
          </p:cNvSpPr>
          <p:nvPr/>
        </p:nvSpPr>
        <p:spPr>
          <a:xfrm>
            <a:off x="6519910" y="5476733"/>
            <a:ext cx="2046213" cy="361637"/>
          </a:xfrm>
          <a:prstGeom prst="rect">
            <a:avLst/>
          </a:prstGeom>
          <a:noFill/>
        </p:spPr>
        <p:txBody>
          <a:bodyPr vert="horz" wrap="square" lIns="0" tIns="12700" rIns="0" bIns="0" rtlCol="0" anchor="t">
            <a:spAutoFit/>
          </a:bodyPr>
          <a:lstStyle/>
          <a:p>
            <a:pPr marR="30480"/>
            <a:r>
              <a:rPr lang="en-US" sz="850">
                <a:solidFill>
                  <a:srgbClr val="505050"/>
                </a:solidFill>
                <a:latin typeface="Segoe UI"/>
                <a:cs typeface="Segoe UI"/>
              </a:rPr>
              <a:t>Simplified repairs and replaceable parts including the motherboard and battery</a:t>
            </a:r>
            <a:r>
              <a:rPr lang="en-US" sz="850" baseline="30000">
                <a:solidFill>
                  <a:srgbClr val="505050"/>
                </a:solidFill>
                <a:latin typeface="Segoe UI"/>
                <a:cs typeface="Segoe UI"/>
              </a:rPr>
              <a:t>7</a:t>
            </a:r>
          </a:p>
          <a:p>
            <a:pPr marR="30480"/>
            <a:endParaRPr lang="en-US" sz="850" baseline="30000">
              <a:solidFill>
                <a:srgbClr val="505050"/>
              </a:solidFill>
              <a:latin typeface="Segoe UI"/>
              <a:cs typeface="Segoe UI"/>
            </a:endParaRPr>
          </a:p>
        </p:txBody>
      </p:sp>
      <p:sp>
        <p:nvSpPr>
          <p:cNvPr id="3" name="TextBox 2">
            <a:extLst>
              <a:ext uri="{FF2B5EF4-FFF2-40B4-BE49-F238E27FC236}">
                <a16:creationId xmlns:a16="http://schemas.microsoft.com/office/drawing/2014/main" id="{CD81CE4A-E780-29F6-CA99-945526A35515}"/>
              </a:ext>
            </a:extLst>
          </p:cNvPr>
          <p:cNvSpPr txBox="1">
            <a:spLocks noGrp="1" noRot="1" noMove="1" noResize="1" noEditPoints="1" noAdjustHandles="1" noChangeArrowheads="1" noChangeShapeType="1"/>
          </p:cNvSpPr>
          <p:nvPr/>
        </p:nvSpPr>
        <p:spPr>
          <a:xfrm>
            <a:off x="574151" y="746749"/>
            <a:ext cx="4609970" cy="432287"/>
          </a:xfrm>
          <a:prstGeom prst="rect">
            <a:avLst/>
          </a:prstGeom>
          <a:noFill/>
        </p:spPr>
        <p:txBody>
          <a:bodyPr wrap="square" lIns="0" tIns="31173" rIns="0" bIns="31173" anchor="b">
            <a:spAutoFit/>
          </a:bodyPr>
          <a:lstStyle/>
          <a:p>
            <a:pPr defTabSz="311719"/>
            <a:r>
              <a:rPr lang="en-US" sz="2400">
                <a:solidFill>
                  <a:schemeClr val="accent5"/>
                </a:solidFill>
                <a:latin typeface="Segoe UI Light"/>
                <a:cs typeface="Segoe UI Light"/>
              </a:rPr>
              <a:t>Surface Laptop 6</a:t>
            </a:r>
          </a:p>
        </p:txBody>
      </p:sp>
      <p:sp>
        <p:nvSpPr>
          <p:cNvPr id="7" name="TextBox 6">
            <a:extLst>
              <a:ext uri="{FF2B5EF4-FFF2-40B4-BE49-F238E27FC236}">
                <a16:creationId xmlns:a16="http://schemas.microsoft.com/office/drawing/2014/main" id="{C9D8AC8B-2AF0-8CD5-F458-BD8AE1709769}"/>
              </a:ext>
            </a:extLst>
          </p:cNvPr>
          <p:cNvSpPr txBox="1">
            <a:spLocks noGrp="1" noRot="1" noMove="1" noResize="1" noEditPoints="1" noAdjustHandles="1" noChangeArrowheads="1" noChangeShapeType="1"/>
          </p:cNvSpPr>
          <p:nvPr/>
        </p:nvSpPr>
        <p:spPr>
          <a:xfrm>
            <a:off x="584199" y="1900055"/>
            <a:ext cx="4659822" cy="1456178"/>
          </a:xfrm>
          <a:prstGeom prst="rect">
            <a:avLst/>
          </a:prstGeom>
          <a:noFill/>
        </p:spPr>
        <p:txBody>
          <a:bodyPr wrap="square" lIns="0" tIns="0" rIns="62345" bIns="31173" anchor="t">
            <a:spAutoFit/>
          </a:bodyPr>
          <a:lstStyle/>
          <a:p>
            <a:pPr defTabSz="311719">
              <a:lnSpc>
                <a:spcPct val="110000"/>
              </a:lnSpc>
            </a:pPr>
            <a:r>
              <a:rPr lang="en-US" sz="1200">
                <a:solidFill>
                  <a:schemeClr val="accent5"/>
                </a:solidFill>
                <a:latin typeface="+mj-lt"/>
              </a:rPr>
              <a:t>Surface Laptop 6 </a:t>
            </a:r>
            <a:r>
              <a:rPr lang="en-US" sz="1200">
                <a:solidFill>
                  <a:schemeClr val="accent5"/>
                </a:solidFill>
              </a:rPr>
              <a:t>elevates business with an elite level of performance, power, and sleek design. Built for demanding workloads, Surface Laptop 6 unleashes a new era of productivity through the power of the Intel</a:t>
            </a:r>
            <a:r>
              <a:rPr lang="en-US" sz="1200" baseline="30000">
                <a:solidFill>
                  <a:schemeClr val="accent5"/>
                </a:solidFill>
              </a:rPr>
              <a:t>®</a:t>
            </a:r>
            <a:r>
              <a:rPr lang="en-US" sz="1200">
                <a:solidFill>
                  <a:schemeClr val="accent5"/>
                </a:solidFill>
              </a:rPr>
              <a:t> Core™ Ultra processor H-series. With Surface Laptop, employees get the benefits of an AI PC that accelerates Microsoft Copilot* experiences and offers integrated AI engines that enable the next wave of business features.</a:t>
            </a:r>
          </a:p>
        </p:txBody>
      </p:sp>
      <p:sp>
        <p:nvSpPr>
          <p:cNvPr id="11" name="TextBox 10">
            <a:extLst>
              <a:ext uri="{FF2B5EF4-FFF2-40B4-BE49-F238E27FC236}">
                <a16:creationId xmlns:a16="http://schemas.microsoft.com/office/drawing/2014/main" id="{C5EB45E0-A09A-2D10-E32F-458F64058B2F}"/>
              </a:ext>
            </a:extLst>
          </p:cNvPr>
          <p:cNvSpPr txBox="1">
            <a:spLocks noGrp="1" noRot="1" noMove="1" noResize="1" noEditPoints="1" noAdjustHandles="1" noChangeArrowheads="1" noChangeShapeType="1"/>
          </p:cNvSpPr>
          <p:nvPr/>
        </p:nvSpPr>
        <p:spPr>
          <a:xfrm>
            <a:off x="584199" y="1226487"/>
            <a:ext cx="4711701" cy="553998"/>
          </a:xfrm>
          <a:prstGeom prst="rect">
            <a:avLst/>
          </a:prstGeom>
          <a:noFill/>
        </p:spPr>
        <p:txBody>
          <a:bodyPr wrap="square" lIns="0" tIns="0" rIns="0" bIns="0" anchor="ctr">
            <a:spAutoFit/>
          </a:bodyPr>
          <a:lstStyle/>
          <a:p>
            <a:pPr defTabSz="311719"/>
            <a:r>
              <a:rPr lang="en-US">
                <a:solidFill>
                  <a:schemeClr val="accent5"/>
                </a:solidFill>
                <a:latin typeface="Segoe UI Light"/>
                <a:cs typeface="Segoe UI Light"/>
              </a:rPr>
              <a:t>Power and design in an AI PC, </a:t>
            </a:r>
            <a:br>
              <a:rPr lang="en-US">
                <a:solidFill>
                  <a:schemeClr val="accent5"/>
                </a:solidFill>
                <a:latin typeface="Segoe UI Light"/>
                <a:cs typeface="Segoe UI Light"/>
              </a:rPr>
            </a:br>
            <a:r>
              <a:rPr lang="en-US">
                <a:solidFill>
                  <a:schemeClr val="accent5"/>
                </a:solidFill>
                <a:latin typeface="Segoe UI Light"/>
                <a:cs typeface="Segoe UI Light"/>
              </a:rPr>
              <a:t>built for business workloads </a:t>
            </a:r>
          </a:p>
        </p:txBody>
      </p:sp>
      <p:sp>
        <p:nvSpPr>
          <p:cNvPr id="4" name="object 19">
            <a:extLst>
              <a:ext uri="{FF2B5EF4-FFF2-40B4-BE49-F238E27FC236}">
                <a16:creationId xmlns:a16="http://schemas.microsoft.com/office/drawing/2014/main" id="{E57BB651-A6E6-1BC9-116C-EE24D9622056}"/>
              </a:ext>
            </a:extLst>
          </p:cNvPr>
          <p:cNvSpPr txBox="1">
            <a:spLocks noGrp="1" noRot="1" noMove="1" noResize="1" noEditPoints="1" noAdjustHandles="1" noChangeArrowheads="1" noChangeShapeType="1"/>
          </p:cNvSpPr>
          <p:nvPr/>
        </p:nvSpPr>
        <p:spPr>
          <a:xfrm>
            <a:off x="8727401" y="3982540"/>
            <a:ext cx="2101157" cy="274434"/>
          </a:xfrm>
          <a:prstGeom prst="rect">
            <a:avLst/>
          </a:prstGeom>
          <a:noFill/>
        </p:spPr>
        <p:txBody>
          <a:bodyPr vert="horz" wrap="square" lIns="0" tIns="12700" rIns="0" bIns="0" rtlCol="0" anchor="t">
            <a:spAutoFit/>
          </a:bodyPr>
          <a:lstStyle/>
          <a:p>
            <a:pPr marR="30480"/>
            <a:r>
              <a:rPr lang="en-US" sz="850">
                <a:solidFill>
                  <a:srgbClr val="505050"/>
                </a:solidFill>
                <a:latin typeface="Segoe UI"/>
                <a:cs typeface="Segoe UI"/>
              </a:rPr>
              <a:t>Secured-core PC designed to elevate the benefits of Windows 11 security</a:t>
            </a:r>
          </a:p>
        </p:txBody>
      </p:sp>
      <p:sp>
        <p:nvSpPr>
          <p:cNvPr id="9" name="object 19">
            <a:extLst>
              <a:ext uri="{FF2B5EF4-FFF2-40B4-BE49-F238E27FC236}">
                <a16:creationId xmlns:a16="http://schemas.microsoft.com/office/drawing/2014/main" id="{2CF54C4D-BFFC-D462-E7A7-BCED1BB4F746}"/>
              </a:ext>
            </a:extLst>
          </p:cNvPr>
          <p:cNvSpPr txBox="1">
            <a:spLocks noGrp="1" noRot="1" noMove="1" noResize="1" noEditPoints="1" noAdjustHandles="1" noChangeArrowheads="1" noChangeShapeType="1"/>
          </p:cNvSpPr>
          <p:nvPr/>
        </p:nvSpPr>
        <p:spPr>
          <a:xfrm>
            <a:off x="3962778" y="3633694"/>
            <a:ext cx="1966937" cy="536044"/>
          </a:xfrm>
          <a:prstGeom prst="rect">
            <a:avLst/>
          </a:prstGeom>
          <a:noFill/>
        </p:spPr>
        <p:txBody>
          <a:bodyPr vert="horz" wrap="square" lIns="0" tIns="12700" rIns="0" bIns="0" rtlCol="0">
            <a:spAutoFit/>
          </a:bodyPr>
          <a:lstStyle/>
          <a:p>
            <a:pPr marR="30480"/>
            <a:r>
              <a:rPr lang="en-US" sz="850">
                <a:solidFill>
                  <a:srgbClr val="505050"/>
                </a:solidFill>
                <a:latin typeface="Segoe UI"/>
                <a:cs typeface="Segoe UI"/>
              </a:rPr>
              <a:t>Anti-reflective technology reduces reflections by up to 50%, to make it easier to see what's on screen in bright light and even outdoors</a:t>
            </a:r>
          </a:p>
        </p:txBody>
      </p:sp>
      <p:sp>
        <p:nvSpPr>
          <p:cNvPr id="14" name="object 19">
            <a:extLst>
              <a:ext uri="{FF2B5EF4-FFF2-40B4-BE49-F238E27FC236}">
                <a16:creationId xmlns:a16="http://schemas.microsoft.com/office/drawing/2014/main" id="{75810353-5060-6881-5130-42361BBE2117}"/>
              </a:ext>
            </a:extLst>
          </p:cNvPr>
          <p:cNvSpPr txBox="1">
            <a:spLocks noGrp="1" noRot="1" noMove="1" noResize="1" noEditPoints="1" noAdjustHandles="1" noChangeArrowheads="1" noChangeShapeType="1"/>
          </p:cNvSpPr>
          <p:nvPr/>
        </p:nvSpPr>
        <p:spPr>
          <a:xfrm>
            <a:off x="9656497" y="4579967"/>
            <a:ext cx="1866102" cy="536044"/>
          </a:xfrm>
          <a:prstGeom prst="rect">
            <a:avLst/>
          </a:prstGeom>
          <a:noFill/>
        </p:spPr>
        <p:txBody>
          <a:bodyPr vert="horz" wrap="square" lIns="0" tIns="12700" rIns="0" bIns="0" rtlCol="0">
            <a:spAutoFit/>
          </a:bodyPr>
          <a:lstStyle/>
          <a:p>
            <a:pPr marR="30480"/>
            <a:r>
              <a:rPr lang="en-US" sz="850">
                <a:solidFill>
                  <a:srgbClr val="505050"/>
                </a:solidFill>
                <a:latin typeface="Segoe UI"/>
                <a:cs typeface="Segoe UI"/>
              </a:rPr>
              <a:t>Multitasking with Surface Laptop 6 and Windows 11 Pro AI experiences, intelligent workflows, and unmatched personalization</a:t>
            </a:r>
            <a:endParaRPr lang="en-US" sz="850" baseline="30000">
              <a:solidFill>
                <a:srgbClr val="505050"/>
              </a:solidFill>
              <a:latin typeface="Segoe UI"/>
              <a:cs typeface="Segoe UI"/>
            </a:endParaRPr>
          </a:p>
        </p:txBody>
      </p:sp>
      <p:sp>
        <p:nvSpPr>
          <p:cNvPr id="24" name="object 19">
            <a:extLst>
              <a:ext uri="{FF2B5EF4-FFF2-40B4-BE49-F238E27FC236}">
                <a16:creationId xmlns:a16="http://schemas.microsoft.com/office/drawing/2014/main" id="{F2079478-A76D-B3A3-D1C6-038D10E22F31}"/>
              </a:ext>
            </a:extLst>
          </p:cNvPr>
          <p:cNvSpPr txBox="1">
            <a:spLocks noGrp="1" noRot="1" noMove="1" noResize="1" noEditPoints="1" noAdjustHandles="1" noChangeArrowheads="1" noChangeShapeType="1"/>
          </p:cNvSpPr>
          <p:nvPr/>
        </p:nvSpPr>
        <p:spPr>
          <a:xfrm>
            <a:off x="4090643" y="5501423"/>
            <a:ext cx="1679571" cy="274434"/>
          </a:xfrm>
          <a:prstGeom prst="rect">
            <a:avLst/>
          </a:prstGeom>
          <a:noFill/>
        </p:spPr>
        <p:txBody>
          <a:bodyPr vert="horz" wrap="square" lIns="0" tIns="12700" rIns="0" bIns="0" rtlCol="0" anchor="t">
            <a:spAutoFit/>
          </a:bodyPr>
          <a:lstStyle/>
          <a:p>
            <a:pPr marL="0" marR="3048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505050"/>
                </a:solidFill>
                <a:effectLst/>
                <a:uLnTx/>
                <a:uFillTx/>
                <a:latin typeface="Segoe UI"/>
                <a:ea typeface="+mn-ea"/>
                <a:cs typeface="Segoe UI"/>
              </a:rPr>
              <a:t>New Copilot </a:t>
            </a:r>
            <a:r>
              <a:rPr lang="en-US" sz="850">
                <a:solidFill>
                  <a:srgbClr val="505050"/>
                </a:solidFill>
                <a:latin typeface="Segoe UI"/>
                <a:cs typeface="Segoe UI"/>
              </a:rPr>
              <a:t>key</a:t>
            </a:r>
            <a:r>
              <a:rPr lang="en-US" sz="850" baseline="30000">
                <a:solidFill>
                  <a:srgbClr val="505050"/>
                </a:solidFill>
                <a:latin typeface="Segoe UI"/>
                <a:cs typeface="Segoe UI"/>
              </a:rPr>
              <a:t>6</a:t>
            </a:r>
            <a:r>
              <a:rPr kumimoji="0" lang="en-US" sz="850" b="0" i="0" u="none" strike="noStrike" kern="1200" cap="none" spc="0" normalizeH="0" baseline="30000" noProof="0">
                <a:ln>
                  <a:noFill/>
                </a:ln>
                <a:solidFill>
                  <a:srgbClr val="505050"/>
                </a:solidFill>
                <a:effectLst/>
                <a:uLnTx/>
                <a:uFillTx/>
                <a:latin typeface="Segoe UI"/>
                <a:ea typeface="+mn-ea"/>
                <a:cs typeface="Segoe UI"/>
              </a:rPr>
              <a:t> </a:t>
            </a:r>
            <a:r>
              <a:rPr kumimoji="0" lang="en-US" sz="850" b="0" i="0" u="none" strike="noStrike" kern="1200" cap="none" spc="0" normalizeH="0" baseline="0" noProof="0">
                <a:ln>
                  <a:noFill/>
                </a:ln>
                <a:solidFill>
                  <a:srgbClr val="505050"/>
                </a:solidFill>
                <a:effectLst/>
                <a:uLnTx/>
                <a:uFillTx/>
                <a:latin typeface="Segoe UI"/>
                <a:ea typeface="+mn-ea"/>
                <a:cs typeface="Segoe UI"/>
              </a:rPr>
              <a:t>for quick access to Copilot in Windows 11 Pro</a:t>
            </a:r>
            <a:r>
              <a:rPr lang="en-US" sz="850">
                <a:solidFill>
                  <a:srgbClr val="505050"/>
                </a:solidFill>
                <a:latin typeface="Segoe UI"/>
                <a:cs typeface="Segoe UI"/>
              </a:rPr>
              <a:t>*</a:t>
            </a:r>
            <a:endParaRPr kumimoji="0" lang="en-US" sz="850" b="0" i="0" u="none" strike="noStrike" kern="1200" cap="none" spc="0" normalizeH="0" noProof="0">
              <a:ln>
                <a:noFill/>
              </a:ln>
              <a:solidFill>
                <a:srgbClr val="505050"/>
              </a:solidFill>
              <a:effectLst/>
              <a:uLnTx/>
              <a:uFillTx/>
              <a:latin typeface="Segoe UI"/>
              <a:ea typeface="+mn-ea"/>
              <a:cs typeface="Segoe UI"/>
            </a:endParaRPr>
          </a:p>
        </p:txBody>
      </p:sp>
      <p:pic>
        <p:nvPicPr>
          <p:cNvPr id="21" name="Picture 20">
            <a:extLst>
              <a:ext uri="{FF2B5EF4-FFF2-40B4-BE49-F238E27FC236}">
                <a16:creationId xmlns:a16="http://schemas.microsoft.com/office/drawing/2014/main" id="{EA145B45-048B-89B0-935A-37CE4445C31C}"/>
              </a:ext>
            </a:extLst>
          </p:cNvPr>
          <p:cNvPicPr>
            <a:picLocks noGrp="1" noRot="1" noChangeAspect="1" noMove="1" noResize="1" noEditPoints="1" noAdjustHandles="1" noChangeArrowheads="1" noChangeShapeType="1" noCrop="1"/>
          </p:cNvPicPr>
          <p:nvPr/>
        </p:nvPicPr>
        <p:blipFill rotWithShape="1">
          <a:blip r:embed="rId6"/>
          <a:srcRect l="38953" t="39038" r="21558" b="21472"/>
          <a:stretch/>
        </p:blipFill>
        <p:spPr>
          <a:xfrm>
            <a:off x="3386778" y="5355181"/>
            <a:ext cx="576000" cy="576000"/>
          </a:xfrm>
          <a:prstGeom prst="ellipse">
            <a:avLst/>
          </a:prstGeom>
          <a:ln w="12700">
            <a:solidFill>
              <a:srgbClr val="D9D9D9"/>
            </a:solidFill>
          </a:ln>
        </p:spPr>
      </p:pic>
      <p:cxnSp>
        <p:nvCxnSpPr>
          <p:cNvPr id="28" name="Straight Connector 27">
            <a:extLst>
              <a:ext uri="{FF2B5EF4-FFF2-40B4-BE49-F238E27FC236}">
                <a16:creationId xmlns:a16="http://schemas.microsoft.com/office/drawing/2014/main" id="{706F5A04-AF42-9813-2233-A2C18CAE0502}"/>
              </a:ext>
            </a:extLst>
          </p:cNvPr>
          <p:cNvCxnSpPr>
            <a:cxnSpLocks noGrp="1" noRot="1" noMove="1" noResize="1" noEditPoints="1" noAdjustHandles="1" noChangeArrowheads="1" noChangeShapeType="1"/>
          </p:cNvCxnSpPr>
          <p:nvPr/>
        </p:nvCxnSpPr>
        <p:spPr>
          <a:xfrm>
            <a:off x="6248971" y="5143310"/>
            <a:ext cx="0" cy="549205"/>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5B223AF-9A55-9D7F-97A1-BE22C58E35AE}"/>
              </a:ext>
            </a:extLst>
          </p:cNvPr>
          <p:cNvCxnSpPr>
            <a:cxnSpLocks noGrp="1" noRot="1" noMove="1" noResize="1" noEditPoints="1" noAdjustHandles="1" noChangeArrowheads="1" noChangeShapeType="1"/>
          </p:cNvCxnSpPr>
          <p:nvPr/>
        </p:nvCxnSpPr>
        <p:spPr>
          <a:xfrm>
            <a:off x="5717521" y="5692515"/>
            <a:ext cx="538325"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2" name="Graphic 31">
            <a:extLst>
              <a:ext uri="{FF2B5EF4-FFF2-40B4-BE49-F238E27FC236}">
                <a16:creationId xmlns:a16="http://schemas.microsoft.com/office/drawing/2014/main" id="{697C5698-838F-1C56-CAB3-88DFF0795414}"/>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586950" y="3587733"/>
            <a:ext cx="1374285" cy="199896"/>
          </a:xfrm>
          <a:prstGeom prst="rect">
            <a:avLst/>
          </a:prstGeom>
        </p:spPr>
      </p:pic>
      <p:sp>
        <p:nvSpPr>
          <p:cNvPr id="10" name="TextBox 9">
            <a:extLst>
              <a:ext uri="{FF2B5EF4-FFF2-40B4-BE49-F238E27FC236}">
                <a16:creationId xmlns:a16="http://schemas.microsoft.com/office/drawing/2014/main" id="{329E65B0-2679-CC38-B513-9F44BB4FA25E}"/>
              </a:ext>
            </a:extLst>
          </p:cNvPr>
          <p:cNvSpPr txBox="1">
            <a:spLocks noGrp="1" noRot="1" noMove="1" noResize="1" noEditPoints="1" noAdjustHandles="1" noChangeArrowheads="1" noChangeShapeType="1"/>
          </p:cNvSpPr>
          <p:nvPr/>
        </p:nvSpPr>
        <p:spPr>
          <a:xfrm>
            <a:off x="585159" y="6211225"/>
            <a:ext cx="11171412" cy="369332"/>
          </a:xfrm>
          <a:prstGeom prst="rect">
            <a:avLst/>
          </a:prstGeom>
          <a:noFill/>
        </p:spPr>
        <p:txBody>
          <a:bodyPr wrap="square" lIns="0" tIns="0" rIns="0" bIns="0" anchor="b">
            <a:spAutoFit/>
          </a:bodyPr>
          <a:lstStyle/>
          <a:p>
            <a:pPr fontAlgn="base"/>
            <a:r>
              <a:rPr lang="en-US" sz="400" dirty="0">
                <a:solidFill>
                  <a:schemeClr val="accent5"/>
                </a:solidFill>
                <a:cs typeface="Segoe UI"/>
              </a:rPr>
              <a:t>*Copilot in Windows (in preview) is available in select global markets and will be rolled out to additional markets over time. </a:t>
            </a:r>
            <a:r>
              <a:rPr lang="en-US" sz="400" dirty="0">
                <a:solidFill>
                  <a:srgbClr val="0078D4"/>
                </a:solidFill>
                <a:cs typeface="Segoe UI"/>
                <a:hlinkClick r:id="rId9" tooltip="https://can01.safelinks.protection.outlook.com/?url=https%3a%2f%2fwww.microsoft.com%2fen-us%2fwindows%2fcopilot-ai-features%23faq&amp;data=05%7c02%7cl.machtinger%40interceptgroup.com%7cd31c51bb6db048b2cab108dc3c7aaabb%7c4db389e0d626458fbf1e1714f5475eb9%7c0%7c0%7c638451744794593466%7cunknown%7ctwfpbgzsb3d8eyjwijoimc4wljawmdailcjqijoiv2lumziilcjbtii6ik1hawwilcjxvci6mn0%3d%7c0%7c%7c%7c&amp;sdata=c9ssitev5uof7c6rtkn0o2ko9g4wd1rvfd5rfzje7nk%3d&amp;reserved=0">
                  <a:extLst>
                    <a:ext uri="{A12FA001-AC4F-418D-AE19-62706E023703}">
                      <ahyp:hlinkClr xmlns:ahyp="http://schemas.microsoft.com/office/drawing/2018/hyperlinkcolor" val="tx"/>
                    </a:ext>
                  </a:extLst>
                </a:hlinkClick>
              </a:rPr>
              <a:t>Learn more</a:t>
            </a:r>
            <a:r>
              <a:rPr lang="en-US" sz="400" dirty="0">
                <a:solidFill>
                  <a:schemeClr val="accent5"/>
                </a:solidFill>
                <a:cs typeface="Segoe UI"/>
              </a:rPr>
              <a:t>. Copilot with commercial data protection is available at no additional cost for users with an </a:t>
            </a:r>
            <a:r>
              <a:rPr lang="en-US" sz="400" dirty="0" err="1">
                <a:solidFill>
                  <a:schemeClr val="accent5"/>
                </a:solidFill>
                <a:cs typeface="Segoe UI"/>
              </a:rPr>
              <a:t>Entra</a:t>
            </a:r>
            <a:r>
              <a:rPr lang="en-US" sz="400" dirty="0">
                <a:solidFill>
                  <a:schemeClr val="accent5"/>
                </a:solidFill>
                <a:cs typeface="Segoe UI"/>
              </a:rPr>
              <a:t> ID with an enabled, </a:t>
            </a:r>
            <a:r>
              <a:rPr lang="en-US" sz="400" dirty="0">
                <a:solidFill>
                  <a:srgbClr val="0078D4"/>
                </a:solidFill>
                <a:cs typeface="Segoe UI"/>
                <a:hlinkClick r:id="rId10" tooltip="https://can01.safelinks.protection.outlook.com/?url=https%3a%2f%2fwww.microsoft.com%2fen-us%2fbing%2fchat%2fenterprise%2f%3fform%3dma13fv&amp;data=05%7c02%7cl.machtinger%40interceptgroup.com%7cd31c51bb6db048b2cab108dc3c7aaabb%7c4db389e0d626458fbf1e1714f5475eb9%7c0%7c0%7c638451744794606906%7cunknown%7ctwfpbgzsb3d8eyjwijoimc4wljawmdailcjqijoiv2lumziilcjbtii6ik1hawwilcjxvci6mn0%3d%7c0%7c%7c%7c&amp;sdata=c1de%2fx%2fg7udywrm%2bd2cpvlv4jvkibkzp7%2buktgfppgq%3d&amp;reserved=0">
                  <a:extLst>
                    <a:ext uri="{A12FA001-AC4F-418D-AE19-62706E023703}">
                      <ahyp:hlinkClr xmlns:ahyp="http://schemas.microsoft.com/office/drawing/2018/hyperlinkcolor" val="tx"/>
                    </a:ext>
                  </a:extLst>
                </a:hlinkClick>
              </a:rPr>
              <a:t>eligible Microsoft 365 license</a:t>
            </a:r>
            <a:r>
              <a:rPr lang="en-US" sz="400" dirty="0">
                <a:solidFill>
                  <a:schemeClr val="accent5"/>
                </a:solidFill>
                <a:cs typeface="Segoe UI"/>
              </a:rPr>
              <a:t>.</a:t>
            </a:r>
            <a:r>
              <a:rPr lang="en-US" sz="400" baseline="30000" dirty="0">
                <a:solidFill>
                  <a:schemeClr val="accent5"/>
                </a:solidFill>
                <a:cs typeface="Segoe UI"/>
              </a:rPr>
              <a:t> 1</a:t>
            </a:r>
            <a:r>
              <a:rPr lang="en-US" sz="400" dirty="0">
                <a:solidFill>
                  <a:srgbClr val="505050"/>
                </a:solidFill>
                <a:ea typeface="+mn-lt"/>
                <a:cs typeface="+mn-lt"/>
              </a:rPr>
              <a:t>Copilot for Microsoft 365 sold separately and requires a qualifying volume license or subscription - </a:t>
            </a:r>
            <a:r>
              <a:rPr lang="en-US" sz="400" dirty="0">
                <a:solidFill>
                  <a:srgbClr val="0078D4"/>
                </a:solidFill>
                <a:ea typeface="+mn-lt"/>
                <a:cs typeface="+mn-lt"/>
                <a:hlinkClick r:id="rId11">
                  <a:extLst>
                    <a:ext uri="{A12FA001-AC4F-418D-AE19-62706E023703}">
                      <ahyp:hlinkClr xmlns:ahyp="http://schemas.microsoft.com/office/drawing/2018/hyperlinkcolor" val="tx"/>
                    </a:ext>
                  </a:extLst>
                </a:hlinkClick>
              </a:rPr>
              <a:t>Microsoft Copilot for Microsoft 365 | Microsoft 365</a:t>
            </a:r>
            <a:r>
              <a:rPr lang="en-US" sz="400" dirty="0">
                <a:ea typeface="+mn-lt"/>
                <a:cs typeface="+mn-lt"/>
              </a:rPr>
              <a:t>. </a:t>
            </a:r>
            <a:r>
              <a:rPr lang="en-US" sz="400" baseline="30000" dirty="0">
                <a:solidFill>
                  <a:schemeClr val="accent5"/>
                </a:solidFill>
                <a:ea typeface="+mn-lt"/>
                <a:cs typeface="Segoe UI"/>
              </a:rPr>
              <a:t>2</a:t>
            </a:r>
            <a:r>
              <a:rPr lang="en-US" sz="400" dirty="0">
                <a:solidFill>
                  <a:srgbClr val="505050"/>
                </a:solidFill>
                <a:latin typeface="+mn-lt"/>
                <a:cs typeface="Segoe UI"/>
              </a:rPr>
              <a:t>Battery life varies significantly based on usage, network and feature configuration, signal strength, settings and other factors. See </a:t>
            </a:r>
            <a:r>
              <a:rPr lang="en-US" sz="400" dirty="0">
                <a:solidFill>
                  <a:srgbClr val="505050"/>
                </a:solidFill>
                <a:latin typeface="+mn-lt"/>
                <a:cs typeface="Segoe UI"/>
                <a:hlinkClick r:id="rId12"/>
              </a:rPr>
              <a:t>aka.ms/</a:t>
            </a:r>
            <a:r>
              <a:rPr lang="en-US" sz="400" dirty="0" err="1">
                <a:solidFill>
                  <a:srgbClr val="505050"/>
                </a:solidFill>
                <a:latin typeface="+mn-lt"/>
                <a:cs typeface="Segoe UI"/>
                <a:hlinkClick r:id="rId12"/>
              </a:rPr>
              <a:t>SurfaceBatteryPerformance</a:t>
            </a:r>
            <a:r>
              <a:rPr lang="en-US" sz="400" dirty="0">
                <a:solidFill>
                  <a:srgbClr val="505050"/>
                </a:solidFill>
                <a:latin typeface="+mn-lt"/>
                <a:cs typeface="Segoe UI"/>
              </a:rPr>
              <a:t> for details.</a:t>
            </a:r>
            <a:r>
              <a:rPr lang="en-US" sz="400" dirty="0">
                <a:solidFill>
                  <a:srgbClr val="FF0000"/>
                </a:solidFill>
                <a:latin typeface="+mn-lt"/>
                <a:cs typeface="Segoe UI"/>
              </a:rPr>
              <a:t> </a:t>
            </a:r>
            <a:r>
              <a:rPr lang="en-US" sz="400" baseline="30000" dirty="0">
                <a:solidFill>
                  <a:srgbClr val="505050"/>
                </a:solidFill>
                <a:cs typeface="Segoe UI"/>
              </a:rPr>
              <a:t>3</a:t>
            </a:r>
            <a:r>
              <a:rPr lang="en-US" sz="400" dirty="0">
                <a:solidFill>
                  <a:srgbClr val="505050"/>
                </a:solidFill>
                <a:cs typeface="Segoe UI"/>
              </a:rPr>
              <a:t>13.5" Surface Laptop 6 comes with 39 W Surface power supply. Fast charging (from 5% to 80%) is supported with minimum 45W Surface power supply or USB-C® PD charger, sold separately. Testing was conducted at Microsoft in February 2024, using pre-production devices, software, and minimum of 45W USB-C® charger under controlled conditions. The device was powered on to the desktop screen with default display brightness settings. Actual charge time will vary based on operating conditions. Measured at typical office ambient temperature of 23C</a:t>
            </a:r>
            <a:r>
              <a:rPr lang="en-US" sz="400" dirty="0">
                <a:solidFill>
                  <a:srgbClr val="505050"/>
                </a:solidFill>
              </a:rPr>
              <a:t>. </a:t>
            </a:r>
            <a:r>
              <a:rPr lang="en-US" sz="400" baseline="30000" dirty="0">
                <a:solidFill>
                  <a:srgbClr val="505050"/>
                </a:solidFill>
              </a:rPr>
              <a:t>4</a:t>
            </a:r>
            <a:r>
              <a:rPr lang="en-US" sz="400" dirty="0">
                <a:solidFill>
                  <a:srgbClr val="505050"/>
                </a:solidFill>
              </a:rPr>
              <a:t>Based on 3DMark </a:t>
            </a:r>
            <a:r>
              <a:rPr lang="en-US" sz="400" dirty="0" err="1">
                <a:solidFill>
                  <a:srgbClr val="505050"/>
                </a:solidFill>
              </a:rPr>
              <a:t>TimeSpy</a:t>
            </a:r>
            <a:r>
              <a:rPr lang="en-US" sz="400" dirty="0">
                <a:solidFill>
                  <a:srgbClr val="505050"/>
                </a:solidFill>
              </a:rPr>
              <a:t> benchmark measuring graphic performance compared to Surface Laptop 5. </a:t>
            </a:r>
            <a:r>
              <a:rPr lang="en-US" sz="400" baseline="30000" dirty="0">
                <a:solidFill>
                  <a:srgbClr val="505050"/>
                </a:solidFill>
                <a:latin typeface="Segoe UI"/>
                <a:cs typeface="Segoe UI"/>
              </a:rPr>
              <a:t>5</a:t>
            </a:r>
            <a:r>
              <a:rPr lang="en-US" sz="400" dirty="0">
                <a:solidFill>
                  <a:srgbClr val="505050"/>
                </a:solidFill>
                <a:latin typeface="Segoe UI"/>
                <a:cs typeface="Segoe UI"/>
              </a:rPr>
              <a:t>Integrated smart card reader available only on Surface Laptop 6 in Black in one of these configurations: 15" 5/16/512, 7/16/256, 7/16/512, 7/32/512 and only in US and Canada. </a:t>
            </a:r>
            <a:r>
              <a:rPr lang="en-US" sz="400" baseline="30000" dirty="0">
                <a:solidFill>
                  <a:schemeClr val="accent5"/>
                </a:solidFill>
                <a:cs typeface="Segoe UI"/>
              </a:rPr>
              <a:t>6</a:t>
            </a:r>
            <a:r>
              <a:rPr lang="en-US" sz="400" dirty="0">
                <a:solidFill>
                  <a:schemeClr val="accent5"/>
                </a:solidFill>
                <a:cs typeface="Segoe UI"/>
              </a:rPr>
              <a:t>Feature availability varies by market, see </a:t>
            </a:r>
            <a:r>
              <a:rPr lang="en-US" sz="400" dirty="0">
                <a:solidFill>
                  <a:schemeClr val="accent1"/>
                </a:solidFill>
                <a:cs typeface="Segoe UI"/>
                <a:hlinkClick r:id="rId13">
                  <a:extLst>
                    <a:ext uri="{A12FA001-AC4F-418D-AE19-62706E023703}">
                      <ahyp:hlinkClr xmlns:ahyp="http://schemas.microsoft.com/office/drawing/2018/hyperlinkcolor" val="tx"/>
                    </a:ext>
                  </a:extLst>
                </a:hlinkClick>
              </a:rPr>
              <a:t>aka.ms/</a:t>
            </a:r>
            <a:r>
              <a:rPr lang="en-US" sz="400" dirty="0" err="1">
                <a:solidFill>
                  <a:schemeClr val="accent1"/>
                </a:solidFill>
                <a:cs typeface="Segoe UI"/>
                <a:hlinkClick r:id="rId13">
                  <a:extLst>
                    <a:ext uri="{A12FA001-AC4F-418D-AE19-62706E023703}">
                      <ahyp:hlinkClr xmlns:ahyp="http://schemas.microsoft.com/office/drawing/2018/hyperlinkcolor" val="tx"/>
                    </a:ext>
                  </a:extLst>
                </a:hlinkClick>
              </a:rPr>
              <a:t>WindowsAIFeatures</a:t>
            </a:r>
            <a:r>
              <a:rPr lang="en-US" sz="400" dirty="0">
                <a:solidFill>
                  <a:schemeClr val="accent5"/>
                </a:solidFill>
                <a:cs typeface="Segoe UI"/>
              </a:rPr>
              <a:t>. When Copilot for Windows is not available or enabled on the device, pressing the Copilot key will launch Windows Search</a:t>
            </a:r>
            <a:r>
              <a:rPr lang="en-US" sz="400" dirty="0">
                <a:solidFill>
                  <a:srgbClr val="505050"/>
                </a:solidFill>
              </a:rPr>
              <a:t>. </a:t>
            </a:r>
            <a:r>
              <a:rPr lang="en-US" sz="400" baseline="30000" dirty="0">
                <a:solidFill>
                  <a:srgbClr val="505050"/>
                </a:solidFill>
                <a:cs typeface="Segoe UI"/>
              </a:rPr>
              <a:t>7</a:t>
            </a:r>
            <a:r>
              <a:rPr lang="en-US" sz="400" dirty="0">
                <a:solidFill>
                  <a:srgbClr val="505050"/>
                </a:solidFill>
                <a:cs typeface="Segoe UI"/>
              </a:rPr>
              <a:t>Replacement </a:t>
            </a:r>
            <a:r>
              <a:rPr lang="en-US" sz="400" b="0" i="0" dirty="0">
                <a:solidFill>
                  <a:srgbClr val="505050"/>
                </a:solidFill>
                <a:effectLst/>
              </a:rPr>
              <a:t>components are available through Surface Commercial authorized device resellers. Components can be replaced on-site by a skilled technician following Microsoft’s Service Guide. Microsoft tools (sold separately) may also be required. Availability of replacement components and service options may vary by product, market and over time. See [</a:t>
            </a:r>
            <a:r>
              <a:rPr lang="en-US" sz="400" b="0" i="0" u="sng" strike="noStrike" dirty="0">
                <a:solidFill>
                  <a:srgbClr val="467886"/>
                </a:solidFill>
                <a:effectLst/>
                <a:hlinkClick r:id="rId14"/>
              </a:rPr>
              <a:t>Surface service options - Surface | Microsoft Learn</a:t>
            </a:r>
            <a:r>
              <a:rPr lang="en-US" sz="400" b="0" i="0" dirty="0">
                <a:solidFill>
                  <a:srgbClr val="505050"/>
                </a:solidFill>
                <a:effectLst/>
              </a:rPr>
              <a:t>]. Opening and/or repairing your device can present electric shock, fire and personal injury risks and other hazards. Use caution if undertaking do-it-yourself repairs. Unless required by law, device damage caused during repair will not be covered under Microsoft’s Hardware Warranty or protection plans.</a:t>
            </a:r>
            <a:r>
              <a:rPr lang="en-US" sz="400" b="0" i="0" dirty="0">
                <a:solidFill>
                  <a:srgbClr val="505050"/>
                </a:solidFill>
                <a:effectLst/>
                <a:cs typeface="Segoe UI"/>
              </a:rPr>
              <a:t> </a:t>
            </a:r>
            <a:r>
              <a:rPr lang="en-US" sz="400" baseline="30000" dirty="0">
                <a:solidFill>
                  <a:srgbClr val="505050"/>
                </a:solidFill>
              </a:rPr>
              <a:t>8</a:t>
            </a:r>
            <a:r>
              <a:rPr lang="en-US" sz="400" dirty="0">
                <a:solidFill>
                  <a:srgbClr val="505050"/>
                </a:solidFill>
              </a:rPr>
              <a:t>Requires Dolby</a:t>
            </a:r>
            <a:r>
              <a:rPr lang="en-US" sz="400" baseline="30000" dirty="0">
                <a:solidFill>
                  <a:srgbClr val="505050"/>
                </a:solidFill>
                <a:cs typeface="Segoe UI"/>
              </a:rPr>
              <a:t>®</a:t>
            </a:r>
            <a:r>
              <a:rPr lang="en-US" sz="400" dirty="0">
                <a:solidFill>
                  <a:srgbClr val="505050"/>
                </a:solidFill>
                <a:cs typeface="Segoe UI"/>
              </a:rPr>
              <a:t> Atmos</a:t>
            </a:r>
            <a:r>
              <a:rPr lang="en-US" sz="400" baseline="30000" dirty="0">
                <a:solidFill>
                  <a:srgbClr val="505050"/>
                </a:solidFill>
                <a:cs typeface="Segoe UI"/>
              </a:rPr>
              <a:t>®</a:t>
            </a:r>
            <a:r>
              <a:rPr lang="en-US" sz="400" dirty="0">
                <a:solidFill>
                  <a:srgbClr val="505050"/>
                </a:solidFill>
                <a:cs typeface="Segoe UI"/>
              </a:rPr>
              <a:t> encoded content/audio. </a:t>
            </a:r>
            <a:r>
              <a:rPr lang="en-US" sz="400" baseline="30000" dirty="0">
                <a:solidFill>
                  <a:srgbClr val="505050"/>
                </a:solidFill>
                <a:cs typeface="Segoe UI"/>
              </a:rPr>
              <a:t>9</a:t>
            </a:r>
            <a:r>
              <a:rPr lang="en-US" sz="400" dirty="0">
                <a:solidFill>
                  <a:srgbClr val="505050"/>
                </a:solidFill>
                <a:cs typeface="Segoe UI"/>
              </a:rPr>
              <a:t>Voice focus requires activation, Windows 11 and is available in apps which use integrated device microphones and use certain Windows audio processing modes.</a:t>
            </a:r>
            <a:endParaRPr lang="en-US" sz="400" baseline="30000" dirty="0">
              <a:solidFill>
                <a:schemeClr val="accent5"/>
              </a:solidFill>
              <a:cs typeface="Segoe UI" panose="020B0502040204020203" pitchFamily="34" charset="0"/>
            </a:endParaRPr>
          </a:p>
        </p:txBody>
      </p:sp>
    </p:spTree>
    <p:extLst>
      <p:ext uri="{BB962C8B-B14F-4D97-AF65-F5344CB8AC3E}">
        <p14:creationId xmlns:p14="http://schemas.microsoft.com/office/powerpoint/2010/main" val="840428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F6C13-CA8D-DA4C-16F6-3A5FDC538F53}"/>
              </a:ext>
            </a:extLst>
          </p:cNvPr>
          <p:cNvSpPr txBox="1">
            <a:spLocks/>
          </p:cNvSpPr>
          <p:nvPr/>
        </p:nvSpPr>
        <p:spPr>
          <a:xfrm>
            <a:off x="2435706" y="179589"/>
            <a:ext cx="8376227" cy="432287"/>
          </a:xfrm>
          <a:prstGeom prst="rect">
            <a:avLst/>
          </a:prstGeom>
          <a:noFill/>
        </p:spPr>
        <p:txBody>
          <a:bodyPr wrap="square" lIns="0" tIns="31173" rIns="0" bIns="31173" anchor="b">
            <a:spAutoFit/>
          </a:bodyPr>
          <a:lstStyle/>
          <a:p>
            <a:pPr defTabSz="311719"/>
            <a:r>
              <a:rPr lang="en-US" sz="2400">
                <a:solidFill>
                  <a:schemeClr val="accent5"/>
                </a:solidFill>
                <a:latin typeface="Segoe UI Light"/>
                <a:cs typeface="Segoe UI Light"/>
              </a:rPr>
              <a:t>|	Surface Laptop 6 </a:t>
            </a:r>
          </a:p>
        </p:txBody>
      </p:sp>
      <p:graphicFrame>
        <p:nvGraphicFramePr>
          <p:cNvPr id="8" name="Table 7">
            <a:extLst>
              <a:ext uri="{FF2B5EF4-FFF2-40B4-BE49-F238E27FC236}">
                <a16:creationId xmlns:a16="http://schemas.microsoft.com/office/drawing/2014/main" id="{CC768421-8158-23C3-2C10-E4022E33D81A}"/>
              </a:ext>
            </a:extLst>
          </p:cNvPr>
          <p:cNvGraphicFramePr>
            <a:graphicFrameLocks noGrp="1" noDrilldown="1" noMove="1" noResize="1"/>
          </p:cNvGraphicFramePr>
          <p:nvPr>
            <p:extLst>
              <p:ext uri="{D42A27DB-BD31-4B8C-83A1-F6EECF244321}">
                <p14:modId xmlns:p14="http://schemas.microsoft.com/office/powerpoint/2010/main" val="366992628"/>
              </p:ext>
            </p:extLst>
          </p:nvPr>
        </p:nvGraphicFramePr>
        <p:xfrm>
          <a:off x="2911568" y="943646"/>
          <a:ext cx="2160000" cy="4243320"/>
        </p:xfrm>
        <a:graphic>
          <a:graphicData uri="http://schemas.openxmlformats.org/drawingml/2006/table">
            <a:tbl>
              <a:tblPr firstRow="1" bandRow="1">
                <a:tableStyleId>{5940675A-B579-460E-94D1-54222C63F5DA}</a:tableStyleId>
              </a:tblPr>
              <a:tblGrid>
                <a:gridCol w="2160000">
                  <a:extLst>
                    <a:ext uri="{9D8B030D-6E8A-4147-A177-3AD203B41FA5}">
                      <a16:colId xmlns:a16="http://schemas.microsoft.com/office/drawing/2014/main" val="3468840076"/>
                    </a:ext>
                  </a:extLst>
                </a:gridCol>
              </a:tblGrid>
              <a:tr h="0">
                <a:tc>
                  <a:txBody>
                    <a:bodyPr/>
                    <a:lstStyle/>
                    <a:p>
                      <a:pPr marL="0" algn="l">
                        <a:lnSpc>
                          <a:spcPct val="100000"/>
                        </a:lnSpc>
                        <a:spcAft>
                          <a:spcPts val="300"/>
                        </a:spcAft>
                      </a:pPr>
                      <a:r>
                        <a:rPr lang="en-CA" sz="600" kern="1200" spc="-10" dirty="0">
                          <a:solidFill>
                            <a:srgbClr val="505050"/>
                          </a:solidFill>
                          <a:latin typeface="+mj-lt"/>
                          <a:ea typeface="+mn-ea"/>
                          <a:cs typeface="Segoe UI"/>
                        </a:rPr>
                        <a:t>BATTERY</a:t>
                      </a:r>
                      <a:r>
                        <a:rPr lang="en-CA" sz="600" kern="1200" dirty="0">
                          <a:solidFill>
                            <a:srgbClr val="505050"/>
                          </a:solidFill>
                          <a:latin typeface="+mn-lt"/>
                          <a:ea typeface="+mn-ea"/>
                          <a:cs typeface="+mn-cs"/>
                        </a:rPr>
                        <a:t> </a:t>
                      </a:r>
                      <a:r>
                        <a:rPr lang="en-CA" sz="600" kern="1200" spc="-10" dirty="0">
                          <a:solidFill>
                            <a:srgbClr val="505050"/>
                          </a:solidFill>
                          <a:latin typeface="+mj-lt"/>
                          <a:ea typeface="+mn-ea"/>
                          <a:cs typeface="Segoe UI"/>
                        </a:rPr>
                        <a:t>LIFE</a:t>
                      </a:r>
                      <a:r>
                        <a:rPr lang="en-CA" sz="600" kern="1200" baseline="30000" dirty="0">
                          <a:solidFill>
                            <a:srgbClr val="505050"/>
                          </a:solidFill>
                          <a:latin typeface="+mn-lt"/>
                          <a:ea typeface="+mn-ea"/>
                          <a:cs typeface="+mn-cs"/>
                        </a:rPr>
                        <a:t>5</a:t>
                      </a:r>
                      <a:endParaRPr lang="en-CA" sz="600" kern="1200" spc="-10" dirty="0">
                        <a:solidFill>
                          <a:srgbClr val="505050"/>
                        </a:solidFill>
                        <a:latin typeface="+mj-lt"/>
                        <a:ea typeface="+mn-ea"/>
                        <a:cs typeface="Segoe UI"/>
                      </a:endParaRPr>
                    </a:p>
                    <a:p>
                      <a:pPr marL="0" marR="69215" indent="0" algn="l">
                        <a:lnSpc>
                          <a:spcPct val="100000"/>
                        </a:lnSpc>
                        <a:spcBef>
                          <a:spcPts val="100"/>
                        </a:spcBef>
                      </a:pPr>
                      <a:r>
                        <a:rPr lang="en-US" sz="600" b="0" spc="-10" dirty="0">
                          <a:solidFill>
                            <a:srgbClr val="505050"/>
                          </a:solidFill>
                          <a:latin typeface="+mj-lt"/>
                          <a:cs typeface="Segoe UI"/>
                        </a:rPr>
                        <a:t>Surface Laptop 6 13.5”:</a:t>
                      </a:r>
                      <a:br>
                        <a:rPr lang="en-US" sz="600" b="0" spc="-10" dirty="0">
                          <a:solidFill>
                            <a:srgbClr val="505050"/>
                          </a:solidFill>
                          <a:latin typeface="+mn-lt"/>
                          <a:cs typeface="Segoe UI"/>
                        </a:rPr>
                      </a:br>
                      <a:r>
                        <a:rPr lang="en-US" sz="600" b="0" spc="-10" dirty="0">
                          <a:solidFill>
                            <a:srgbClr val="505050"/>
                          </a:solidFill>
                          <a:latin typeface="+mn-lt"/>
                          <a:cs typeface="Segoe UI"/>
                        </a:rPr>
                        <a:t>Up to 18.5 hours of typical device usage</a:t>
                      </a:r>
                      <a:r>
                        <a:rPr lang="en-US" sz="600" b="0" spc="-10" baseline="30000" dirty="0">
                          <a:solidFill>
                            <a:srgbClr val="505050"/>
                          </a:solidFill>
                          <a:latin typeface="+mn-lt"/>
                          <a:cs typeface="Segoe UI"/>
                        </a:rPr>
                        <a:t>6</a:t>
                      </a:r>
                      <a:br>
                        <a:rPr lang="en-US" sz="600" b="0" spc="-10" dirty="0">
                          <a:solidFill>
                            <a:srgbClr val="FF0000"/>
                          </a:solidFill>
                          <a:latin typeface="+mn-lt"/>
                          <a:cs typeface="Segoe UI"/>
                        </a:rPr>
                      </a:br>
                      <a:endParaRPr lang="en-US" sz="600" b="0" spc="-10" dirty="0">
                        <a:solidFill>
                          <a:srgbClr val="FF0000"/>
                        </a:solidFill>
                        <a:latin typeface="+mj-lt"/>
                        <a:cs typeface="Segoe UI"/>
                      </a:endParaRPr>
                    </a:p>
                    <a:p>
                      <a:pPr marL="0" marR="69215" indent="0" algn="l">
                        <a:lnSpc>
                          <a:spcPct val="100000"/>
                        </a:lnSpc>
                        <a:spcBef>
                          <a:spcPts val="100"/>
                        </a:spcBef>
                      </a:pPr>
                      <a:r>
                        <a:rPr lang="en-US" sz="600" b="0" spc="-10" dirty="0">
                          <a:solidFill>
                            <a:srgbClr val="505050"/>
                          </a:solidFill>
                          <a:latin typeface="+mj-lt"/>
                          <a:cs typeface="Segoe UI"/>
                        </a:rPr>
                        <a:t>Surface Laptop 6 15”:</a:t>
                      </a:r>
                      <a:br>
                        <a:rPr lang="en-US" sz="600" spc="-10" dirty="0">
                          <a:solidFill>
                            <a:srgbClr val="505050"/>
                          </a:solidFill>
                          <a:latin typeface="+mn-lt"/>
                          <a:cs typeface="Segoe UI"/>
                        </a:rPr>
                      </a:br>
                      <a:r>
                        <a:rPr lang="en-US" sz="600" spc="-10" dirty="0">
                          <a:solidFill>
                            <a:srgbClr val="505050"/>
                          </a:solidFill>
                          <a:latin typeface="+mn-lt"/>
                          <a:cs typeface="Segoe UI"/>
                        </a:rPr>
                        <a:t>Up to 19 hours of typical device usage</a:t>
                      </a:r>
                      <a:r>
                        <a:rPr lang="en-US" sz="600" spc="-10" baseline="30000" dirty="0">
                          <a:solidFill>
                            <a:srgbClr val="505050"/>
                          </a:solidFill>
                          <a:latin typeface="+mn-lt"/>
                          <a:cs typeface="Segoe UI"/>
                        </a:rPr>
                        <a:t>7</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57453"/>
                  </a:ext>
                </a:extLst>
              </a:tr>
              <a:tr h="0">
                <a:tc>
                  <a:txBody>
                    <a:bodyPr/>
                    <a:lstStyle/>
                    <a:p>
                      <a:pPr algn="l">
                        <a:lnSpc>
                          <a:spcPct val="100000"/>
                        </a:lnSpc>
                        <a:spcAft>
                          <a:spcPts val="300"/>
                        </a:spcAft>
                      </a:pPr>
                      <a:r>
                        <a:rPr lang="en-CA" sz="600" kern="1200" dirty="0">
                          <a:solidFill>
                            <a:srgbClr val="505050"/>
                          </a:solidFill>
                          <a:latin typeface="+mj-lt"/>
                          <a:ea typeface="+mn-ea"/>
                          <a:cs typeface="+mn-cs"/>
                        </a:rPr>
                        <a:t>CAMERAS</a:t>
                      </a:r>
                    </a:p>
                    <a:p>
                      <a:pPr algn="l">
                        <a:lnSpc>
                          <a:spcPct val="100000"/>
                        </a:lnSpc>
                      </a:pPr>
                      <a:r>
                        <a:rPr lang="en-US" sz="600" dirty="0">
                          <a:solidFill>
                            <a:srgbClr val="505050"/>
                          </a:solidFill>
                        </a:rPr>
                        <a:t>Full HD front-facing Surface Studio Camera </a:t>
                      </a:r>
                    </a:p>
                    <a:p>
                      <a:pPr algn="l">
                        <a:lnSpc>
                          <a:spcPct val="100000"/>
                        </a:lnSpc>
                      </a:pPr>
                      <a:r>
                        <a:rPr lang="en-US" sz="600" dirty="0">
                          <a:solidFill>
                            <a:srgbClr val="505050"/>
                          </a:solidFill>
                        </a:rPr>
                        <a:t>1080p Full HD camera </a:t>
                      </a:r>
                    </a:p>
                    <a:p>
                      <a:pPr marL="0" indent="1905" algn="l">
                        <a:lnSpc>
                          <a:spcPct val="100000"/>
                        </a:lnSpc>
                      </a:pPr>
                      <a:r>
                        <a:rPr lang="en-US" sz="600" dirty="0">
                          <a:solidFill>
                            <a:srgbClr val="505050"/>
                          </a:solidFill>
                        </a:rPr>
                        <a:t>Windows Studio Effects with automatic framing, eye</a:t>
                      </a:r>
                      <a:br>
                        <a:rPr lang="en-US" sz="600" dirty="0">
                          <a:solidFill>
                            <a:srgbClr val="505050"/>
                          </a:solidFill>
                        </a:rPr>
                      </a:br>
                      <a:r>
                        <a:rPr lang="en-US" sz="600" dirty="0">
                          <a:solidFill>
                            <a:srgbClr val="505050"/>
                          </a:solidFill>
                        </a:rPr>
                        <a:t>contact, and background blur</a:t>
                      </a:r>
                    </a:p>
                    <a:p>
                      <a:pPr algn="l">
                        <a:lnSpc>
                          <a:spcPct val="100000"/>
                        </a:lnSpc>
                      </a:pPr>
                      <a:r>
                        <a:rPr lang="en-US" sz="600" dirty="0">
                          <a:solidFill>
                            <a:srgbClr val="505050"/>
                          </a:solidFill>
                        </a:rPr>
                        <a:t>Windows Hello face authentication camera</a:t>
                      </a:r>
                      <a:endParaRPr lang="en-US" sz="600" spc="-10" dirty="0">
                        <a:solidFill>
                          <a:srgbClr val="505050"/>
                        </a:solidFill>
                        <a:latin typeface="+mn-lt"/>
                        <a:cs typeface="Segoe UI"/>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81478105"/>
                  </a:ext>
                </a:extLst>
              </a:tr>
              <a:tr h="0">
                <a:tc>
                  <a:txBody>
                    <a:bodyPr/>
                    <a:lstStyle/>
                    <a:p>
                      <a:pPr algn="l">
                        <a:lnSpc>
                          <a:spcPct val="100000"/>
                        </a:lnSpc>
                        <a:spcAft>
                          <a:spcPts val="300"/>
                        </a:spcAft>
                      </a:pPr>
                      <a:r>
                        <a:rPr lang="en-CA" sz="600" dirty="0">
                          <a:solidFill>
                            <a:srgbClr val="505050"/>
                          </a:solidFill>
                          <a:latin typeface="+mj-lt"/>
                          <a:ea typeface="+mn-ea"/>
                          <a:cs typeface="+mn-cs"/>
                        </a:rPr>
                        <a:t>SIZE AND WEIGHT</a:t>
                      </a:r>
                      <a:r>
                        <a:rPr lang="en-CA" sz="600" baseline="30000" dirty="0">
                          <a:solidFill>
                            <a:srgbClr val="505050"/>
                          </a:solidFill>
                          <a:latin typeface="+mj-lt"/>
                          <a:ea typeface="+mn-ea"/>
                          <a:cs typeface="+mn-cs"/>
                        </a:rPr>
                        <a:t>8</a:t>
                      </a:r>
                    </a:p>
                    <a:p>
                      <a:pPr algn="l">
                        <a:lnSpc>
                          <a:spcPct val="100000"/>
                        </a:lnSpc>
                      </a:pPr>
                      <a:r>
                        <a:rPr lang="en-US" sz="600" b="0" dirty="0">
                          <a:solidFill>
                            <a:srgbClr val="505050"/>
                          </a:solidFill>
                          <a:latin typeface="+mj-lt"/>
                        </a:rPr>
                        <a:t>Surface Laptop 6 13.5”: </a:t>
                      </a:r>
                    </a:p>
                    <a:p>
                      <a:pPr algn="l">
                        <a:lnSpc>
                          <a:spcPct val="100000"/>
                        </a:lnSpc>
                      </a:pPr>
                      <a:r>
                        <a:rPr lang="en-US" sz="600" b="0" dirty="0">
                          <a:solidFill>
                            <a:srgbClr val="505050"/>
                          </a:solidFill>
                        </a:rPr>
                        <a:t>Length: 12.1 inch (308 mm)  </a:t>
                      </a:r>
                    </a:p>
                    <a:p>
                      <a:pPr algn="l">
                        <a:lnSpc>
                          <a:spcPct val="100000"/>
                        </a:lnSpc>
                      </a:pPr>
                      <a:r>
                        <a:rPr lang="en-US" sz="600" b="0" dirty="0">
                          <a:solidFill>
                            <a:srgbClr val="505050"/>
                          </a:solidFill>
                        </a:rPr>
                        <a:t>Width: 8.8 inch (223 mm)  </a:t>
                      </a:r>
                    </a:p>
                    <a:p>
                      <a:pPr algn="l">
                        <a:lnSpc>
                          <a:spcPct val="100000"/>
                        </a:lnSpc>
                      </a:pPr>
                      <a:r>
                        <a:rPr lang="en-US" sz="600" b="0" dirty="0">
                          <a:solidFill>
                            <a:srgbClr val="505050"/>
                          </a:solidFill>
                        </a:rPr>
                        <a:t>Height: 0.66 inch (16.7 mm)  </a:t>
                      </a:r>
                    </a:p>
                    <a:p>
                      <a:pPr algn="l">
                        <a:lnSpc>
                          <a:spcPct val="100000"/>
                        </a:lnSpc>
                      </a:pPr>
                      <a:r>
                        <a:rPr lang="en-US" sz="600" b="0" dirty="0">
                          <a:solidFill>
                            <a:srgbClr val="505050"/>
                          </a:solidFill>
                        </a:rPr>
                        <a:t>Weight: 3.06 </a:t>
                      </a:r>
                      <a:r>
                        <a:rPr lang="en-US" sz="600" b="0" dirty="0" err="1">
                          <a:solidFill>
                            <a:srgbClr val="505050"/>
                          </a:solidFill>
                        </a:rPr>
                        <a:t>lbs</a:t>
                      </a:r>
                      <a:r>
                        <a:rPr lang="en-US" sz="600" b="0" dirty="0">
                          <a:solidFill>
                            <a:srgbClr val="505050"/>
                          </a:solidFill>
                        </a:rPr>
                        <a:t> (1.38 kg)</a:t>
                      </a:r>
                      <a:br>
                        <a:rPr lang="en-US" sz="600" b="0" dirty="0">
                          <a:solidFill>
                            <a:srgbClr val="FF0000"/>
                          </a:solidFill>
                        </a:rPr>
                      </a:br>
                      <a:endParaRPr lang="en-US" sz="600" b="0" dirty="0">
                        <a:solidFill>
                          <a:srgbClr val="505050"/>
                        </a:solidFill>
                        <a:latin typeface="+mj-lt"/>
                      </a:endParaRPr>
                    </a:p>
                    <a:p>
                      <a:pPr algn="l">
                        <a:lnSpc>
                          <a:spcPct val="100000"/>
                        </a:lnSpc>
                      </a:pPr>
                      <a:r>
                        <a:rPr lang="en-US" sz="600" b="0" dirty="0">
                          <a:solidFill>
                            <a:srgbClr val="505050"/>
                          </a:solidFill>
                          <a:latin typeface="+mj-lt"/>
                        </a:rPr>
                        <a:t>Surface Laptop 6 15”: </a:t>
                      </a:r>
                    </a:p>
                    <a:p>
                      <a:pPr algn="l">
                        <a:lnSpc>
                          <a:spcPct val="100000"/>
                        </a:lnSpc>
                      </a:pPr>
                      <a:r>
                        <a:rPr lang="en-US" sz="600" dirty="0">
                          <a:solidFill>
                            <a:srgbClr val="505050"/>
                          </a:solidFill>
                        </a:rPr>
                        <a:t>Length: 13.4 inch (340 mm)  </a:t>
                      </a:r>
                    </a:p>
                    <a:p>
                      <a:pPr algn="l">
                        <a:lnSpc>
                          <a:spcPct val="100000"/>
                        </a:lnSpc>
                      </a:pPr>
                      <a:r>
                        <a:rPr lang="en-US" sz="600" dirty="0">
                          <a:solidFill>
                            <a:srgbClr val="505050"/>
                          </a:solidFill>
                        </a:rPr>
                        <a:t>Width: 9.6 inch (244 mm)  </a:t>
                      </a:r>
                    </a:p>
                    <a:p>
                      <a:pPr algn="l">
                        <a:lnSpc>
                          <a:spcPct val="100000"/>
                        </a:lnSpc>
                      </a:pPr>
                      <a:r>
                        <a:rPr lang="en-US" sz="600" dirty="0">
                          <a:solidFill>
                            <a:srgbClr val="505050"/>
                          </a:solidFill>
                        </a:rPr>
                        <a:t>Height: 0.67 inch (16.9 mm)  </a:t>
                      </a:r>
                    </a:p>
                    <a:p>
                      <a:pPr marL="0" indent="0" algn="l">
                        <a:lnSpc>
                          <a:spcPct val="100000"/>
                        </a:lnSpc>
                      </a:pPr>
                      <a:r>
                        <a:rPr lang="en-US" sz="600" dirty="0">
                          <a:solidFill>
                            <a:srgbClr val="505050"/>
                          </a:solidFill>
                        </a:rPr>
                        <a:t>Weight: 3.70 </a:t>
                      </a:r>
                      <a:r>
                        <a:rPr lang="en-US" sz="600" dirty="0" err="1">
                          <a:solidFill>
                            <a:srgbClr val="505050"/>
                          </a:solidFill>
                        </a:rPr>
                        <a:t>lbs</a:t>
                      </a:r>
                      <a:r>
                        <a:rPr lang="en-US" sz="600" dirty="0">
                          <a:solidFill>
                            <a:srgbClr val="505050"/>
                          </a:solidFill>
                        </a:rPr>
                        <a:t> (1.68 kg)</a:t>
                      </a:r>
                    </a:p>
                    <a:p>
                      <a:pPr marL="0" indent="0" algn="l">
                        <a:lnSpc>
                          <a:spcPct val="100000"/>
                        </a:lnSpc>
                      </a:pPr>
                      <a:r>
                        <a:rPr lang="en-US" sz="600" dirty="0">
                          <a:solidFill>
                            <a:srgbClr val="505050"/>
                          </a:solidFill>
                        </a:rPr>
                        <a:t>With smart card reader:</a:t>
                      </a:r>
                      <a:r>
                        <a:rPr lang="en-US" sz="600" baseline="30000" dirty="0">
                          <a:solidFill>
                            <a:srgbClr val="505050"/>
                          </a:solidFill>
                        </a:rPr>
                        <a:t>3 </a:t>
                      </a:r>
                      <a:r>
                        <a:rPr lang="en-US" sz="600" dirty="0">
                          <a:solidFill>
                            <a:srgbClr val="505050"/>
                          </a:solidFill>
                        </a:rPr>
                        <a:t>3.71 </a:t>
                      </a:r>
                      <a:r>
                        <a:rPr lang="en-US" sz="600" dirty="0" err="1">
                          <a:solidFill>
                            <a:srgbClr val="505050"/>
                          </a:solidFill>
                        </a:rPr>
                        <a:t>lbs</a:t>
                      </a:r>
                      <a:r>
                        <a:rPr lang="en-US" sz="600" dirty="0">
                          <a:solidFill>
                            <a:srgbClr val="505050"/>
                          </a:solidFill>
                        </a:rPr>
                        <a:t> (1.68 kg)</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08678552"/>
                  </a:ext>
                </a:extLst>
              </a:tr>
              <a:tr h="0">
                <a:tc>
                  <a:txBody>
                    <a:bodyPr/>
                    <a:lstStyle/>
                    <a:p>
                      <a:pPr algn="l">
                        <a:lnSpc>
                          <a:spcPct val="100000"/>
                        </a:lnSpc>
                        <a:spcAft>
                          <a:spcPts val="300"/>
                        </a:spcAft>
                      </a:pPr>
                      <a:r>
                        <a:rPr lang="en-CA" sz="600" kern="1200">
                          <a:solidFill>
                            <a:srgbClr val="505050"/>
                          </a:solidFill>
                          <a:latin typeface="+mj-lt"/>
                          <a:ea typeface="+mn-ea"/>
                          <a:cs typeface="+mn-cs"/>
                        </a:rPr>
                        <a:t>SOFTWARE</a:t>
                      </a:r>
                    </a:p>
                    <a:p>
                      <a:pPr algn="l">
                        <a:lnSpc>
                          <a:spcPct val="100000"/>
                        </a:lnSpc>
                      </a:pPr>
                      <a:r>
                        <a:rPr lang="en-US" sz="600">
                          <a:solidFill>
                            <a:srgbClr val="505050"/>
                          </a:solidFill>
                        </a:rPr>
                        <a:t>Windows 11 Pro or Windows 10 Pro</a:t>
                      </a:r>
                      <a:r>
                        <a:rPr lang="en-US" sz="600" baseline="30000">
                          <a:solidFill>
                            <a:srgbClr val="505050"/>
                          </a:solidFill>
                        </a:rPr>
                        <a:t>9</a:t>
                      </a:r>
                    </a:p>
                    <a:p>
                      <a:pPr algn="l">
                        <a:lnSpc>
                          <a:spcPct val="100000"/>
                        </a:lnSpc>
                      </a:pPr>
                      <a:r>
                        <a:rPr lang="en-US" sz="600">
                          <a:solidFill>
                            <a:srgbClr val="505050"/>
                          </a:solidFill>
                        </a:rPr>
                        <a:t>Preloaded Microsoft 365 Apps</a:t>
                      </a:r>
                      <a:r>
                        <a:rPr lang="en-US" sz="600" baseline="30000">
                          <a:solidFill>
                            <a:srgbClr val="505050"/>
                          </a:solidFill>
                        </a:rPr>
                        <a:t>10</a:t>
                      </a:r>
                    </a:p>
                    <a:p>
                      <a:pPr marL="0" indent="1905" algn="l">
                        <a:lnSpc>
                          <a:spcPct val="100000"/>
                        </a:lnSpc>
                      </a:pPr>
                      <a:r>
                        <a:rPr lang="en-US" sz="600">
                          <a:solidFill>
                            <a:srgbClr val="505050"/>
                          </a:solidFill>
                        </a:rPr>
                        <a:t>Microsoft 365 Business Standard, Microsoft 365 Business Premium, or Microsoft 365 Apps 30-day trial</a:t>
                      </a:r>
                      <a:r>
                        <a:rPr lang="en-US" sz="600" baseline="30000">
                          <a:solidFill>
                            <a:srgbClr val="505050"/>
                          </a:solidFill>
                        </a:rPr>
                        <a:t>11</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1412531"/>
                  </a:ext>
                </a:extLst>
              </a:tr>
              <a:tr h="0">
                <a:tc>
                  <a:txBody>
                    <a:bodyPr/>
                    <a:lstStyle/>
                    <a:p>
                      <a:pPr marL="0" algn="l">
                        <a:lnSpc>
                          <a:spcPct val="100000"/>
                        </a:lnSpc>
                        <a:spcAft>
                          <a:spcPts val="300"/>
                        </a:spcAft>
                      </a:pPr>
                      <a:r>
                        <a:rPr lang="en-CA" sz="600" kern="1200" dirty="0">
                          <a:solidFill>
                            <a:srgbClr val="505050"/>
                          </a:solidFill>
                          <a:latin typeface="+mj-lt"/>
                          <a:ea typeface="+mn-ea"/>
                          <a:cs typeface="+mn-cs"/>
                        </a:rPr>
                        <a:t>KEYBOARD LAYOUT</a:t>
                      </a:r>
                    </a:p>
                    <a:p>
                      <a:pPr marL="0" marR="69215" indent="0" algn="l">
                        <a:lnSpc>
                          <a:spcPct val="100000"/>
                        </a:lnSpc>
                        <a:spcBef>
                          <a:spcPts val="100"/>
                        </a:spcBef>
                      </a:pPr>
                      <a:r>
                        <a:rPr lang="en-US" sz="600" spc="-10" dirty="0">
                          <a:solidFill>
                            <a:srgbClr val="505050"/>
                          </a:solidFill>
                          <a:latin typeface="+mn-lt"/>
                          <a:cs typeface="Segoe UI"/>
                        </a:rPr>
                        <a:t>Activation: Moving keys</a:t>
                      </a:r>
                      <a:br>
                        <a:rPr lang="en-US" sz="600" spc="-10" dirty="0">
                          <a:solidFill>
                            <a:srgbClr val="505050"/>
                          </a:solidFill>
                          <a:latin typeface="+mn-lt"/>
                          <a:cs typeface="Segoe UI"/>
                        </a:rPr>
                      </a:br>
                      <a:r>
                        <a:rPr lang="en-US" sz="600" spc="-10" dirty="0">
                          <a:solidFill>
                            <a:srgbClr val="505050"/>
                          </a:solidFill>
                          <a:latin typeface="+mn-lt"/>
                          <a:cs typeface="Segoe UI"/>
                        </a:rPr>
                        <a:t>Layout: QWERTY, full row of function keys (F1 – F12)</a:t>
                      </a:r>
                      <a:br>
                        <a:rPr lang="en-US" sz="600" spc="-10" dirty="0">
                          <a:solidFill>
                            <a:srgbClr val="505050"/>
                          </a:solidFill>
                          <a:latin typeface="+mn-lt"/>
                          <a:cs typeface="Segoe UI"/>
                        </a:rPr>
                      </a:br>
                      <a:r>
                        <a:rPr lang="en-US" sz="600" spc="-10" dirty="0">
                          <a:solidFill>
                            <a:srgbClr val="505050"/>
                          </a:solidFill>
                          <a:latin typeface="+mn-lt"/>
                          <a:cs typeface="Segoe UI"/>
                        </a:rPr>
                        <a:t>Windows key and dedicated buttons for media controls, screen brightness</a:t>
                      </a:r>
                      <a:br>
                        <a:rPr lang="en-US" sz="600" spc="-10" dirty="0">
                          <a:solidFill>
                            <a:srgbClr val="505050"/>
                          </a:solidFill>
                          <a:latin typeface="+mn-lt"/>
                          <a:cs typeface="Segoe UI"/>
                        </a:rPr>
                      </a:br>
                      <a:r>
                        <a:rPr lang="en-US" sz="600" spc="-10" dirty="0">
                          <a:solidFill>
                            <a:srgbClr val="505050"/>
                          </a:solidFill>
                          <a:latin typeface="+mn-lt"/>
                          <a:cs typeface="Segoe UI"/>
                        </a:rPr>
                        <a:t>Keyboard backlight</a:t>
                      </a:r>
                      <a:br>
                        <a:rPr lang="en-US" sz="600" spc="-10" dirty="0">
                          <a:solidFill>
                            <a:srgbClr val="505050"/>
                          </a:solidFill>
                          <a:latin typeface="+mn-lt"/>
                          <a:cs typeface="Segoe UI"/>
                        </a:rPr>
                      </a:br>
                      <a:r>
                        <a:rPr lang="en-US" sz="600" spc="-10" dirty="0">
                          <a:solidFill>
                            <a:srgbClr val="505050"/>
                          </a:solidFill>
                          <a:latin typeface="+mn-lt"/>
                          <a:cs typeface="Segoe UI"/>
                        </a:rPr>
                        <a:t>Copilot key</a:t>
                      </a:r>
                      <a:r>
                        <a:rPr lang="en-US" sz="600" spc="-10" baseline="30000" dirty="0">
                          <a:solidFill>
                            <a:srgbClr val="505050"/>
                          </a:solidFill>
                          <a:latin typeface="+mn-lt"/>
                          <a:cs typeface="Segoe UI"/>
                        </a:rPr>
                        <a:t>12</a:t>
                      </a:r>
                      <a:br>
                        <a:rPr lang="en-US" sz="600" spc="-10" dirty="0">
                          <a:solidFill>
                            <a:srgbClr val="505050"/>
                          </a:solidFill>
                          <a:latin typeface="+mn-lt"/>
                          <a:cs typeface="Segoe UI"/>
                        </a:rPr>
                      </a:br>
                      <a:r>
                        <a:rPr lang="en-US" sz="600" spc="-10" dirty="0">
                          <a:solidFill>
                            <a:srgbClr val="505050"/>
                          </a:solidFill>
                          <a:latin typeface="+mn-lt"/>
                          <a:cs typeface="Segoe UI"/>
                        </a:rPr>
                        <a:t>Touchpad</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4397244"/>
                  </a:ext>
                </a:extLst>
              </a:tr>
            </a:tbl>
          </a:graphicData>
        </a:graphic>
      </p:graphicFrame>
      <p:graphicFrame>
        <p:nvGraphicFramePr>
          <p:cNvPr id="2" name="Table 1">
            <a:extLst>
              <a:ext uri="{FF2B5EF4-FFF2-40B4-BE49-F238E27FC236}">
                <a16:creationId xmlns:a16="http://schemas.microsoft.com/office/drawing/2014/main" id="{3AB96998-A40A-6E95-8F9A-1234AC933D18}"/>
              </a:ext>
            </a:extLst>
          </p:cNvPr>
          <p:cNvGraphicFramePr>
            <a:graphicFrameLocks noGrp="1" noDrilldown="1" noMove="1" noResize="1"/>
          </p:cNvGraphicFramePr>
          <p:nvPr>
            <p:extLst>
              <p:ext uri="{D42A27DB-BD31-4B8C-83A1-F6EECF244321}">
                <p14:modId xmlns:p14="http://schemas.microsoft.com/office/powerpoint/2010/main" val="3888861467"/>
              </p:ext>
            </p:extLst>
          </p:nvPr>
        </p:nvGraphicFramePr>
        <p:xfrm>
          <a:off x="7566522" y="943646"/>
          <a:ext cx="2263278" cy="4270040"/>
        </p:xfrm>
        <a:graphic>
          <a:graphicData uri="http://schemas.openxmlformats.org/drawingml/2006/table">
            <a:tbl>
              <a:tblPr firstRow="1" bandRow="1">
                <a:tableStyleId>{5940675A-B579-460E-94D1-54222C63F5DA}</a:tableStyleId>
              </a:tblPr>
              <a:tblGrid>
                <a:gridCol w="2263278">
                  <a:extLst>
                    <a:ext uri="{9D8B030D-6E8A-4147-A177-3AD203B41FA5}">
                      <a16:colId xmlns:a16="http://schemas.microsoft.com/office/drawing/2014/main" val="799885509"/>
                    </a:ext>
                  </a:extLst>
                </a:gridCol>
              </a:tblGrid>
              <a:tr h="0">
                <a:tc>
                  <a:txBody>
                    <a:bodyPr/>
                    <a:lstStyle/>
                    <a:p>
                      <a:pPr algn="l">
                        <a:lnSpc>
                          <a:spcPct val="100000"/>
                        </a:lnSpc>
                        <a:spcAft>
                          <a:spcPts val="300"/>
                        </a:spcAft>
                      </a:pPr>
                      <a:r>
                        <a:rPr lang="en-CA" sz="600" kern="1200" cap="all" baseline="0" dirty="0">
                          <a:solidFill>
                            <a:srgbClr val="505050"/>
                          </a:solidFill>
                          <a:latin typeface="+mj-lt"/>
                          <a:ea typeface="+mn-ea"/>
                          <a:cs typeface="+mn-cs"/>
                        </a:rPr>
                        <a:t>ACCESSIBILITY</a:t>
                      </a:r>
                    </a:p>
                    <a:p>
                      <a:pPr marL="12700" marR="5080">
                        <a:lnSpc>
                          <a:spcPct val="100000"/>
                        </a:lnSpc>
                        <a:spcBef>
                          <a:spcPts val="100"/>
                        </a:spcBef>
                      </a:pPr>
                      <a:r>
                        <a:rPr lang="en-CA" sz="600" spc="-10" dirty="0">
                          <a:solidFill>
                            <a:srgbClr val="505050"/>
                          </a:solidFill>
                          <a:latin typeface="+mn-lt"/>
                          <a:cs typeface="Segoe UI"/>
                        </a:rPr>
                        <a:t>Compatible with Surface Adaptive Kit</a:t>
                      </a:r>
                      <a:br>
                        <a:rPr lang="en-CA" sz="600" spc="-10" dirty="0">
                          <a:solidFill>
                            <a:srgbClr val="505050"/>
                          </a:solidFill>
                          <a:latin typeface="+mn-lt"/>
                          <a:cs typeface="Segoe UI"/>
                        </a:rPr>
                      </a:br>
                      <a:r>
                        <a:rPr lang="en-CA" sz="600" spc="-10" dirty="0">
                          <a:solidFill>
                            <a:srgbClr val="505050"/>
                          </a:solidFill>
                          <a:latin typeface="+mn-lt"/>
                          <a:cs typeface="Segoe UI"/>
                        </a:rPr>
                        <a:t>Compatible with Microsoft Adaptive Accessories</a:t>
                      </a:r>
                      <a:br>
                        <a:rPr lang="en-CA" sz="600" spc="-10" dirty="0">
                          <a:solidFill>
                            <a:srgbClr val="505050"/>
                          </a:solidFill>
                          <a:latin typeface="+mn-lt"/>
                          <a:cs typeface="Segoe UI"/>
                        </a:rPr>
                      </a:br>
                      <a:r>
                        <a:rPr lang="en-CA" sz="600" spc="-10" dirty="0">
                          <a:solidFill>
                            <a:srgbClr val="505050"/>
                          </a:solidFill>
                          <a:latin typeface="+mn-lt"/>
                          <a:cs typeface="Segoe UI"/>
                        </a:rPr>
                        <a:t>Includes Windows Accessibility Features – learn more </a:t>
                      </a:r>
                      <a:r>
                        <a:rPr lang="en-CA" sz="600" spc="-10" dirty="0">
                          <a:solidFill>
                            <a:srgbClr val="505050"/>
                          </a:solidFill>
                          <a:latin typeface="+mn-lt"/>
                          <a:cs typeface="Segoe UI"/>
                          <a:hlinkClick r:id="rId3"/>
                        </a:rPr>
                        <a:t>Accessibility Features | Microsoft Accessibility</a:t>
                      </a:r>
                      <a:br>
                        <a:rPr lang="en-CA" sz="600" spc="-10" dirty="0">
                          <a:solidFill>
                            <a:srgbClr val="505050"/>
                          </a:solidFill>
                          <a:latin typeface="+mn-lt"/>
                          <a:cs typeface="Segoe UI"/>
                        </a:rPr>
                      </a:br>
                      <a:r>
                        <a:rPr lang="en-CA" sz="600" spc="-10" dirty="0">
                          <a:solidFill>
                            <a:srgbClr val="505050"/>
                          </a:solidFill>
                          <a:latin typeface="+mn-lt"/>
                          <a:cs typeface="Segoe UI"/>
                        </a:rPr>
                        <a:t>Discover more Microsoft Accessible Devices &amp; Products – </a:t>
                      </a:r>
                      <a:r>
                        <a:rPr lang="en-CA" sz="600" spc="-10" dirty="0">
                          <a:solidFill>
                            <a:srgbClr val="505050"/>
                          </a:solidFill>
                          <a:latin typeface="+mn-lt"/>
                          <a:cs typeface="Segoe UI"/>
                          <a:hlinkClick r:id="rId4"/>
                        </a:rPr>
                        <a:t>Accessible Devices &amp; Products for PC &amp; Gaming | Assistive Tech Accessories - Microsoft Store</a:t>
                      </a:r>
                      <a:endParaRPr lang="en-US" sz="600" baseline="30000" dirty="0">
                        <a:solidFill>
                          <a:srgbClr val="505050"/>
                        </a:solidFill>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8474407"/>
                  </a:ext>
                </a:extLst>
              </a:tr>
              <a:tr h="0">
                <a:tc>
                  <a:txBody>
                    <a:bodyPr/>
                    <a:lstStyle/>
                    <a:p>
                      <a:pPr marL="0" algn="l">
                        <a:lnSpc>
                          <a:spcPct val="100000"/>
                        </a:lnSpc>
                        <a:spcAft>
                          <a:spcPts val="300"/>
                        </a:spcAft>
                      </a:pPr>
                      <a:r>
                        <a:rPr lang="en-CA" sz="600" kern="1200" cap="all" baseline="0">
                          <a:solidFill>
                            <a:srgbClr val="505050"/>
                          </a:solidFill>
                          <a:latin typeface="+mj-lt"/>
                          <a:ea typeface="+mn-ea"/>
                          <a:cs typeface="+mn-cs"/>
                        </a:rPr>
                        <a:t>SENSORS</a:t>
                      </a:r>
                    </a:p>
                    <a:p>
                      <a:pPr marL="0" marR="69215" indent="0" algn="l">
                        <a:lnSpc>
                          <a:spcPct val="100000"/>
                        </a:lnSpc>
                        <a:spcBef>
                          <a:spcPts val="100"/>
                        </a:spcBef>
                      </a:pPr>
                      <a:r>
                        <a:rPr lang="en-US" sz="600" spc="-10">
                          <a:solidFill>
                            <a:srgbClr val="505050"/>
                          </a:solidFill>
                          <a:latin typeface="+mn-lt"/>
                          <a:cs typeface="Segoe UI"/>
                        </a:rPr>
                        <a:t>Ambient light sensor</a:t>
                      </a:r>
                      <a:endParaRPr lang="en-US" sz="600" baseline="30000">
                        <a:solidFill>
                          <a:srgbClr val="505050"/>
                        </a:solidFill>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24691375"/>
                  </a:ext>
                </a:extLst>
              </a:tr>
              <a:tr h="0">
                <a:tc>
                  <a:txBody>
                    <a:bodyPr/>
                    <a:lstStyle/>
                    <a:p>
                      <a:pPr marL="0" algn="l">
                        <a:lnSpc>
                          <a:spcPct val="100000"/>
                        </a:lnSpc>
                        <a:spcAft>
                          <a:spcPts val="300"/>
                        </a:spcAft>
                      </a:pPr>
                      <a:r>
                        <a:rPr lang="en-CA" sz="600" kern="1200" cap="all" baseline="0" dirty="0">
                          <a:solidFill>
                            <a:srgbClr val="505050"/>
                          </a:solidFill>
                          <a:latin typeface="+mj-lt"/>
                          <a:ea typeface="+mn-ea"/>
                          <a:cs typeface="+mn-cs"/>
                        </a:rPr>
                        <a:t>WHAT’S IN THE BOX</a:t>
                      </a:r>
                    </a:p>
                    <a:p>
                      <a:pPr marL="177800" marR="69215" indent="-177800" algn="l">
                        <a:lnSpc>
                          <a:spcPct val="100000"/>
                        </a:lnSpc>
                        <a:spcBef>
                          <a:spcPts val="100"/>
                        </a:spcBef>
                      </a:pPr>
                      <a:r>
                        <a:rPr lang="en-US" sz="600" spc="-10" dirty="0">
                          <a:solidFill>
                            <a:srgbClr val="505050"/>
                          </a:solidFill>
                          <a:latin typeface="+mn-lt"/>
                          <a:cs typeface="Segoe UI"/>
                        </a:rPr>
                        <a:t>Surface Laptop 6 13.5” or 15”</a:t>
                      </a:r>
                    </a:p>
                    <a:p>
                      <a:pPr marL="177800" marR="69215" indent="-177800" algn="l">
                        <a:lnSpc>
                          <a:spcPct val="100000"/>
                        </a:lnSpc>
                        <a:spcBef>
                          <a:spcPts val="100"/>
                        </a:spcBef>
                      </a:pPr>
                      <a:r>
                        <a:rPr lang="en-US" sz="600" spc="-10" dirty="0">
                          <a:solidFill>
                            <a:srgbClr val="505050"/>
                          </a:solidFill>
                          <a:latin typeface="+mn-lt"/>
                          <a:cs typeface="Segoe UI"/>
                        </a:rPr>
                        <a:t>Power Supply:</a:t>
                      </a:r>
                    </a:p>
                    <a:p>
                      <a:pPr marL="177800" marR="69215" indent="-177800" algn="l">
                        <a:lnSpc>
                          <a:spcPct val="100000"/>
                        </a:lnSpc>
                        <a:spcBef>
                          <a:spcPts val="100"/>
                        </a:spcBef>
                      </a:pPr>
                      <a:r>
                        <a:rPr lang="en-US" sz="600" spc="-10" dirty="0">
                          <a:solidFill>
                            <a:srgbClr val="505050"/>
                          </a:solidFill>
                          <a:latin typeface="+mn-lt"/>
                          <a:cs typeface="Segoe UI"/>
                        </a:rPr>
                        <a:t>13.5”: 39W</a:t>
                      </a:r>
                    </a:p>
                    <a:p>
                      <a:pPr marL="177800" marR="69215" indent="-177800" algn="l">
                        <a:lnSpc>
                          <a:spcPct val="100000"/>
                        </a:lnSpc>
                        <a:spcBef>
                          <a:spcPts val="100"/>
                        </a:spcBef>
                      </a:pPr>
                      <a:r>
                        <a:rPr lang="en-US" sz="600" spc="-10" dirty="0">
                          <a:solidFill>
                            <a:srgbClr val="505050"/>
                          </a:solidFill>
                          <a:latin typeface="+mn-lt"/>
                          <a:cs typeface="Segoe UI"/>
                        </a:rPr>
                        <a:t>15”: 65W</a:t>
                      </a:r>
                    </a:p>
                    <a:p>
                      <a:pPr marL="177800" marR="69215" indent="-177800" algn="l">
                        <a:lnSpc>
                          <a:spcPct val="100000"/>
                        </a:lnSpc>
                        <a:spcBef>
                          <a:spcPts val="100"/>
                        </a:spcBef>
                      </a:pPr>
                      <a:r>
                        <a:rPr lang="en-US" sz="600" spc="-10" dirty="0">
                          <a:solidFill>
                            <a:srgbClr val="505050"/>
                          </a:solidFill>
                          <a:latin typeface="+mn-lt"/>
                          <a:cs typeface="Segoe UI"/>
                        </a:rPr>
                        <a:t>Quick Start Guide</a:t>
                      </a:r>
                    </a:p>
                    <a:p>
                      <a:pPr marL="177800" marR="69215" indent="-177800" algn="l">
                        <a:lnSpc>
                          <a:spcPct val="100000"/>
                        </a:lnSpc>
                        <a:spcBef>
                          <a:spcPts val="100"/>
                        </a:spcBef>
                      </a:pPr>
                      <a:r>
                        <a:rPr lang="en-US" sz="600" spc="-10" dirty="0">
                          <a:solidFill>
                            <a:srgbClr val="505050"/>
                          </a:solidFill>
                          <a:latin typeface="+mn-lt"/>
                          <a:cs typeface="Segoe UI"/>
                        </a:rPr>
                        <a:t>Safety and warranty documents</a:t>
                      </a:r>
                      <a:endParaRPr lang="en-US" sz="600" baseline="30000" dirty="0">
                        <a:solidFill>
                          <a:srgbClr val="505050"/>
                        </a:solidFill>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9301509"/>
                  </a:ext>
                </a:extLst>
              </a:tr>
              <a:tr h="0">
                <a:tc>
                  <a:txBody>
                    <a:bodyPr/>
                    <a:lstStyle/>
                    <a:p>
                      <a:pPr marL="0" algn="l">
                        <a:lnSpc>
                          <a:spcPct val="100000"/>
                        </a:lnSpc>
                        <a:spcAft>
                          <a:spcPts val="300"/>
                        </a:spcAft>
                      </a:pPr>
                      <a:r>
                        <a:rPr lang="en-CA" sz="600" kern="1200" cap="all" baseline="0" dirty="0">
                          <a:solidFill>
                            <a:srgbClr val="505050"/>
                          </a:solidFill>
                          <a:latin typeface="+mj-lt"/>
                          <a:ea typeface="+mn-ea"/>
                          <a:cs typeface="+mn-cs"/>
                        </a:rPr>
                        <a:t>Battery capacities</a:t>
                      </a:r>
                      <a:r>
                        <a:rPr lang="en-CA" sz="600" kern="1200" cap="all" baseline="30000" dirty="0">
                          <a:solidFill>
                            <a:srgbClr val="505050"/>
                          </a:solidFill>
                          <a:latin typeface="+mj-lt"/>
                          <a:ea typeface="+mn-ea"/>
                          <a:cs typeface="+mn-cs"/>
                        </a:rPr>
                        <a:t>6,7</a:t>
                      </a:r>
                    </a:p>
                    <a:p>
                      <a:pPr marL="0" algn="l">
                        <a:lnSpc>
                          <a:spcPct val="100000"/>
                        </a:lnSpc>
                        <a:spcAft>
                          <a:spcPts val="300"/>
                        </a:spcAft>
                      </a:pPr>
                      <a:r>
                        <a:rPr lang="en-US" sz="600" spc="-10" dirty="0">
                          <a:solidFill>
                            <a:srgbClr val="505050"/>
                          </a:solidFill>
                          <a:latin typeface="+mn-lt"/>
                          <a:cs typeface="Segoe UI"/>
                        </a:rPr>
                        <a:t>Battery Capacity Nominal (WH) 47</a:t>
                      </a:r>
                      <a:br>
                        <a:rPr lang="en-US" sz="600" spc="-10" dirty="0">
                          <a:solidFill>
                            <a:srgbClr val="505050"/>
                          </a:solidFill>
                          <a:latin typeface="+mn-lt"/>
                          <a:cs typeface="Segoe UI"/>
                        </a:rPr>
                      </a:br>
                      <a:r>
                        <a:rPr lang="en-US" sz="600" spc="-10" dirty="0">
                          <a:solidFill>
                            <a:srgbClr val="505050"/>
                          </a:solidFill>
                          <a:latin typeface="+mn-lt"/>
                          <a:cs typeface="Segoe UI"/>
                        </a:rPr>
                        <a:t>Battery Capacity Min (WH) 46</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95051322"/>
                  </a:ext>
                </a:extLst>
              </a:tr>
              <a:tr h="0">
                <a:tc>
                  <a:txBody>
                    <a:bodyPr/>
                    <a:lstStyle/>
                    <a:p>
                      <a:pPr marL="0" algn="l">
                        <a:lnSpc>
                          <a:spcPct val="100000"/>
                        </a:lnSpc>
                        <a:spcAft>
                          <a:spcPts val="300"/>
                        </a:spcAft>
                      </a:pPr>
                      <a:r>
                        <a:rPr lang="en-CA" sz="600" kern="1200" cap="all" baseline="0">
                          <a:solidFill>
                            <a:srgbClr val="505050"/>
                          </a:solidFill>
                          <a:latin typeface="+mj-lt"/>
                          <a:ea typeface="+mn-ea"/>
                          <a:cs typeface="+mn-cs"/>
                        </a:rPr>
                        <a:t>EXTERIOR</a:t>
                      </a:r>
                    </a:p>
                    <a:p>
                      <a:pPr marL="0" algn="l">
                        <a:lnSpc>
                          <a:spcPct val="100000"/>
                        </a:lnSpc>
                        <a:spcAft>
                          <a:spcPts val="300"/>
                        </a:spcAft>
                      </a:pPr>
                      <a:r>
                        <a:rPr lang="en-US" sz="600" spc="-10">
                          <a:solidFill>
                            <a:srgbClr val="505050"/>
                          </a:solidFill>
                          <a:latin typeface="+mn-lt"/>
                          <a:cs typeface="Segoe UI"/>
                        </a:rPr>
                        <a:t>Casing: Anodized aluminum</a:t>
                      </a:r>
                      <a:br>
                        <a:rPr lang="en-US" sz="600" spc="-10">
                          <a:solidFill>
                            <a:srgbClr val="505050"/>
                          </a:solidFill>
                          <a:latin typeface="+mn-lt"/>
                          <a:cs typeface="Segoe UI"/>
                        </a:rPr>
                      </a:br>
                      <a:r>
                        <a:rPr lang="en-US" sz="600" spc="-10">
                          <a:solidFill>
                            <a:srgbClr val="505050"/>
                          </a:solidFill>
                          <a:latin typeface="+mn-lt"/>
                          <a:cs typeface="Segoe UI"/>
                        </a:rPr>
                        <a:t>Colors:</a:t>
                      </a:r>
                      <a:r>
                        <a:rPr lang="en-US" sz="600" spc="-10" baseline="30000">
                          <a:solidFill>
                            <a:srgbClr val="505050"/>
                          </a:solidFill>
                          <a:latin typeface="+mn-lt"/>
                          <a:cs typeface="Segoe UI"/>
                        </a:rPr>
                        <a:t>17</a:t>
                      </a:r>
                      <a:r>
                        <a:rPr lang="en-US" sz="600" spc="-10">
                          <a:solidFill>
                            <a:srgbClr val="505050"/>
                          </a:solidFill>
                          <a:latin typeface="+mn-lt"/>
                          <a:cs typeface="Segoe UI"/>
                        </a:rPr>
                        <a:t> Platinum or Black</a:t>
                      </a:r>
                      <a:endParaRPr lang="en-US" sz="600" baseline="30000">
                        <a:solidFill>
                          <a:srgbClr val="505050"/>
                        </a:solidFill>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58398479"/>
                  </a:ext>
                </a:extLst>
              </a:tr>
              <a:tr h="0">
                <a:tc>
                  <a:txBody>
                    <a:bodyPr/>
                    <a:lstStyle/>
                    <a:p>
                      <a:pPr marL="0" marR="69215" indent="0" algn="l">
                        <a:lnSpc>
                          <a:spcPct val="100000"/>
                        </a:lnSpc>
                        <a:spcBef>
                          <a:spcPts val="100"/>
                        </a:spcBef>
                        <a:spcAft>
                          <a:spcPts val="300"/>
                        </a:spcAft>
                      </a:pPr>
                      <a:r>
                        <a:rPr lang="en-US" sz="600" kern="1200" cap="all" baseline="0" dirty="0">
                          <a:solidFill>
                            <a:srgbClr val="505050"/>
                          </a:solidFill>
                          <a:latin typeface="+mj-lt"/>
                          <a:ea typeface="+mn-ea"/>
                          <a:cs typeface="+mn-cs"/>
                        </a:rPr>
                        <a:t>SUSTAINABILITY</a:t>
                      </a:r>
                      <a:endParaRPr lang="en-US" sz="600" kern="1200" cap="all" baseline="30000" dirty="0">
                        <a:solidFill>
                          <a:srgbClr val="505050"/>
                        </a:solidFill>
                        <a:latin typeface="+mj-lt"/>
                        <a:ea typeface="+mn-ea"/>
                        <a:cs typeface="+mn-cs"/>
                      </a:endParaRPr>
                    </a:p>
                    <a:p>
                      <a:pPr lvl="0" fontAlgn="base"/>
                      <a:r>
                        <a:rPr lang="en-US" sz="600" kern="1200" dirty="0">
                          <a:solidFill>
                            <a:srgbClr val="505050"/>
                          </a:solidFill>
                          <a:effectLst/>
                          <a:latin typeface="+mj-lt"/>
                          <a:ea typeface="+mn-ea"/>
                          <a:cs typeface="+mn-cs"/>
                        </a:rPr>
                        <a:t>More recycled materials</a:t>
                      </a:r>
                    </a:p>
                    <a:p>
                      <a:pPr lvl="0" fontAlgn="base"/>
                      <a:r>
                        <a:rPr lang="en-US" sz="600" kern="1200" dirty="0">
                          <a:solidFill>
                            <a:srgbClr val="505050"/>
                          </a:solidFill>
                          <a:effectLst/>
                          <a:latin typeface="+mn-lt"/>
                          <a:ea typeface="+mn-ea"/>
                          <a:cs typeface="+mn-cs"/>
                        </a:rPr>
                        <a:t>Enclosure is made with a minimum of 25.8% recycled content, including 100% recycled aluminum alloy and 100% recycled rare earth metals</a:t>
                      </a:r>
                      <a:r>
                        <a:rPr lang="en-US" sz="600" b="0" kern="1200" baseline="30000" dirty="0">
                          <a:solidFill>
                            <a:srgbClr val="505050"/>
                          </a:solidFill>
                          <a:effectLst/>
                          <a:latin typeface="+mn-lt"/>
                          <a:ea typeface="+mn-ea"/>
                          <a:cs typeface="+mn-cs"/>
                        </a:rPr>
                        <a:t>18</a:t>
                      </a:r>
                    </a:p>
                    <a:p>
                      <a:pPr lvl="0" fontAlgn="base"/>
                      <a:endParaRPr lang="en-US" sz="600" b="0" kern="1200" dirty="0">
                        <a:solidFill>
                          <a:srgbClr val="FF0000"/>
                        </a:solidFill>
                        <a:effectLst/>
                        <a:latin typeface="+mn-lt"/>
                        <a:ea typeface="+mn-ea"/>
                        <a:cs typeface="+mn-cs"/>
                      </a:endParaRPr>
                    </a:p>
                    <a:p>
                      <a:pPr lvl="0" fontAlgn="base"/>
                      <a:r>
                        <a:rPr lang="en-US" sz="600" b="0" kern="1200" dirty="0">
                          <a:solidFill>
                            <a:srgbClr val="505050"/>
                          </a:solidFill>
                          <a:effectLst/>
                          <a:latin typeface="+mj-lt"/>
                          <a:ea typeface="+mn-ea"/>
                          <a:cs typeface="+mn-cs"/>
                        </a:rPr>
                        <a:t>More energy efficient </a:t>
                      </a:r>
                    </a:p>
                    <a:p>
                      <a:pPr lvl="0" fontAlgn="base"/>
                      <a:r>
                        <a:rPr lang="en-US" sz="600" b="0" kern="1200" dirty="0">
                          <a:solidFill>
                            <a:srgbClr val="505050"/>
                          </a:solidFill>
                          <a:effectLst/>
                          <a:latin typeface="+mn-lt"/>
                          <a:ea typeface="+mn-ea"/>
                          <a:cs typeface="+mn-cs"/>
                        </a:rPr>
                        <a:t>ENERGY STAR® certified</a:t>
                      </a:r>
                    </a:p>
                    <a:p>
                      <a:pPr lvl="0" fontAlgn="base"/>
                      <a:endParaRPr lang="en-US" sz="600" b="0" kern="1200" dirty="0">
                        <a:solidFill>
                          <a:srgbClr val="505050"/>
                        </a:solidFill>
                        <a:effectLst/>
                        <a:latin typeface="+mn-lt"/>
                        <a:ea typeface="+mn-ea"/>
                        <a:cs typeface="+mn-cs"/>
                      </a:endParaRPr>
                    </a:p>
                    <a:p>
                      <a:pPr marL="0" marR="0" lvl="0" indent="0" algn="l" rtl="0" eaLnBrk="1" fontAlgn="base" latinLnBrk="0" hangingPunct="1">
                        <a:lnSpc>
                          <a:spcPct val="100000"/>
                        </a:lnSpc>
                        <a:spcBef>
                          <a:spcPts val="0"/>
                        </a:spcBef>
                        <a:spcAft>
                          <a:spcPts val="0"/>
                        </a:spcAft>
                        <a:buClrTx/>
                        <a:buSzTx/>
                        <a:buFontTx/>
                        <a:buNone/>
                      </a:pPr>
                      <a:r>
                        <a:rPr lang="en-US" sz="600" b="0" kern="1200" dirty="0">
                          <a:solidFill>
                            <a:srgbClr val="505050"/>
                          </a:solidFill>
                          <a:effectLst/>
                          <a:latin typeface="+mj-lt"/>
                          <a:ea typeface="+mn-ea"/>
                          <a:cs typeface="+mn-cs"/>
                        </a:rPr>
                        <a:t>More repairable  </a:t>
                      </a:r>
                    </a:p>
                    <a:p>
                      <a:pPr marL="0" marR="0" lvl="0" indent="0" algn="l" defTabSz="932742" rtl="0" eaLnBrk="1" fontAlgn="base" latinLnBrk="0" hangingPunct="1">
                        <a:lnSpc>
                          <a:spcPct val="100000"/>
                        </a:lnSpc>
                        <a:spcBef>
                          <a:spcPts val="0"/>
                        </a:spcBef>
                        <a:spcAft>
                          <a:spcPts val="0"/>
                        </a:spcAft>
                        <a:buClrTx/>
                        <a:buSzTx/>
                        <a:buFontTx/>
                        <a:buNone/>
                        <a:tabLst/>
                        <a:defRPr/>
                      </a:pPr>
                      <a:r>
                        <a:rPr lang="en-US" sz="600" b="0" kern="1200" dirty="0">
                          <a:solidFill>
                            <a:srgbClr val="505050"/>
                          </a:solidFill>
                          <a:effectLst/>
                          <a:latin typeface="+mn-lt"/>
                          <a:ea typeface="+mn-ea"/>
                          <a:cs typeface="+mn-cs"/>
                        </a:rPr>
                        <a:t>More replaceable components than Surface Laptop 5. Built-in QR code provides convenient access to instructions.</a:t>
                      </a:r>
                      <a:r>
                        <a:rPr lang="en-US" sz="600" b="0" kern="1200" baseline="30000" dirty="0">
                          <a:solidFill>
                            <a:srgbClr val="505050"/>
                          </a:solidFill>
                          <a:effectLst/>
                          <a:latin typeface="+mn-lt"/>
                          <a:ea typeface="+mn-ea"/>
                          <a:cs typeface="+mn-cs"/>
                        </a:rPr>
                        <a:t>16</a:t>
                      </a:r>
                      <a:endParaRPr lang="en-US" sz="600" b="0" u="sng" kern="1200" baseline="30000" dirty="0">
                        <a:solidFill>
                          <a:srgbClr val="505050"/>
                        </a:solidFill>
                        <a:effectLst/>
                        <a:latin typeface="+mn-lt"/>
                        <a:ea typeface="+mn-ea"/>
                        <a:cs typeface="+mn-cs"/>
                      </a:endParaRPr>
                    </a:p>
                    <a:p>
                      <a:pPr lvl="0" fontAlgn="base"/>
                      <a:endParaRPr lang="en-US" sz="600" b="0" kern="1200" dirty="0">
                        <a:solidFill>
                          <a:srgbClr val="505050"/>
                        </a:solidFill>
                        <a:effectLst/>
                        <a:latin typeface="+mn-lt"/>
                        <a:ea typeface="+mn-ea"/>
                        <a:cs typeface="+mn-cs"/>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1668541"/>
                  </a:ext>
                </a:extLst>
              </a:tr>
            </a:tbl>
          </a:graphicData>
        </a:graphic>
      </p:graphicFrame>
      <p:graphicFrame>
        <p:nvGraphicFramePr>
          <p:cNvPr id="5" name="Table 4">
            <a:extLst>
              <a:ext uri="{FF2B5EF4-FFF2-40B4-BE49-F238E27FC236}">
                <a16:creationId xmlns:a16="http://schemas.microsoft.com/office/drawing/2014/main" id="{5EC38B57-7004-8A59-59AB-B15445FE5411}"/>
              </a:ext>
            </a:extLst>
          </p:cNvPr>
          <p:cNvGraphicFramePr>
            <a:graphicFrameLocks noGrp="1" noDrilldown="1" noMove="1" noResize="1"/>
          </p:cNvGraphicFramePr>
          <p:nvPr>
            <p:extLst>
              <p:ext uri="{D42A27DB-BD31-4B8C-83A1-F6EECF244321}">
                <p14:modId xmlns:p14="http://schemas.microsoft.com/office/powerpoint/2010/main" val="4065849493"/>
              </p:ext>
            </p:extLst>
          </p:nvPr>
        </p:nvGraphicFramePr>
        <p:xfrm>
          <a:off x="9893999" y="943646"/>
          <a:ext cx="2160000" cy="2592704"/>
        </p:xfrm>
        <a:graphic>
          <a:graphicData uri="http://schemas.openxmlformats.org/drawingml/2006/table">
            <a:tbl>
              <a:tblPr firstRow="1" bandRow="1">
                <a:tableStyleId>{5940675A-B579-460E-94D1-54222C63F5DA}</a:tableStyleId>
              </a:tblPr>
              <a:tblGrid>
                <a:gridCol w="2160000">
                  <a:extLst>
                    <a:ext uri="{9D8B030D-6E8A-4147-A177-3AD203B41FA5}">
                      <a16:colId xmlns:a16="http://schemas.microsoft.com/office/drawing/2014/main" val="799885509"/>
                    </a:ext>
                  </a:extLst>
                </a:gridCol>
              </a:tblGrid>
              <a:tr h="678359">
                <a:tc>
                  <a:txBody>
                    <a:bodyPr/>
                    <a:lstStyle/>
                    <a:p>
                      <a:pPr marL="0" marR="0" lvl="0" indent="0" algn="l" defTabSz="932742" rtl="0" eaLnBrk="1" fontAlgn="base" latinLnBrk="0" hangingPunct="1">
                        <a:lnSpc>
                          <a:spcPct val="100000"/>
                        </a:lnSpc>
                        <a:spcBef>
                          <a:spcPts val="0"/>
                        </a:spcBef>
                        <a:spcAft>
                          <a:spcPts val="0"/>
                        </a:spcAft>
                        <a:buClrTx/>
                        <a:buSzTx/>
                        <a:buFontTx/>
                        <a:buNone/>
                        <a:tabLst/>
                        <a:defRPr/>
                      </a:pPr>
                      <a:endParaRPr lang="en-CA" sz="600" kern="1200" baseline="30000">
                        <a:solidFill>
                          <a:srgbClr val="505050"/>
                        </a:solidFill>
                        <a:effectLst/>
                        <a:highlight>
                          <a:srgbClr val="008000"/>
                        </a:highlight>
                        <a:latin typeface="+mn-lt"/>
                        <a:ea typeface="+mn-ea"/>
                        <a:cs typeface="+mn-cs"/>
                      </a:endParaRPr>
                    </a:p>
                    <a:p>
                      <a:r>
                        <a:rPr lang="en-US" sz="600" kern="1200" spc="-10">
                          <a:solidFill>
                            <a:srgbClr val="505050"/>
                          </a:solidFill>
                          <a:latin typeface="+mj-lt"/>
                          <a:ea typeface="+mn-ea"/>
                          <a:cs typeface="Segoe UI"/>
                        </a:rPr>
                        <a:t>Surface Trade-in</a:t>
                      </a:r>
                      <a:endParaRPr lang="en-CA" sz="600" kern="1200" spc="-10">
                        <a:solidFill>
                          <a:srgbClr val="505050"/>
                        </a:solidFill>
                        <a:latin typeface="+mj-lt"/>
                        <a:ea typeface="+mn-ea"/>
                        <a:cs typeface="Segoe UI"/>
                      </a:endParaRPr>
                    </a:p>
                    <a:p>
                      <a:pPr lvl="0"/>
                      <a:r>
                        <a:rPr lang="en-US" sz="600" kern="1200" spc="-10">
                          <a:solidFill>
                            <a:srgbClr val="505050"/>
                          </a:solidFill>
                          <a:latin typeface="+mn-lt"/>
                          <a:ea typeface="+mn-ea"/>
                          <a:cs typeface="Segoe UI"/>
                        </a:rPr>
                        <a:t>We make trade-in convenient and secure for our commercial customers in the USA at </a:t>
                      </a:r>
                      <a:br>
                        <a:rPr lang="en-US" sz="600" kern="1200" spc="-10">
                          <a:solidFill>
                            <a:srgbClr val="505050"/>
                          </a:solidFill>
                          <a:latin typeface="+mn-lt"/>
                          <a:ea typeface="+mn-ea"/>
                          <a:cs typeface="Segoe UI"/>
                        </a:rPr>
                      </a:br>
                      <a:r>
                        <a:rPr lang="en-US" sz="600" u="sng" kern="1200">
                          <a:solidFill>
                            <a:schemeClr val="tx1"/>
                          </a:solidFill>
                          <a:effectLst/>
                          <a:latin typeface="+mn-lt"/>
                          <a:ea typeface="+mn-ea"/>
                          <a:cs typeface="+mn-cs"/>
                          <a:hlinkClick r:id="rId5"/>
                        </a:rPr>
                        <a:t>Microsoft Trade In Program</a:t>
                      </a:r>
                      <a:endParaRPr lang="en-US" sz="600" u="sng" kern="1200">
                        <a:solidFill>
                          <a:schemeClr val="tx1"/>
                        </a:solidFill>
                        <a:effectLst/>
                        <a:latin typeface="+mn-lt"/>
                        <a:ea typeface="+mn-ea"/>
                        <a:cs typeface="+mn-cs"/>
                      </a:endParaRPr>
                    </a:p>
                    <a:p>
                      <a:pPr lvl="0"/>
                      <a:endParaRPr lang="en-US" sz="600" u="sng" kern="1200">
                        <a:solidFill>
                          <a:schemeClr val="tx1"/>
                        </a:solidFill>
                        <a:effectLst/>
                        <a:latin typeface="+mn-lt"/>
                        <a:ea typeface="+mn-ea"/>
                        <a:cs typeface="+mn-cs"/>
                      </a:endParaRPr>
                    </a:p>
                    <a:p>
                      <a:pPr fontAlgn="base"/>
                      <a:r>
                        <a:rPr lang="en-NZ" sz="600" kern="1200" spc="-10">
                          <a:solidFill>
                            <a:srgbClr val="505050"/>
                          </a:solidFill>
                          <a:latin typeface="+mn-lt"/>
                          <a:ea typeface="+mn-ea"/>
                          <a:cs typeface="Segoe UI"/>
                        </a:rPr>
                        <a:t>Microsoft is committed to be carbon negative, water, positive, and achieve zero waste by 2030.</a:t>
                      </a:r>
                      <a:r>
                        <a:rPr lang="en-US" sz="600" kern="1200" spc="-10">
                          <a:solidFill>
                            <a:srgbClr val="505050"/>
                          </a:solidFill>
                          <a:latin typeface="+mn-lt"/>
                          <a:ea typeface="+mn-ea"/>
                          <a:cs typeface="Segoe UI"/>
                        </a:rPr>
                        <a:t> Learn more about how we design with sustainability in mind: </a:t>
                      </a:r>
                      <a:endParaRPr lang="en-CA" sz="600" kern="1200" spc="-10">
                        <a:solidFill>
                          <a:srgbClr val="505050"/>
                        </a:solidFill>
                        <a:latin typeface="+mn-lt"/>
                        <a:ea typeface="+mn-ea"/>
                        <a:cs typeface="Segoe UI"/>
                      </a:endParaRPr>
                    </a:p>
                    <a:p>
                      <a:pPr lvl="0" fontAlgn="base"/>
                      <a:r>
                        <a:rPr lang="en-US" sz="600" u="sng" kern="1200">
                          <a:solidFill>
                            <a:schemeClr val="tx1"/>
                          </a:solidFill>
                          <a:effectLst/>
                          <a:latin typeface="+mn-lt"/>
                          <a:ea typeface="+mn-ea"/>
                          <a:cs typeface="+mn-cs"/>
                          <a:hlinkClick r:id="rId6"/>
                        </a:rPr>
                        <a:t>Sustainable Products &amp; Solutions | Microsoft CSR</a:t>
                      </a:r>
                      <a:endParaRPr lang="en-CA" sz="600" kern="1200">
                        <a:solidFill>
                          <a:schemeClr val="tx1"/>
                        </a:solidFill>
                        <a:effectLst/>
                        <a:latin typeface="+mn-lt"/>
                        <a:ea typeface="+mn-ea"/>
                        <a:cs typeface="+mn-cs"/>
                      </a:endParaRPr>
                    </a:p>
                    <a:p>
                      <a:r>
                        <a:rPr lang="en-US" sz="600" u="sng" kern="1200">
                          <a:solidFill>
                            <a:schemeClr val="tx1"/>
                          </a:solidFill>
                          <a:effectLst/>
                          <a:latin typeface="+mn-lt"/>
                          <a:ea typeface="+mn-ea"/>
                          <a:cs typeface="+mn-cs"/>
                          <a:hlinkClick r:id="rId7"/>
                        </a:rPr>
                        <a:t>Microsoft Surface Sustainability - Microsoft Sustainability</a:t>
                      </a:r>
                      <a:endParaRPr lang="en-CA" sz="600" kern="1200">
                        <a:solidFill>
                          <a:schemeClr val="tx1"/>
                        </a:solidFill>
                        <a:effectLst/>
                        <a:latin typeface="+mn-lt"/>
                        <a:ea typeface="+mn-ea"/>
                        <a:cs typeface="+mn-cs"/>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6784467"/>
                  </a:ext>
                </a:extLst>
              </a:tr>
              <a:tr h="334252">
                <a:tc>
                  <a:txBody>
                    <a:bodyPr/>
                    <a:lstStyle/>
                    <a:p>
                      <a:pPr marL="0" algn="l">
                        <a:lnSpc>
                          <a:spcPct val="100000"/>
                        </a:lnSpc>
                        <a:spcAft>
                          <a:spcPts val="300"/>
                        </a:spcAft>
                      </a:pPr>
                      <a:r>
                        <a:rPr lang="en-CA" sz="600" cap="all" baseline="0">
                          <a:solidFill>
                            <a:srgbClr val="505050"/>
                          </a:solidFill>
                          <a:latin typeface="+mj-lt"/>
                          <a:ea typeface="+mn-ea"/>
                          <a:cs typeface="+mn-cs"/>
                        </a:rPr>
                        <a:t>Warranty</a:t>
                      </a:r>
                      <a:r>
                        <a:rPr lang="en-CA" sz="600" cap="all" baseline="30000">
                          <a:solidFill>
                            <a:srgbClr val="505050"/>
                          </a:solidFill>
                          <a:latin typeface="+mj-lt"/>
                          <a:ea typeface="+mn-ea"/>
                          <a:cs typeface="+mn-cs"/>
                        </a:rPr>
                        <a:t>19</a:t>
                      </a:r>
                    </a:p>
                    <a:p>
                      <a:pPr marL="0" algn="l">
                        <a:lnSpc>
                          <a:spcPct val="100000"/>
                        </a:lnSpc>
                        <a:spcAft>
                          <a:spcPts val="300"/>
                        </a:spcAft>
                      </a:pPr>
                      <a:r>
                        <a:rPr lang="en-US" sz="600" spc="-10">
                          <a:solidFill>
                            <a:srgbClr val="505050"/>
                          </a:solidFill>
                          <a:latin typeface="+mn-lt"/>
                          <a:cs typeface="Segoe UI"/>
                        </a:rPr>
                        <a:t>1-year limited hardware warranty</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02695576"/>
                  </a:ext>
                </a:extLst>
              </a:tr>
              <a:tr h="334252">
                <a:tc>
                  <a:txBody>
                    <a:bodyPr/>
                    <a:lstStyle/>
                    <a:p>
                      <a:pPr marL="0" algn="l" defTabSz="932742" rtl="0" eaLnBrk="1" latinLnBrk="0" hangingPunct="1">
                        <a:lnSpc>
                          <a:spcPct val="100000"/>
                        </a:lnSpc>
                        <a:spcAft>
                          <a:spcPts val="300"/>
                        </a:spcAft>
                      </a:pPr>
                      <a:r>
                        <a:rPr lang="en-CA" sz="600" kern="1200" cap="all" baseline="0" dirty="0">
                          <a:solidFill>
                            <a:srgbClr val="505050"/>
                          </a:solidFill>
                          <a:latin typeface="+mj-lt"/>
                          <a:ea typeface="+mn-ea"/>
                          <a:cs typeface="+mn-cs"/>
                        </a:rPr>
                        <a:t>PEN and accessories COMPATIBILITY</a:t>
                      </a:r>
                    </a:p>
                    <a:p>
                      <a:pPr marL="0" marR="69215" indent="0" algn="l">
                        <a:lnSpc>
                          <a:spcPct val="100000"/>
                        </a:lnSpc>
                        <a:spcBef>
                          <a:spcPts val="0"/>
                        </a:spcBef>
                      </a:pPr>
                      <a:r>
                        <a:rPr lang="en-US" sz="600" spc="-10" dirty="0">
                          <a:solidFill>
                            <a:srgbClr val="505050"/>
                          </a:solidFill>
                          <a:latin typeface="+mn-lt"/>
                          <a:cs typeface="Segoe UI"/>
                        </a:rPr>
                        <a:t>Supports Microsoft Pen Protocol (MPP)</a:t>
                      </a:r>
                      <a:endParaRPr lang="en-US" sz="600" spc="-10" dirty="0">
                        <a:solidFill>
                          <a:srgbClr val="FF0000"/>
                        </a:solidFill>
                        <a:latin typeface="+mn-lt"/>
                        <a:cs typeface="Segoe UI"/>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26389184"/>
                  </a:ext>
                </a:extLst>
              </a:tr>
              <a:tr h="334252">
                <a:tc>
                  <a:txBody>
                    <a:bodyPr/>
                    <a:lstStyle/>
                    <a:p>
                      <a:pPr algn="l">
                        <a:lnSpc>
                          <a:spcPct val="100000"/>
                        </a:lnSpc>
                        <a:spcAft>
                          <a:spcPts val="300"/>
                        </a:spcAft>
                      </a:pPr>
                      <a:r>
                        <a:rPr lang="en-CA" sz="600" kern="1200" cap="all" baseline="0">
                          <a:solidFill>
                            <a:srgbClr val="505050"/>
                          </a:solidFill>
                          <a:latin typeface="+mj-lt"/>
                          <a:ea typeface="+mn-ea"/>
                          <a:cs typeface="+mn-cs"/>
                        </a:rPr>
                        <a:t>NETWORK AND CONNECTIVITY</a:t>
                      </a:r>
                    </a:p>
                    <a:p>
                      <a:pPr algn="l">
                        <a:lnSpc>
                          <a:spcPct val="100000"/>
                        </a:lnSpc>
                      </a:pPr>
                      <a:r>
                        <a:rPr lang="en-US" sz="600">
                          <a:solidFill>
                            <a:srgbClr val="505050"/>
                          </a:solidFill>
                        </a:rPr>
                        <a:t>Wi-Fi 6E: 802.11ax compatible</a:t>
                      </a:r>
                      <a:r>
                        <a:rPr lang="en-US" sz="600" baseline="30000">
                          <a:solidFill>
                            <a:srgbClr val="505050"/>
                          </a:solidFill>
                        </a:rPr>
                        <a:t>20</a:t>
                      </a:r>
                    </a:p>
                    <a:p>
                      <a:pPr algn="l">
                        <a:lnSpc>
                          <a:spcPct val="100000"/>
                        </a:lnSpc>
                      </a:pPr>
                      <a:r>
                        <a:rPr lang="en-US" sz="600">
                          <a:solidFill>
                            <a:srgbClr val="505050"/>
                          </a:solidFill>
                        </a:rPr>
                        <a:t>Bluetooth</a:t>
                      </a:r>
                      <a:r>
                        <a:rPr lang="en-US" sz="600" baseline="30000">
                          <a:solidFill>
                            <a:srgbClr val="505050"/>
                          </a:solidFill>
                        </a:rPr>
                        <a:t>®</a:t>
                      </a:r>
                      <a:r>
                        <a:rPr lang="en-US" sz="600">
                          <a:solidFill>
                            <a:srgbClr val="505050"/>
                          </a:solidFill>
                        </a:rPr>
                        <a:t> Wireless 5.3 technology</a:t>
                      </a:r>
                      <a:endParaRPr lang="en-CA" sz="600">
                        <a:solidFill>
                          <a:srgbClr val="FF0000"/>
                        </a:solidFill>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9069012"/>
                  </a:ext>
                </a:extLst>
              </a:tr>
              <a:tr h="334252">
                <a:tc>
                  <a:txBody>
                    <a:bodyPr/>
                    <a:lstStyle/>
                    <a:p>
                      <a:pPr marL="0" algn="l" defTabSz="932742" rtl="0" eaLnBrk="1" latinLnBrk="0" hangingPunct="1">
                        <a:lnSpc>
                          <a:spcPct val="100000"/>
                        </a:lnSpc>
                        <a:spcAft>
                          <a:spcPts val="300"/>
                        </a:spcAft>
                      </a:pPr>
                      <a:r>
                        <a:rPr lang="en-CA" sz="600" kern="1200" cap="all" baseline="0" dirty="0">
                          <a:solidFill>
                            <a:srgbClr val="505050"/>
                          </a:solidFill>
                          <a:latin typeface="+mj-lt"/>
                          <a:ea typeface="+mn-ea"/>
                          <a:cs typeface="+mn-cs"/>
                        </a:rPr>
                        <a:t>GRAPHICS</a:t>
                      </a:r>
                    </a:p>
                    <a:p>
                      <a:pPr algn="l">
                        <a:lnSpc>
                          <a:spcPct val="100000"/>
                        </a:lnSpc>
                      </a:pPr>
                      <a:r>
                        <a:rPr lang="en-US" sz="600" kern="1200" dirty="0">
                          <a:solidFill>
                            <a:srgbClr val="505050"/>
                          </a:solidFill>
                          <a:latin typeface="+mn-lt"/>
                          <a:ea typeface="+mn-ea"/>
                          <a:cs typeface="+mn-cs"/>
                        </a:rPr>
                        <a:t>8GB memory: Intel</a:t>
                      </a:r>
                      <a:r>
                        <a:rPr lang="en-US" sz="600" kern="1200" baseline="30000" dirty="0">
                          <a:solidFill>
                            <a:srgbClr val="505050"/>
                          </a:solidFill>
                          <a:latin typeface="+mn-lt"/>
                          <a:ea typeface="+mn-ea"/>
                          <a:cs typeface="+mn-cs"/>
                        </a:rPr>
                        <a:t>®</a:t>
                      </a:r>
                      <a:r>
                        <a:rPr lang="en-US" sz="600" kern="1200" dirty="0">
                          <a:solidFill>
                            <a:srgbClr val="505050"/>
                          </a:solidFill>
                          <a:latin typeface="+mn-lt"/>
                          <a:ea typeface="+mn-ea"/>
                          <a:cs typeface="+mn-cs"/>
                        </a:rPr>
                        <a:t> Graphics</a:t>
                      </a:r>
                    </a:p>
                    <a:p>
                      <a:pPr algn="l">
                        <a:lnSpc>
                          <a:spcPct val="100000"/>
                        </a:lnSpc>
                      </a:pPr>
                      <a:r>
                        <a:rPr lang="en-US" sz="600" kern="1200" dirty="0">
                          <a:solidFill>
                            <a:srgbClr val="505050"/>
                          </a:solidFill>
                          <a:latin typeface="+mn-lt"/>
                          <a:ea typeface="+mn-ea"/>
                          <a:cs typeface="+mn-cs"/>
                        </a:rPr>
                        <a:t>16GB, 32GB or 64GB memory: Intel</a:t>
                      </a:r>
                      <a:r>
                        <a:rPr lang="en-US" sz="600" kern="1200" baseline="30000" dirty="0">
                          <a:solidFill>
                            <a:srgbClr val="505050"/>
                          </a:solidFill>
                          <a:latin typeface="+mn-lt"/>
                          <a:ea typeface="+mn-ea"/>
                          <a:cs typeface="+mn-cs"/>
                        </a:rPr>
                        <a:t>®</a:t>
                      </a:r>
                      <a:r>
                        <a:rPr lang="en-US" sz="600" kern="1200" dirty="0">
                          <a:solidFill>
                            <a:srgbClr val="505050"/>
                          </a:solidFill>
                          <a:latin typeface="+mn-lt"/>
                          <a:ea typeface="+mn-ea"/>
                          <a:cs typeface="+mn-cs"/>
                        </a:rPr>
                        <a:t> Arc™ Graphics</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44165838"/>
                  </a:ext>
                </a:extLst>
              </a:tr>
            </a:tbl>
          </a:graphicData>
        </a:graphic>
      </p:graphicFrame>
      <p:sp>
        <p:nvSpPr>
          <p:cNvPr id="9" name="object 19">
            <a:extLst>
              <a:ext uri="{FF2B5EF4-FFF2-40B4-BE49-F238E27FC236}">
                <a16:creationId xmlns:a16="http://schemas.microsoft.com/office/drawing/2014/main" id="{F9562A3C-6BB1-E5F0-A448-1ED2EB17CE10}"/>
              </a:ext>
            </a:extLst>
          </p:cNvPr>
          <p:cNvSpPr txBox="1">
            <a:spLocks noGrp="1" noRot="1" noMove="1" noResize="1" noEditPoints="1" noAdjustHandles="1" noChangeArrowheads="1" noChangeShapeType="1"/>
          </p:cNvSpPr>
          <p:nvPr/>
        </p:nvSpPr>
        <p:spPr>
          <a:xfrm>
            <a:off x="552034" y="5895546"/>
            <a:ext cx="11369889" cy="813043"/>
          </a:xfrm>
          <a:prstGeom prst="rect">
            <a:avLst/>
          </a:prstGeom>
        </p:spPr>
        <p:txBody>
          <a:bodyPr vert="horz" wrap="square" lIns="0" tIns="12700" rIns="0" bIns="0" rtlCol="0" anchor="b">
            <a:spAutoFit/>
          </a:bodyPr>
          <a:lstStyle/>
          <a:p>
            <a:pPr marR="30480"/>
            <a:r>
              <a:rPr lang="en-US" sz="400" dirty="0">
                <a:solidFill>
                  <a:srgbClr val="505050"/>
                </a:solidFill>
                <a:effectLst/>
                <a:latin typeface="Segoe UI"/>
                <a:cs typeface="Segoe UI"/>
              </a:rPr>
              <a:t>*See </a:t>
            </a:r>
            <a:r>
              <a:rPr lang="en-US" sz="400" dirty="0">
                <a:solidFill>
                  <a:srgbClr val="0078D4"/>
                </a:solidFill>
                <a:effectLst/>
                <a:latin typeface="Segoe UI"/>
                <a:cs typeface="Segoe UI"/>
                <a:hlinkClick r:id="rId8">
                  <a:extLst>
                    <a:ext uri="{A12FA001-AC4F-418D-AE19-62706E023703}">
                      <ahyp:hlinkClr xmlns:ahyp="http://schemas.microsoft.com/office/drawing/2018/hyperlinkcolor" val="tx"/>
                    </a:ext>
                  </a:extLst>
                </a:hlinkClick>
              </a:rPr>
              <a:t>www.displayport.org</a:t>
            </a:r>
            <a:r>
              <a:rPr lang="en-US" sz="400" dirty="0">
                <a:solidFill>
                  <a:srgbClr val="0078D4"/>
                </a:solidFill>
                <a:effectLst/>
                <a:latin typeface="Segoe UI"/>
                <a:cs typeface="Segoe UI"/>
              </a:rPr>
              <a:t> </a:t>
            </a:r>
            <a:r>
              <a:rPr lang="en-US" sz="400" dirty="0">
                <a:solidFill>
                  <a:srgbClr val="505050"/>
                </a:solidFill>
                <a:effectLst/>
                <a:latin typeface="Segoe UI"/>
                <a:cs typeface="Segoe UI"/>
              </a:rPr>
              <a:t>for details on cables that support DisplayPort 2.1. </a:t>
            </a:r>
            <a:r>
              <a:rPr lang="en-US" sz="400" baseline="30000" dirty="0">
                <a:solidFill>
                  <a:srgbClr val="505050"/>
                </a:solidFill>
                <a:cs typeface="Segoe UI"/>
              </a:rPr>
              <a:t>1</a:t>
            </a:r>
            <a:r>
              <a:rPr lang="en-US" sz="400" dirty="0">
                <a:solidFill>
                  <a:srgbClr val="505050"/>
                </a:solidFill>
                <a:cs typeface="Segoe UI"/>
              </a:rPr>
              <a:t>System System software uses significant storage space. Available storage is subject to change based on system software updates and apps usage. 1GB = 1 billion bytes. 1TB = 1,000 GB. </a:t>
            </a:r>
            <a:r>
              <a:rPr lang="en-US" sz="400" dirty="0">
                <a:solidFill>
                  <a:srgbClr val="505050"/>
                </a:solidFill>
                <a:cs typeface="Segoe UI"/>
                <a:hlinkClick r:id="rId9"/>
              </a:rPr>
              <a:t>Surface.com/Storage</a:t>
            </a:r>
            <a:r>
              <a:rPr lang="en-US" sz="400" dirty="0">
                <a:solidFill>
                  <a:srgbClr val="505050"/>
                </a:solidFill>
                <a:cs typeface="Segoe UI"/>
              </a:rPr>
              <a:t> more details. </a:t>
            </a:r>
            <a:r>
              <a:rPr lang="en-US" sz="400" baseline="30000" dirty="0">
                <a:solidFill>
                  <a:srgbClr val="505050"/>
                </a:solidFill>
                <a:cs typeface="Segoe UI"/>
              </a:rPr>
              <a:t>2</a:t>
            </a:r>
            <a:r>
              <a:rPr lang="en-US" sz="400" dirty="0">
                <a:solidFill>
                  <a:srgbClr val="505050"/>
                </a:solidFill>
                <a:effectLst/>
                <a:ea typeface="Calibri" panose="020F0502020204030204" pitchFamily="34" charset="0"/>
                <a:cs typeface="Arial"/>
              </a:rPr>
              <a:t>Solid State Drive (SSD) Retention is only available on Microsoft Surface devices in which the SSD is marketed as removable per the Technical Specifications. Solid State Drive (SSD) Retention is included in both Extended Hardware Service Plus and Microsoft Complete for Business Plus and is also available as an Optional Add-on when purchasing Microsoft Extended Hardware Service and Microsoft Complete for Business. Devices returned to Microsoft with a missing Solid State Drive (SSD) are subject to a Solid State Drive (SSD) replacement fee unless the device is enrolled in the Drive (SSD) Retention offer. </a:t>
            </a:r>
            <a:r>
              <a:rPr lang="en-US" sz="400" baseline="30000" dirty="0">
                <a:solidFill>
                  <a:srgbClr val="505050"/>
                </a:solidFill>
                <a:cs typeface="Segoe UI"/>
              </a:rPr>
              <a:t>3</a:t>
            </a:r>
            <a:r>
              <a:rPr lang="en-US" sz="400" dirty="0">
                <a:solidFill>
                  <a:srgbClr val="505050"/>
                </a:solidFill>
                <a:cs typeface="Segoe UI"/>
              </a:rPr>
              <a:t>Integrated smart card reader available only on Surface Laptop 6 in Black in one of these configurations: 15" 5/16/512, 7/16/256, 7/16/512, 7/32/512 and only in US and Canada. </a:t>
            </a:r>
            <a:r>
              <a:rPr lang="en-US" sz="400" baseline="30000" dirty="0">
                <a:solidFill>
                  <a:srgbClr val="505050"/>
                </a:solidFill>
                <a:cs typeface="Segoe UI"/>
              </a:rPr>
              <a:t>4</a:t>
            </a:r>
            <a:r>
              <a:rPr lang="en-US" sz="400" dirty="0">
                <a:solidFill>
                  <a:srgbClr val="505050"/>
                </a:solidFill>
                <a:cs typeface="Segoe UI"/>
              </a:rPr>
              <a:t>Battery life varies significantly based on usage, network and feature configuration, signal strength, settings and other factors. See </a:t>
            </a:r>
            <a:r>
              <a:rPr lang="en-US" sz="400" dirty="0">
                <a:solidFill>
                  <a:srgbClr val="505050"/>
                </a:solidFill>
                <a:cs typeface="Segoe UI"/>
                <a:hlinkClick r:id="rId10"/>
              </a:rPr>
              <a:t>aka.ms/</a:t>
            </a:r>
            <a:r>
              <a:rPr lang="en-US" sz="400" dirty="0" err="1">
                <a:solidFill>
                  <a:srgbClr val="505050"/>
                </a:solidFill>
                <a:cs typeface="Segoe UI"/>
                <a:hlinkClick r:id="rId10"/>
              </a:rPr>
              <a:t>SurfaceBatteryPerformance</a:t>
            </a:r>
            <a:r>
              <a:rPr lang="en-US" sz="400" dirty="0">
                <a:solidFill>
                  <a:srgbClr val="505050"/>
                </a:solidFill>
                <a:cs typeface="Segoe UI"/>
              </a:rPr>
              <a:t> for details. </a:t>
            </a:r>
            <a:r>
              <a:rPr lang="en-US" sz="400" baseline="30000" dirty="0">
                <a:solidFill>
                  <a:srgbClr val="505050"/>
                </a:solidFill>
                <a:cs typeface="Segoe UI"/>
              </a:rPr>
              <a:t>4</a:t>
            </a:r>
            <a:r>
              <a:rPr lang="en-US" sz="400" dirty="0">
                <a:solidFill>
                  <a:srgbClr val="505050"/>
                </a:solidFill>
                <a:cs typeface="Segoe UI"/>
              </a:rPr>
              <a:t>13.5" Surface Laptop 6 comes with 39 W Surface power supply. Fast charging (from 5% to 80%) is supported with minimum 45W Surface power supply or USB-C® PD charger, sold separately. Testing was conducted at Microsoft in February 2024, using pre-production devices, software, and minimum of 45W USB-C® charger under controlled conditions. The device was powered on to the desktop screen with default display brightness settings. Actual charge time will vary based on operating conditions. Measured at typical office ambient temperature of 23C. </a:t>
            </a:r>
            <a:r>
              <a:rPr lang="en-US" sz="400" baseline="30000" dirty="0">
                <a:solidFill>
                  <a:schemeClr val="accent5"/>
                </a:solidFill>
                <a:ea typeface="+mn-lt"/>
                <a:cs typeface="Segoe UI"/>
              </a:rPr>
              <a:t>5</a:t>
            </a:r>
            <a:r>
              <a:rPr lang="en-US" sz="400" dirty="0">
                <a:solidFill>
                  <a:srgbClr val="505050"/>
                </a:solidFill>
                <a:latin typeface="+mn-lt"/>
                <a:cs typeface="Segoe UI"/>
              </a:rPr>
              <a:t>Battery life varies significantly based on usage, network and feature configuration, signal strength, settings and other factors. See </a:t>
            </a:r>
            <a:r>
              <a:rPr lang="en-US" sz="400" dirty="0">
                <a:solidFill>
                  <a:srgbClr val="505050"/>
                </a:solidFill>
                <a:latin typeface="+mn-lt"/>
                <a:cs typeface="Segoe UI"/>
                <a:hlinkClick r:id="rId10"/>
              </a:rPr>
              <a:t>aka.ms/</a:t>
            </a:r>
            <a:r>
              <a:rPr lang="en-US" sz="400" dirty="0" err="1">
                <a:solidFill>
                  <a:srgbClr val="505050"/>
                </a:solidFill>
                <a:latin typeface="+mn-lt"/>
                <a:cs typeface="Segoe UI"/>
                <a:hlinkClick r:id="rId10"/>
              </a:rPr>
              <a:t>SurfaceBatteryPerformance</a:t>
            </a:r>
            <a:r>
              <a:rPr lang="en-US" sz="400" dirty="0">
                <a:solidFill>
                  <a:srgbClr val="505050"/>
                </a:solidFill>
                <a:latin typeface="+mn-lt"/>
                <a:cs typeface="Segoe UI"/>
              </a:rPr>
              <a:t> for </a:t>
            </a:r>
            <a:r>
              <a:rPr lang="en-US" sz="400" dirty="0">
                <a:solidFill>
                  <a:srgbClr val="505050"/>
                </a:solidFill>
                <a:cs typeface="Segoe UI"/>
              </a:rPr>
              <a:t>details. </a:t>
            </a:r>
            <a:r>
              <a:rPr lang="en-US" sz="400" baseline="30000" dirty="0">
                <a:solidFill>
                  <a:srgbClr val="505050"/>
                </a:solidFill>
                <a:cs typeface="Segoe UI"/>
              </a:rPr>
              <a:t>6</a:t>
            </a:r>
            <a:r>
              <a:rPr lang="en-US" sz="400" dirty="0">
                <a:solidFill>
                  <a:srgbClr val="505050"/>
                </a:solidFill>
                <a:cs typeface="Segoe UI"/>
              </a:rPr>
              <a:t>Up to 18.5 hours of battery life based on typical Surface device usage on Surface Laptop 6 13.5”:</a:t>
            </a:r>
            <a:r>
              <a:rPr lang="en-CA" sz="400" dirty="0">
                <a:solidFill>
                  <a:srgbClr val="505050"/>
                </a:solidFill>
                <a:cs typeface="Segoe UI"/>
              </a:rPr>
              <a:t> </a:t>
            </a:r>
            <a:r>
              <a:rPr lang="en-US" sz="400" dirty="0">
                <a:solidFill>
                  <a:srgbClr val="505050"/>
                </a:solidFill>
                <a:cs typeface="Segoe UI"/>
              </a:rPr>
              <a:t>Testing conducted by Microsoft in February 2024 using preproduction Windows 11 software and preproduction Surface Laptop 6 Intel® Core™ Ultra 7 processor 165H 256GB SSD, 16GB RAM.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Personalization colors set to Light mode for Windows and apps. All settings were default except screen brightness was set to 150 nits with auto-brightness and adaptive color disabled. Wi-Fi was connected to a network. Tested with Windows 11 Version 22631.3085. Battery life varies significantly with settings, usage, and other factors. </a:t>
            </a:r>
            <a:r>
              <a:rPr lang="en-US" sz="400" baseline="30000" dirty="0">
                <a:solidFill>
                  <a:srgbClr val="505050"/>
                </a:solidFill>
                <a:cs typeface="Segoe UI"/>
              </a:rPr>
              <a:t>7</a:t>
            </a:r>
            <a:r>
              <a:rPr lang="en-US" sz="400" dirty="0">
                <a:solidFill>
                  <a:srgbClr val="505050"/>
                </a:solidFill>
                <a:cs typeface="Segoe UI"/>
              </a:rPr>
              <a:t>Up to 19 hours of battery life based on typical Surface device usage on Surface Laptop 6 15”: Testing conducted by Microsoft in February 2024 using preproduction Windows 11 software and preproduction Surface Laptop 6 Intel® Core™ Ultra 7 processor 165H 512GB SSD, 16GB RAM.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Personalization colors set to Light mode for Windows and apps. All settings were default except screen brightness was set to 150 nits with auto-brightness and adaptive color disabled. Wi-Fi was connected to a network. Tested with Windows 11 Version 22631.3085. Battery life varies significantly with settings, usage, and other factors.</a:t>
            </a:r>
            <a:r>
              <a:rPr lang="en-CA" sz="400" dirty="0">
                <a:solidFill>
                  <a:srgbClr val="505050"/>
                </a:solidFill>
                <a:cs typeface="Segoe UI"/>
              </a:rPr>
              <a:t> </a:t>
            </a:r>
            <a:r>
              <a:rPr lang="en-US" sz="400" baseline="30000" dirty="0">
                <a:solidFill>
                  <a:srgbClr val="505050"/>
                </a:solidFill>
                <a:cs typeface="Segoe UI"/>
              </a:rPr>
              <a:t>8</a:t>
            </a:r>
            <a:r>
              <a:rPr lang="en-US" sz="400" dirty="0">
                <a:solidFill>
                  <a:srgbClr val="505050"/>
                </a:solidFill>
                <a:cs typeface="Segoe UI"/>
              </a:rPr>
              <a:t>Might vary depending on manufacturing processes. </a:t>
            </a:r>
            <a:r>
              <a:rPr lang="en-US" sz="400" baseline="30000" dirty="0">
                <a:solidFill>
                  <a:srgbClr val="505050"/>
                </a:solidFill>
                <a:cs typeface="Segoe UI"/>
              </a:rPr>
              <a:t>9</a:t>
            </a:r>
            <a:r>
              <a:rPr lang="en-US" sz="400" dirty="0">
                <a:solidFill>
                  <a:srgbClr val="505050"/>
                </a:solidFill>
                <a:cs typeface="Segoe UI"/>
              </a:rPr>
              <a:t>Windows 10 is not available for purchase but is supported by Surface Laptop 6. Visit </a:t>
            </a:r>
            <a:r>
              <a:rPr lang="en-US" sz="400" dirty="0">
                <a:solidFill>
                  <a:srgbClr val="505050"/>
                </a:solidFill>
                <a:cs typeface="Segoe UI"/>
                <a:hlinkClick r:id="rId11"/>
              </a:rPr>
              <a:t>https://aka.ms/SurfaceSupportedOperatingSystems</a:t>
            </a:r>
            <a:r>
              <a:rPr lang="en-US" sz="400" dirty="0">
                <a:solidFill>
                  <a:srgbClr val="505050"/>
                </a:solidFill>
                <a:cs typeface="Segoe UI"/>
              </a:rPr>
              <a:t> for more information. </a:t>
            </a:r>
            <a:r>
              <a:rPr lang="en-US" sz="400" baseline="30000" dirty="0">
                <a:solidFill>
                  <a:srgbClr val="505050"/>
                </a:solidFill>
                <a:cs typeface="Segoe UI"/>
              </a:rPr>
              <a:t>10</a:t>
            </a:r>
            <a:r>
              <a:rPr lang="en-US" sz="400" dirty="0">
                <a:solidFill>
                  <a:srgbClr val="505050"/>
                </a:solidFill>
                <a:cs typeface="Segoe UI"/>
              </a:rPr>
              <a:t>Sold separately. Software license required for some features. </a:t>
            </a:r>
            <a:r>
              <a:rPr lang="en-US" sz="400" baseline="30000" dirty="0">
                <a:solidFill>
                  <a:srgbClr val="505050"/>
                </a:solidFill>
                <a:cs typeface="Segoe UI"/>
              </a:rPr>
              <a:t>11</a:t>
            </a:r>
            <a:r>
              <a:rPr lang="en-US" sz="400" dirty="0">
                <a:solidFill>
                  <a:srgbClr val="505050"/>
                </a:solidFill>
                <a:cs typeface="Segoe UI"/>
              </a:rPr>
              <a:t>Activation required. If your device is managed by your organization’s IT department, contact your IT administrator for activation. If you activate your trial outside your organization, after 30 days, you will be charged the applicable monthly or annual subscription fee. Credit card required. Cancel any time to stop future charges. See </a:t>
            </a:r>
            <a:r>
              <a:rPr lang="en-US" sz="400" dirty="0">
                <a:solidFill>
                  <a:srgbClr val="505050"/>
                </a:solidFill>
                <a:cs typeface="Segoe UI"/>
                <a:hlinkClick r:id="rId12"/>
              </a:rPr>
              <a:t>https://aka.ms/m365businesstrialinfo</a:t>
            </a:r>
            <a:r>
              <a:rPr lang="en-US" sz="400" dirty="0">
                <a:solidFill>
                  <a:srgbClr val="505050"/>
                </a:solidFill>
                <a:cs typeface="Segoe UI"/>
              </a:rPr>
              <a:t>. </a:t>
            </a:r>
            <a:r>
              <a:rPr lang="en-US" sz="400" spc="-10" baseline="30000" dirty="0">
                <a:solidFill>
                  <a:srgbClr val="505050"/>
                </a:solidFill>
                <a:cs typeface="Segoe UI"/>
              </a:rPr>
              <a:t>12</a:t>
            </a:r>
            <a:r>
              <a:rPr lang="en-US" sz="400" spc="-10" dirty="0">
                <a:solidFill>
                  <a:srgbClr val="505050"/>
                </a:solidFill>
                <a:cs typeface="Segoe UI"/>
              </a:rPr>
              <a:t>Feature availability varies by market, see </a:t>
            </a:r>
            <a:r>
              <a:rPr lang="en-US" sz="400" u="sng" kern="0" dirty="0">
                <a:solidFill>
                  <a:srgbClr val="0563C1"/>
                </a:solidFill>
                <a:effectLst/>
                <a:ea typeface="Calibri" panose="020F0502020204030204" pitchFamily="34" charset="0"/>
                <a:cs typeface="Times New Roman"/>
                <a:hlinkClick r:id="rId13"/>
              </a:rPr>
              <a:t>aka.ms/</a:t>
            </a:r>
            <a:r>
              <a:rPr lang="en-US" sz="400" u="sng" kern="0" dirty="0" err="1">
                <a:solidFill>
                  <a:srgbClr val="0563C1"/>
                </a:solidFill>
                <a:effectLst/>
                <a:ea typeface="Calibri" panose="020F0502020204030204" pitchFamily="34" charset="0"/>
                <a:cs typeface="Times New Roman"/>
                <a:hlinkClick r:id="rId13"/>
              </a:rPr>
              <a:t>WindowsAIFeatures</a:t>
            </a:r>
            <a:r>
              <a:rPr lang="en-US" sz="400" kern="0" dirty="0">
                <a:effectLst/>
                <a:ea typeface="Calibri" panose="020F0502020204030204" pitchFamily="34" charset="0"/>
              </a:rPr>
              <a:t> </a:t>
            </a:r>
            <a:r>
              <a:rPr lang="en-US" sz="400" kern="0" dirty="0">
                <a:solidFill>
                  <a:srgbClr val="505050"/>
                </a:solidFill>
                <a:effectLst/>
                <a:ea typeface="Calibri" panose="020F0502020204030204" pitchFamily="34" charset="0"/>
              </a:rPr>
              <a:t>– </a:t>
            </a:r>
            <a:r>
              <a:rPr lang="en-US" sz="400" spc="-10" dirty="0">
                <a:solidFill>
                  <a:srgbClr val="505050"/>
                </a:solidFill>
                <a:cs typeface="Segoe UI"/>
              </a:rPr>
              <a:t>When Copilot for Windows is not available or enabled on the device, pressing the Copilot key will launch Windows Search. </a:t>
            </a:r>
            <a:r>
              <a:rPr lang="en-US" sz="400" baseline="30000" dirty="0">
                <a:solidFill>
                  <a:srgbClr val="505050"/>
                </a:solidFill>
                <a:cs typeface="Segoe UI"/>
              </a:rPr>
              <a:t>13</a:t>
            </a:r>
            <a:r>
              <a:rPr lang="en-US" sz="400" dirty="0">
                <a:solidFill>
                  <a:srgbClr val="505050"/>
                </a:solidFill>
                <a:cs typeface="Segoe UI"/>
              </a:rPr>
              <a:t>Voice focus requires activation, Windows 11 and is available in apps which use integrated device microphones and use certain Windows audio processing modes. </a:t>
            </a:r>
            <a:r>
              <a:rPr lang="en-US" sz="400" baseline="30000" dirty="0">
                <a:solidFill>
                  <a:srgbClr val="505050"/>
                </a:solidFill>
                <a:cs typeface="Segoe UI"/>
              </a:rPr>
              <a:t>14</a:t>
            </a:r>
            <a:r>
              <a:rPr lang="en-US" sz="400" dirty="0">
                <a:solidFill>
                  <a:srgbClr val="505050"/>
                </a:solidFill>
                <a:cs typeface="Segoe UI"/>
              </a:rPr>
              <a:t>Requires Dolby® Atmos® encoded content/audio. </a:t>
            </a:r>
            <a:r>
              <a:rPr lang="en-US" sz="400" baseline="30000" dirty="0">
                <a:solidFill>
                  <a:srgbClr val="505050"/>
                </a:solidFill>
                <a:cs typeface="Segoe UI"/>
              </a:rPr>
              <a:t>15</a:t>
            </a:r>
            <a:r>
              <a:rPr lang="en-US" sz="400" dirty="0">
                <a:solidFill>
                  <a:srgbClr val="505050"/>
                </a:solidFill>
                <a:cs typeface="Segoe UI"/>
              </a:rPr>
              <a:t>Requires Dolby Vision® encoded content and video. </a:t>
            </a:r>
            <a:r>
              <a:rPr lang="en-US" sz="400" baseline="30000" dirty="0">
                <a:solidFill>
                  <a:srgbClr val="505050"/>
                </a:solidFill>
                <a:cs typeface="Segoe UI"/>
              </a:rPr>
              <a:t>16</a:t>
            </a:r>
            <a:r>
              <a:rPr lang="en-US" sz="400" dirty="0">
                <a:solidFill>
                  <a:srgbClr val="505050"/>
                </a:solidFill>
                <a:effectLst/>
                <a:ea typeface="Calibri" panose="020F0502020204030204" pitchFamily="34" charset="0"/>
              </a:rPr>
              <a:t>Replacement components available through Surface Commercial authorized device resellers. Components can be replaced on-site by a skilled technician following Microsoft’s Service Guide. Microsoft tools (sold separately) may also be required. Availability of replacement components and service options may vary by product, market and over time. See [</a:t>
            </a:r>
            <a:r>
              <a:rPr lang="en-US" sz="400" u="sng" dirty="0">
                <a:solidFill>
                  <a:srgbClr val="0563C1"/>
                </a:solidFill>
                <a:effectLst/>
                <a:ea typeface="Calibri" panose="020F0502020204030204" pitchFamily="34" charset="0"/>
                <a:cs typeface="Arial"/>
                <a:hlinkClick r:id="rId14"/>
              </a:rPr>
              <a:t>Surface service options - Surface | Microsoft Learn</a:t>
            </a:r>
            <a:r>
              <a:rPr lang="en-US" sz="400" dirty="0">
                <a:solidFill>
                  <a:srgbClr val="505050"/>
                </a:solidFill>
                <a:effectLst/>
                <a:ea typeface="Calibri" panose="020F0502020204030204" pitchFamily="34" charset="0"/>
              </a:rPr>
              <a:t>]. Opening and/or repairing your device can present electric shock, fire and personal injury risks and other hazards. Use caution if undertaking do-it-yourself repairs. Unless required by law, device damage caused during repair will not be covered under Microsoft’s Hardware Warranty or protection plans. </a:t>
            </a:r>
            <a:r>
              <a:rPr lang="en-US" sz="400" baseline="30000" dirty="0">
                <a:solidFill>
                  <a:srgbClr val="505050"/>
                </a:solidFill>
                <a:cs typeface="Segoe UI"/>
              </a:rPr>
              <a:t>17</a:t>
            </a:r>
            <a:r>
              <a:rPr lang="en-US" sz="400" dirty="0">
                <a:solidFill>
                  <a:srgbClr val="505050"/>
                </a:solidFill>
                <a:cs typeface="Segoe UI"/>
              </a:rPr>
              <a:t>Colors available on selected models only. Available colors, sizes, finishes, and processors may vary by store, market, and configuration. </a:t>
            </a:r>
            <a:r>
              <a:rPr lang="en-US" sz="400" spc="-10" baseline="30000" dirty="0">
                <a:solidFill>
                  <a:srgbClr val="505050"/>
                </a:solidFill>
                <a:cs typeface="Segoe UI"/>
              </a:rPr>
              <a:t>18</a:t>
            </a:r>
            <a:r>
              <a:rPr lang="en-US" sz="400" spc="-10" dirty="0">
                <a:solidFill>
                  <a:srgbClr val="505050"/>
                </a:solidFill>
                <a:cs typeface="Segoe UI"/>
              </a:rPr>
              <a:t>Enclosure includes A Cover, C Cover and D Bucket. 100% recycled aluminum alloy in A Cover. 100% recycled rare earth metals in magnets. Based on validation performed by Underwriter Laboratories, Inc. using Environmental Claim Validation Procedure for Recycled Content, UL 2809-2, Second Edition, November 7, 2023. </a:t>
            </a:r>
            <a:r>
              <a:rPr lang="en-US" sz="400" spc="-10" baseline="30000" dirty="0">
                <a:solidFill>
                  <a:srgbClr val="505050"/>
                </a:solidFill>
                <a:cs typeface="Segoe UI"/>
              </a:rPr>
              <a:t>19</a:t>
            </a:r>
            <a:r>
              <a:rPr lang="en-US" sz="400" dirty="0">
                <a:solidFill>
                  <a:srgbClr val="505050"/>
                </a:solidFill>
                <a:cs typeface="Segoe UI"/>
              </a:rPr>
              <a:t>Microsoft’s Limited Warranty is in addition to your consumer law rights. </a:t>
            </a:r>
            <a:r>
              <a:rPr lang="en-US" sz="400" baseline="30000" dirty="0">
                <a:solidFill>
                  <a:srgbClr val="505050"/>
                </a:solidFill>
                <a:cs typeface="Segoe UI"/>
              </a:rPr>
              <a:t>20</a:t>
            </a:r>
            <a:r>
              <a:rPr lang="en-US" sz="400" dirty="0">
                <a:solidFill>
                  <a:srgbClr val="505050"/>
                </a:solidFill>
                <a:cs typeface="Segoe UI"/>
              </a:rPr>
              <a:t>WiFi 6E is not available in all areas.</a:t>
            </a:r>
          </a:p>
        </p:txBody>
      </p:sp>
      <p:graphicFrame>
        <p:nvGraphicFramePr>
          <p:cNvPr id="10" name="Table 9">
            <a:extLst>
              <a:ext uri="{FF2B5EF4-FFF2-40B4-BE49-F238E27FC236}">
                <a16:creationId xmlns:a16="http://schemas.microsoft.com/office/drawing/2014/main" id="{0F2077B0-E692-CBC6-4DFF-D97A9B68C2A0}"/>
              </a:ext>
            </a:extLst>
          </p:cNvPr>
          <p:cNvGraphicFramePr>
            <a:graphicFrameLocks noGrp="1" noDrilldown="1" noMove="1" noResize="1"/>
          </p:cNvGraphicFramePr>
          <p:nvPr>
            <p:extLst>
              <p:ext uri="{D42A27DB-BD31-4B8C-83A1-F6EECF244321}">
                <p14:modId xmlns:p14="http://schemas.microsoft.com/office/powerpoint/2010/main" val="1829822978"/>
              </p:ext>
            </p:extLst>
          </p:nvPr>
        </p:nvGraphicFramePr>
        <p:xfrm>
          <a:off x="584090" y="943646"/>
          <a:ext cx="2327478" cy="4488380"/>
        </p:xfrm>
        <a:graphic>
          <a:graphicData uri="http://schemas.openxmlformats.org/drawingml/2006/table">
            <a:tbl>
              <a:tblPr firstRow="1" bandRow="1">
                <a:tableStyleId>{5940675A-B579-460E-94D1-54222C63F5DA}</a:tableStyleId>
              </a:tblPr>
              <a:tblGrid>
                <a:gridCol w="2327478">
                  <a:extLst>
                    <a:ext uri="{9D8B030D-6E8A-4147-A177-3AD203B41FA5}">
                      <a16:colId xmlns:a16="http://schemas.microsoft.com/office/drawing/2014/main" val="2030757561"/>
                    </a:ext>
                  </a:extLst>
                </a:gridCol>
              </a:tblGrid>
              <a:tr h="0">
                <a:tc>
                  <a:txBody>
                    <a:bodyPr/>
                    <a:lstStyle/>
                    <a:p>
                      <a:pPr marL="0" algn="l">
                        <a:lnSpc>
                          <a:spcPct val="100000"/>
                        </a:lnSpc>
                        <a:spcAft>
                          <a:spcPts val="300"/>
                        </a:spcAft>
                      </a:pPr>
                      <a:r>
                        <a:rPr lang="en-CA" sz="600">
                          <a:solidFill>
                            <a:srgbClr val="505050"/>
                          </a:solidFill>
                          <a:latin typeface="+mj-lt"/>
                          <a:ea typeface="+mn-ea"/>
                          <a:cs typeface="+mn-cs"/>
                        </a:rPr>
                        <a:t>PROCESSOR</a:t>
                      </a:r>
                    </a:p>
                    <a:p>
                      <a:pPr marL="0" marR="69215" indent="0" algn="l" rtl="0" eaLnBrk="1" latinLnBrk="0" hangingPunct="1">
                        <a:lnSpc>
                          <a:spcPct val="100000"/>
                        </a:lnSpc>
                        <a:spcBef>
                          <a:spcPts val="0"/>
                        </a:spcBef>
                      </a:pPr>
                      <a:r>
                        <a:rPr lang="en-CA" sz="600" kern="1200" spc="-10">
                          <a:solidFill>
                            <a:srgbClr val="505050"/>
                          </a:solidFill>
                          <a:latin typeface="+mn-lt"/>
                          <a:ea typeface="+mn-ea"/>
                          <a:cs typeface="Segoe UI"/>
                        </a:rPr>
                        <a:t>Intel</a:t>
                      </a:r>
                      <a:r>
                        <a:rPr lang="en-CA" sz="600" kern="1200" spc="-10" baseline="30000">
                          <a:solidFill>
                            <a:srgbClr val="505050"/>
                          </a:solidFill>
                          <a:latin typeface="+mn-lt"/>
                          <a:ea typeface="+mn-ea"/>
                          <a:cs typeface="Segoe UI"/>
                        </a:rPr>
                        <a:t>®</a:t>
                      </a:r>
                      <a:r>
                        <a:rPr lang="en-CA" sz="600" kern="1200" spc="-10">
                          <a:solidFill>
                            <a:srgbClr val="505050"/>
                          </a:solidFill>
                          <a:latin typeface="+mn-lt"/>
                          <a:ea typeface="+mn-ea"/>
                          <a:cs typeface="Segoe UI"/>
                        </a:rPr>
                        <a:t> Core™ Ultra 5 processor 135H</a:t>
                      </a:r>
                      <a:br>
                        <a:rPr lang="en-CA" sz="600" kern="1200" spc="-10">
                          <a:solidFill>
                            <a:srgbClr val="505050"/>
                          </a:solidFill>
                          <a:latin typeface="+mn-lt"/>
                          <a:ea typeface="+mn-ea"/>
                          <a:cs typeface="Segoe UI"/>
                        </a:rPr>
                      </a:br>
                      <a:r>
                        <a:rPr lang="en-CA" sz="600" kern="1200" spc="-10">
                          <a:solidFill>
                            <a:srgbClr val="505050"/>
                          </a:solidFill>
                          <a:latin typeface="+mn-lt"/>
                          <a:ea typeface="+mn-ea"/>
                          <a:cs typeface="Segoe UI"/>
                        </a:rPr>
                        <a:t>Intel</a:t>
                      </a:r>
                      <a:r>
                        <a:rPr lang="en-CA" sz="600" kern="1200" spc="-10" baseline="30000">
                          <a:solidFill>
                            <a:srgbClr val="505050"/>
                          </a:solidFill>
                          <a:latin typeface="+mn-lt"/>
                          <a:ea typeface="+mn-ea"/>
                          <a:cs typeface="Segoe UI"/>
                        </a:rPr>
                        <a:t>®</a:t>
                      </a:r>
                      <a:r>
                        <a:rPr lang="en-CA" sz="600" kern="1200" spc="-10">
                          <a:solidFill>
                            <a:srgbClr val="505050"/>
                          </a:solidFill>
                          <a:latin typeface="+mn-lt"/>
                          <a:ea typeface="+mn-ea"/>
                          <a:cs typeface="Segoe UI"/>
                        </a:rPr>
                        <a:t> Core™ Ultra 7 processor 165H</a:t>
                      </a:r>
                      <a:br>
                        <a:rPr lang="en-CA" sz="600" kern="1200" spc="-10">
                          <a:solidFill>
                            <a:srgbClr val="505050"/>
                          </a:solidFill>
                          <a:latin typeface="+mn-lt"/>
                          <a:ea typeface="+mn-ea"/>
                          <a:cs typeface="Segoe UI"/>
                        </a:rPr>
                      </a:br>
                      <a:r>
                        <a:rPr lang="en-CA" sz="600" kern="1200" spc="-10">
                          <a:solidFill>
                            <a:srgbClr val="505050"/>
                          </a:solidFill>
                          <a:latin typeface="+mn-lt"/>
                          <a:ea typeface="+mn-ea"/>
                          <a:cs typeface="Segoe UI"/>
                        </a:rPr>
                        <a:t>NPU: Intel</a:t>
                      </a:r>
                      <a:r>
                        <a:rPr lang="en-CA" sz="600" kern="1200" spc="-10" baseline="30000">
                          <a:solidFill>
                            <a:srgbClr val="505050"/>
                          </a:solidFill>
                          <a:latin typeface="+mn-lt"/>
                          <a:ea typeface="+mn-ea"/>
                          <a:cs typeface="Segoe UI"/>
                        </a:rPr>
                        <a:t>®</a:t>
                      </a:r>
                      <a:r>
                        <a:rPr lang="en-CA" sz="600" kern="1200" spc="-10">
                          <a:solidFill>
                            <a:srgbClr val="505050"/>
                          </a:solidFill>
                          <a:latin typeface="+mn-lt"/>
                          <a:ea typeface="+mn-ea"/>
                          <a:cs typeface="Segoe UI"/>
                        </a:rPr>
                        <a:t> AI Boost </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8474407"/>
                  </a:ext>
                </a:extLst>
              </a:tr>
              <a:tr h="0">
                <a:tc>
                  <a:txBody>
                    <a:bodyPr/>
                    <a:lstStyle/>
                    <a:p>
                      <a:pPr marL="0" algn="l">
                        <a:lnSpc>
                          <a:spcPct val="100000"/>
                        </a:lnSpc>
                        <a:spcAft>
                          <a:spcPts val="300"/>
                        </a:spcAft>
                      </a:pPr>
                      <a:r>
                        <a:rPr lang="en-CA" sz="600" dirty="0">
                          <a:solidFill>
                            <a:srgbClr val="505050"/>
                          </a:solidFill>
                          <a:latin typeface="+mj-lt"/>
                          <a:ea typeface="+mn-ea"/>
                          <a:cs typeface="+mn-cs"/>
                        </a:rPr>
                        <a:t>MEMORY AND STORAGE</a:t>
                      </a:r>
                      <a:r>
                        <a:rPr lang="en-CA" sz="600" baseline="30000" dirty="0">
                          <a:solidFill>
                            <a:srgbClr val="505050"/>
                          </a:solidFill>
                          <a:latin typeface="+mj-lt"/>
                          <a:ea typeface="+mn-ea"/>
                          <a:cs typeface="+mn-cs"/>
                        </a:rPr>
                        <a:t>1</a:t>
                      </a:r>
                    </a:p>
                    <a:p>
                      <a:pPr marL="0" marR="69215" indent="0" algn="l">
                        <a:lnSpc>
                          <a:spcPct val="100000"/>
                        </a:lnSpc>
                        <a:spcBef>
                          <a:spcPts val="0"/>
                        </a:spcBef>
                      </a:pPr>
                      <a:r>
                        <a:rPr lang="en-US" sz="600" spc="-10" dirty="0">
                          <a:solidFill>
                            <a:srgbClr val="505050"/>
                          </a:solidFill>
                          <a:latin typeface="+mn-lt"/>
                          <a:cs typeface="Segoe UI"/>
                        </a:rPr>
                        <a:t>Memory options: </a:t>
                      </a:r>
                    </a:p>
                    <a:p>
                      <a:pPr marL="0" marR="69215" indent="0" algn="l">
                        <a:lnSpc>
                          <a:spcPct val="100000"/>
                        </a:lnSpc>
                        <a:spcBef>
                          <a:spcPts val="0"/>
                        </a:spcBef>
                      </a:pPr>
                      <a:r>
                        <a:rPr lang="en-US" sz="600" spc="-10" dirty="0">
                          <a:solidFill>
                            <a:srgbClr val="505050"/>
                          </a:solidFill>
                          <a:latin typeface="+mn-lt"/>
                          <a:cs typeface="Segoe UI"/>
                        </a:rPr>
                        <a:t>8GB LPDDR5 RAM, 16GB, 32GB or 64GB LPDDR5x RAM</a:t>
                      </a:r>
                    </a:p>
                    <a:p>
                      <a:pPr marL="0" marR="69215" indent="0" algn="l">
                        <a:lnSpc>
                          <a:spcPct val="100000"/>
                        </a:lnSpc>
                        <a:spcBef>
                          <a:spcPts val="0"/>
                        </a:spcBef>
                      </a:pPr>
                      <a:endParaRPr lang="en-US" sz="600" spc="-10" dirty="0">
                        <a:solidFill>
                          <a:srgbClr val="505050"/>
                        </a:solidFill>
                        <a:latin typeface="+mn-lt"/>
                        <a:cs typeface="Segoe UI"/>
                      </a:endParaRPr>
                    </a:p>
                    <a:p>
                      <a:pPr marL="0" marR="69215" indent="0" algn="l">
                        <a:lnSpc>
                          <a:spcPct val="100000"/>
                        </a:lnSpc>
                        <a:spcBef>
                          <a:spcPts val="0"/>
                        </a:spcBef>
                      </a:pPr>
                      <a:r>
                        <a:rPr lang="en-US" sz="600" spc="-10" dirty="0">
                          <a:solidFill>
                            <a:srgbClr val="505050"/>
                          </a:solidFill>
                          <a:latin typeface="+mn-lt"/>
                          <a:cs typeface="Segoe UI"/>
                        </a:rPr>
                        <a:t>Storage options: </a:t>
                      </a:r>
                    </a:p>
                    <a:p>
                      <a:pPr marL="0" marR="69215" indent="0" algn="l">
                        <a:lnSpc>
                          <a:spcPct val="100000"/>
                        </a:lnSpc>
                        <a:spcBef>
                          <a:spcPts val="0"/>
                        </a:spcBef>
                      </a:pPr>
                      <a:r>
                        <a:rPr lang="en-US" sz="600" spc="-10" dirty="0">
                          <a:solidFill>
                            <a:srgbClr val="505050"/>
                          </a:solidFill>
                          <a:latin typeface="+mn-lt"/>
                          <a:cs typeface="Segoe UI"/>
                        </a:rPr>
                        <a:t>Removable</a:t>
                      </a:r>
                      <a:r>
                        <a:rPr lang="en-US" sz="600" spc="-10" baseline="30000" dirty="0">
                          <a:solidFill>
                            <a:srgbClr val="505050"/>
                          </a:solidFill>
                          <a:latin typeface="+mn-lt"/>
                          <a:cs typeface="Segoe UI"/>
                        </a:rPr>
                        <a:t>2</a:t>
                      </a:r>
                      <a:r>
                        <a:rPr lang="en-US" sz="600" spc="-10" dirty="0">
                          <a:solidFill>
                            <a:srgbClr val="505050"/>
                          </a:solidFill>
                          <a:latin typeface="+mn-lt"/>
                          <a:cs typeface="Segoe UI"/>
                        </a:rPr>
                        <a:t> solid-state drive (Gen 4 SSD): 256GB, 512GB, 1TB</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94983729"/>
                  </a:ext>
                </a:extLst>
              </a:tr>
              <a:tr h="0">
                <a:tc>
                  <a:txBody>
                    <a:bodyPr/>
                    <a:lstStyle/>
                    <a:p>
                      <a:pPr marL="0" algn="l">
                        <a:lnSpc>
                          <a:spcPct val="100000"/>
                        </a:lnSpc>
                        <a:spcAft>
                          <a:spcPts val="300"/>
                        </a:spcAft>
                      </a:pPr>
                      <a:r>
                        <a:rPr lang="en-CA" sz="600" kern="1200" dirty="0">
                          <a:solidFill>
                            <a:srgbClr val="505050"/>
                          </a:solidFill>
                          <a:latin typeface="+mj-lt"/>
                          <a:ea typeface="+mn-ea"/>
                          <a:cs typeface="+mn-cs"/>
                        </a:rPr>
                        <a:t>SECURITY</a:t>
                      </a:r>
                    </a:p>
                    <a:p>
                      <a:pPr marL="0" marR="69215" indent="0" algn="l">
                        <a:lnSpc>
                          <a:spcPct val="100000"/>
                        </a:lnSpc>
                        <a:spcBef>
                          <a:spcPts val="0"/>
                        </a:spcBef>
                      </a:pPr>
                      <a:r>
                        <a:rPr lang="en-US" sz="600" spc="-10" dirty="0">
                          <a:solidFill>
                            <a:srgbClr val="505050"/>
                          </a:solidFill>
                          <a:latin typeface="+mn-lt"/>
                          <a:cs typeface="Segoe UI"/>
                        </a:rPr>
                        <a:t>Hardware TPM 2.0 chip for enterprise-grade security </a:t>
                      </a:r>
                      <a:br>
                        <a:rPr lang="en-US" sz="600" spc="-10" dirty="0">
                          <a:solidFill>
                            <a:srgbClr val="505050"/>
                          </a:solidFill>
                          <a:latin typeface="+mn-lt"/>
                          <a:cs typeface="Segoe UI"/>
                        </a:rPr>
                      </a:br>
                      <a:r>
                        <a:rPr lang="en-US" sz="600" spc="-10" dirty="0">
                          <a:solidFill>
                            <a:srgbClr val="505050"/>
                          </a:solidFill>
                          <a:latin typeface="+mn-lt"/>
                          <a:cs typeface="Segoe UI"/>
                        </a:rPr>
                        <a:t>and BitLocker support</a:t>
                      </a:r>
                      <a:br>
                        <a:rPr lang="en-US" sz="600" spc="-10" dirty="0">
                          <a:solidFill>
                            <a:srgbClr val="505050"/>
                          </a:solidFill>
                          <a:latin typeface="+mn-lt"/>
                          <a:cs typeface="Segoe UI"/>
                        </a:rPr>
                      </a:br>
                      <a:r>
                        <a:rPr lang="en-US" sz="600" spc="-10" dirty="0">
                          <a:solidFill>
                            <a:srgbClr val="505050"/>
                          </a:solidFill>
                          <a:latin typeface="+mn-lt"/>
                          <a:cs typeface="Segoe UI"/>
                        </a:rPr>
                        <a:t>Windows Hello facial recognition with Enhanced Sign-in Security</a:t>
                      </a:r>
                    </a:p>
                    <a:p>
                      <a:pPr marL="0" marR="69215" indent="0" algn="l">
                        <a:lnSpc>
                          <a:spcPct val="100000"/>
                        </a:lnSpc>
                        <a:spcBef>
                          <a:spcPts val="0"/>
                        </a:spcBef>
                      </a:pPr>
                      <a:r>
                        <a:rPr lang="en-US" sz="600" spc="-10" dirty="0">
                          <a:solidFill>
                            <a:srgbClr val="505050"/>
                          </a:solidFill>
                          <a:latin typeface="+mn-lt"/>
                          <a:cs typeface="Segoe UI"/>
                        </a:rPr>
                        <a:t>Integrated smart card reader authentication (available </a:t>
                      </a:r>
                      <a:br>
                        <a:rPr lang="en-US" sz="600" spc="-10" dirty="0">
                          <a:solidFill>
                            <a:srgbClr val="505050"/>
                          </a:solidFill>
                          <a:latin typeface="+mn-lt"/>
                          <a:cs typeface="Segoe UI"/>
                        </a:rPr>
                      </a:br>
                      <a:r>
                        <a:rPr lang="en-US" sz="600" spc="-10" dirty="0">
                          <a:solidFill>
                            <a:srgbClr val="505050"/>
                          </a:solidFill>
                          <a:latin typeface="+mn-lt"/>
                          <a:cs typeface="Segoe UI"/>
                        </a:rPr>
                        <a:t>on select models and markets)</a:t>
                      </a:r>
                      <a:r>
                        <a:rPr lang="en-US" sz="600" b="1" spc="-10" baseline="30000" dirty="0">
                          <a:solidFill>
                            <a:srgbClr val="505050"/>
                          </a:solidFill>
                          <a:latin typeface="+mn-lt"/>
                          <a:cs typeface="Segoe UI"/>
                        </a:rPr>
                        <a:t>3</a:t>
                      </a:r>
                      <a:br>
                        <a:rPr lang="en-US" sz="600" spc="-10" dirty="0">
                          <a:solidFill>
                            <a:srgbClr val="505050"/>
                          </a:solidFill>
                          <a:latin typeface="+mn-lt"/>
                          <a:cs typeface="Segoe UI"/>
                        </a:rPr>
                      </a:br>
                      <a:r>
                        <a:rPr lang="en-US" sz="600" spc="-10" dirty="0">
                          <a:solidFill>
                            <a:srgbClr val="505050"/>
                          </a:solidFill>
                          <a:latin typeface="+mn-lt"/>
                          <a:cs typeface="Segoe UI"/>
                        </a:rPr>
                        <a:t>Windows 11 Secured-core PC</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09426860"/>
                  </a:ext>
                </a:extLst>
              </a:tr>
              <a:tr h="0">
                <a:tc>
                  <a:txBody>
                    <a:bodyPr/>
                    <a:lstStyle/>
                    <a:p>
                      <a:pPr marL="0" marR="69215" indent="0" algn="l">
                        <a:lnSpc>
                          <a:spcPct val="100000"/>
                        </a:lnSpc>
                        <a:spcBef>
                          <a:spcPts val="0"/>
                        </a:spcBef>
                        <a:spcAft>
                          <a:spcPts val="300"/>
                        </a:spcAft>
                      </a:pPr>
                      <a:r>
                        <a:rPr lang="en-US" sz="600" kern="1200" spc="-10" dirty="0">
                          <a:solidFill>
                            <a:srgbClr val="505050"/>
                          </a:solidFill>
                          <a:latin typeface="+mj-lt"/>
                          <a:ea typeface="+mn-ea"/>
                          <a:cs typeface="Segoe UI"/>
                        </a:rPr>
                        <a:t>PORTS AND CHARGING</a:t>
                      </a:r>
                    </a:p>
                    <a:p>
                      <a:pPr marL="0" marR="69215" indent="0" algn="l">
                        <a:lnSpc>
                          <a:spcPct val="100000"/>
                        </a:lnSpc>
                        <a:spcBef>
                          <a:spcPts val="0"/>
                        </a:spcBef>
                        <a:spcAft>
                          <a:spcPts val="300"/>
                        </a:spcAft>
                      </a:pPr>
                      <a:r>
                        <a:rPr lang="en-US" sz="600" b="0" spc="-10" dirty="0">
                          <a:solidFill>
                            <a:srgbClr val="505050"/>
                          </a:solidFill>
                          <a:latin typeface="+mj-lt"/>
                          <a:cs typeface="Segoe UI"/>
                        </a:rPr>
                        <a:t>Surface Laptop 6 13.5”:</a:t>
                      </a:r>
                      <a:br>
                        <a:rPr lang="en-US" sz="600" b="0" spc="-10" dirty="0">
                          <a:solidFill>
                            <a:srgbClr val="505050"/>
                          </a:solidFill>
                          <a:latin typeface="+mn-lt"/>
                          <a:cs typeface="Segoe UI"/>
                        </a:rPr>
                      </a:br>
                      <a:r>
                        <a:rPr lang="en-US" sz="600" b="0" spc="-10" dirty="0">
                          <a:solidFill>
                            <a:srgbClr val="505050"/>
                          </a:solidFill>
                          <a:latin typeface="+mn-lt"/>
                          <a:cs typeface="Segoe UI"/>
                        </a:rPr>
                        <a:t>USB-C</a:t>
                      </a:r>
                      <a:r>
                        <a:rPr lang="en-CA" sz="600" b="0" kern="1200" spc="-10" baseline="30000" dirty="0">
                          <a:solidFill>
                            <a:srgbClr val="505050"/>
                          </a:solidFill>
                          <a:latin typeface="+mn-lt"/>
                          <a:ea typeface="+mn-ea"/>
                          <a:cs typeface="Segoe UI"/>
                        </a:rPr>
                        <a:t>®</a:t>
                      </a:r>
                      <a:r>
                        <a:rPr lang="en-US" sz="600" b="0" spc="-10" dirty="0">
                          <a:solidFill>
                            <a:srgbClr val="505050"/>
                          </a:solidFill>
                          <a:latin typeface="+mn-lt"/>
                          <a:cs typeface="Segoe UI"/>
                        </a:rPr>
                        <a:t> with USB4</a:t>
                      </a:r>
                      <a:r>
                        <a:rPr lang="en-CA" sz="600" b="0" kern="1200" spc="-10" baseline="30000" dirty="0">
                          <a:solidFill>
                            <a:srgbClr val="505050"/>
                          </a:solidFill>
                          <a:latin typeface="+mn-lt"/>
                          <a:ea typeface="+mn-ea"/>
                          <a:cs typeface="Segoe UI"/>
                        </a:rPr>
                        <a:t>®</a:t>
                      </a:r>
                      <a:r>
                        <a:rPr lang="en-US" sz="600" b="0" spc="-10" dirty="0">
                          <a:solidFill>
                            <a:srgbClr val="505050"/>
                          </a:solidFill>
                          <a:latin typeface="+mn-lt"/>
                          <a:cs typeface="Segoe UI"/>
                        </a:rPr>
                        <a:t>/Thunderbolt™ 4 with support for:</a:t>
                      </a:r>
                      <a:br>
                        <a:rPr lang="en-US" sz="600" b="0" spc="-10" dirty="0">
                          <a:solidFill>
                            <a:srgbClr val="505050"/>
                          </a:solidFill>
                          <a:latin typeface="+mn-lt"/>
                          <a:cs typeface="Segoe UI"/>
                        </a:rPr>
                      </a:br>
                      <a:r>
                        <a:rPr lang="en-US" sz="600" b="0" spc="-10" dirty="0">
                          <a:solidFill>
                            <a:srgbClr val="505050"/>
                          </a:solidFill>
                          <a:latin typeface="+mn-lt"/>
                          <a:cs typeface="Segoe UI"/>
                        </a:rPr>
                        <a:t>Charging</a:t>
                      </a:r>
                      <a:br>
                        <a:rPr lang="en-US" sz="600" b="0" spc="-10" dirty="0">
                          <a:solidFill>
                            <a:srgbClr val="505050"/>
                          </a:solidFill>
                          <a:latin typeface="+mn-lt"/>
                          <a:cs typeface="Segoe UI"/>
                        </a:rPr>
                      </a:br>
                      <a:r>
                        <a:rPr lang="en-US" sz="600" b="0" spc="-10" dirty="0">
                          <a:solidFill>
                            <a:srgbClr val="505050"/>
                          </a:solidFill>
                          <a:latin typeface="+mn-lt"/>
                          <a:cs typeface="Segoe UI"/>
                        </a:rPr>
                        <a:t>Data transfer</a:t>
                      </a:r>
                      <a:br>
                        <a:rPr lang="en-US" sz="600" b="0" spc="-10" dirty="0">
                          <a:solidFill>
                            <a:srgbClr val="505050"/>
                          </a:solidFill>
                          <a:latin typeface="+mn-lt"/>
                          <a:cs typeface="Segoe UI"/>
                        </a:rPr>
                      </a:br>
                      <a:r>
                        <a:rPr lang="en-US" sz="600" b="0" spc="-10" dirty="0">
                          <a:solidFill>
                            <a:srgbClr val="505050"/>
                          </a:solidFill>
                          <a:latin typeface="+mn-lt"/>
                          <a:cs typeface="Segoe UI"/>
                        </a:rPr>
                        <a:t>DisplayPort 2.1 with support up to 1 x 8K monitor*</a:t>
                      </a:r>
                      <a:br>
                        <a:rPr lang="en-US" sz="600" b="0" spc="-10" dirty="0">
                          <a:solidFill>
                            <a:srgbClr val="505050"/>
                          </a:solidFill>
                          <a:latin typeface="+mn-lt"/>
                          <a:cs typeface="Segoe UI"/>
                        </a:rPr>
                      </a:br>
                      <a:r>
                        <a:rPr lang="en-US" sz="600" b="0" spc="-10" dirty="0">
                          <a:solidFill>
                            <a:srgbClr val="505050"/>
                          </a:solidFill>
                          <a:latin typeface="+mn-lt"/>
                          <a:cs typeface="Segoe UI"/>
                        </a:rPr>
                        <a:t>Supports fast charging with minimum 45W power supply via </a:t>
                      </a:r>
                      <a:br>
                        <a:rPr lang="en-US" sz="600" b="0" spc="-10" dirty="0">
                          <a:solidFill>
                            <a:srgbClr val="505050"/>
                          </a:solidFill>
                          <a:latin typeface="+mn-lt"/>
                          <a:cs typeface="Segoe UI"/>
                        </a:rPr>
                      </a:br>
                      <a:r>
                        <a:rPr lang="en-US" sz="600" b="0" spc="-10" dirty="0">
                          <a:solidFill>
                            <a:srgbClr val="505050"/>
                          </a:solidFill>
                          <a:latin typeface="+mn-lt"/>
                          <a:cs typeface="Segoe UI"/>
                        </a:rPr>
                        <a:t>Surface Connect or USB-C</a:t>
                      </a:r>
                      <a:r>
                        <a:rPr lang="en-US" sz="600" b="0" spc="-10" baseline="30000" dirty="0">
                          <a:solidFill>
                            <a:srgbClr val="505050"/>
                          </a:solidFill>
                          <a:latin typeface="+mn-lt"/>
                          <a:cs typeface="Segoe UI"/>
                        </a:rPr>
                        <a:t>4</a:t>
                      </a:r>
                      <a:br>
                        <a:rPr lang="en-US" sz="600" b="0" spc="-10" baseline="30000" dirty="0">
                          <a:solidFill>
                            <a:srgbClr val="FF0000"/>
                          </a:solidFill>
                          <a:latin typeface="+mn-lt"/>
                          <a:cs typeface="Segoe UI"/>
                        </a:rPr>
                      </a:br>
                      <a:r>
                        <a:rPr lang="en-US" sz="600" b="0" spc="-10" dirty="0">
                          <a:solidFill>
                            <a:srgbClr val="505050"/>
                          </a:solidFill>
                          <a:latin typeface="+mn-lt"/>
                          <a:cs typeface="Segoe UI"/>
                        </a:rPr>
                        <a:t>USB-A 3.1</a:t>
                      </a:r>
                      <a:br>
                        <a:rPr lang="en-US" sz="600" b="0" spc="-10" dirty="0">
                          <a:solidFill>
                            <a:srgbClr val="505050"/>
                          </a:solidFill>
                          <a:latin typeface="+mn-lt"/>
                          <a:cs typeface="Segoe UI"/>
                        </a:rPr>
                      </a:br>
                      <a:r>
                        <a:rPr lang="en-US" sz="600" b="0" spc="-10" dirty="0">
                          <a:solidFill>
                            <a:srgbClr val="505050"/>
                          </a:solidFill>
                          <a:latin typeface="+mn-lt"/>
                          <a:cs typeface="Segoe UI"/>
                        </a:rPr>
                        <a:t>3.5 mm headset jack</a:t>
                      </a:r>
                      <a:br>
                        <a:rPr lang="en-US" sz="600" b="0" spc="-10" dirty="0">
                          <a:solidFill>
                            <a:srgbClr val="505050"/>
                          </a:solidFill>
                          <a:latin typeface="+mn-lt"/>
                          <a:cs typeface="Segoe UI"/>
                        </a:rPr>
                      </a:br>
                      <a:r>
                        <a:rPr lang="en-US" sz="600" b="0" spc="-10" dirty="0">
                          <a:solidFill>
                            <a:srgbClr val="505050"/>
                          </a:solidFill>
                          <a:latin typeface="+mn-lt"/>
                          <a:cs typeface="Segoe UI"/>
                        </a:rPr>
                        <a:t>Surface Connect port</a:t>
                      </a:r>
                    </a:p>
                    <a:p>
                      <a:pPr marL="179070" marR="69215" indent="-179070" algn="l">
                        <a:lnSpc>
                          <a:spcPct val="100000"/>
                        </a:lnSpc>
                        <a:spcBef>
                          <a:spcPts val="100"/>
                        </a:spcBef>
                      </a:pPr>
                      <a:r>
                        <a:rPr lang="en-CA" sz="600" b="0" spc="-10" dirty="0">
                          <a:solidFill>
                            <a:srgbClr val="505050"/>
                          </a:solidFill>
                          <a:latin typeface="+mj-lt"/>
                          <a:cs typeface="Segoe UI"/>
                        </a:rPr>
                        <a:t>Surface Laptop 6 15”:</a:t>
                      </a:r>
                    </a:p>
                    <a:p>
                      <a:pPr marL="0" marR="69215" indent="0" algn="l">
                        <a:lnSpc>
                          <a:spcPct val="100000"/>
                        </a:lnSpc>
                        <a:spcBef>
                          <a:spcPts val="100"/>
                        </a:spcBef>
                      </a:pPr>
                      <a:r>
                        <a:rPr lang="en-CA" sz="600" b="0" spc="-10" dirty="0">
                          <a:solidFill>
                            <a:srgbClr val="505050"/>
                          </a:solidFill>
                          <a:latin typeface="+mn-lt"/>
                          <a:cs typeface="Segoe UI"/>
                        </a:rPr>
                        <a:t>2 x USB-C</a:t>
                      </a:r>
                      <a:r>
                        <a:rPr lang="en-CA" sz="600" b="0" spc="-10" baseline="30000" dirty="0">
                          <a:solidFill>
                            <a:srgbClr val="505050"/>
                          </a:solidFill>
                          <a:latin typeface="+mn-lt"/>
                          <a:cs typeface="Segoe UI"/>
                        </a:rPr>
                        <a:t>®</a:t>
                      </a:r>
                      <a:r>
                        <a:rPr lang="en-CA" sz="600" b="0" spc="-10" dirty="0">
                          <a:solidFill>
                            <a:srgbClr val="505050"/>
                          </a:solidFill>
                          <a:latin typeface="+mn-lt"/>
                          <a:cs typeface="Segoe UI"/>
                        </a:rPr>
                        <a:t> with USB4</a:t>
                      </a:r>
                      <a:r>
                        <a:rPr lang="en-CA" sz="600" b="0" spc="-10" baseline="30000" dirty="0">
                          <a:solidFill>
                            <a:srgbClr val="505050"/>
                          </a:solidFill>
                          <a:latin typeface="+mn-lt"/>
                          <a:cs typeface="Segoe UI"/>
                        </a:rPr>
                        <a:t>®</a:t>
                      </a:r>
                      <a:r>
                        <a:rPr lang="en-CA" sz="600" b="0" spc="-10" dirty="0">
                          <a:solidFill>
                            <a:srgbClr val="505050"/>
                          </a:solidFill>
                          <a:latin typeface="+mn-lt"/>
                          <a:cs typeface="Segoe UI"/>
                        </a:rPr>
                        <a:t>/Thunderbolt™ 4 with support for:</a:t>
                      </a:r>
                      <a:br>
                        <a:rPr lang="en-CA" sz="600" b="0" spc="-10" dirty="0">
                          <a:solidFill>
                            <a:srgbClr val="505050"/>
                          </a:solidFill>
                          <a:latin typeface="+mn-lt"/>
                          <a:cs typeface="Segoe UI"/>
                        </a:rPr>
                      </a:br>
                      <a:r>
                        <a:rPr lang="en-CA" sz="600" b="0" spc="-10" dirty="0">
                          <a:solidFill>
                            <a:srgbClr val="505050"/>
                          </a:solidFill>
                          <a:latin typeface="+mn-lt"/>
                          <a:cs typeface="Segoe UI"/>
                        </a:rPr>
                        <a:t>Charging</a:t>
                      </a:r>
                      <a:br>
                        <a:rPr lang="en-CA" sz="600" spc="-10" dirty="0">
                          <a:solidFill>
                            <a:srgbClr val="505050"/>
                          </a:solidFill>
                          <a:latin typeface="+mn-lt"/>
                          <a:cs typeface="Segoe UI"/>
                        </a:rPr>
                      </a:br>
                      <a:r>
                        <a:rPr lang="en-CA" sz="600" spc="-10" dirty="0">
                          <a:solidFill>
                            <a:srgbClr val="505050"/>
                          </a:solidFill>
                          <a:latin typeface="+mn-lt"/>
                          <a:cs typeface="Segoe UI"/>
                        </a:rPr>
                        <a:t>Data transfer</a:t>
                      </a:r>
                      <a:br>
                        <a:rPr lang="en-CA" sz="600" spc="-10" dirty="0">
                          <a:solidFill>
                            <a:srgbClr val="505050"/>
                          </a:solidFill>
                          <a:latin typeface="+mn-lt"/>
                          <a:cs typeface="Segoe UI"/>
                        </a:rPr>
                      </a:br>
                      <a:r>
                        <a:rPr lang="en-CA" sz="600" spc="-10" dirty="0">
                          <a:solidFill>
                            <a:srgbClr val="505050"/>
                          </a:solidFill>
                          <a:latin typeface="+mn-lt"/>
                          <a:cs typeface="Segoe UI"/>
                        </a:rPr>
                        <a:t>DisplayPort 2.1 </a:t>
                      </a:r>
                      <a:r>
                        <a:rPr lang="en-US" sz="600" spc="-10" dirty="0">
                          <a:solidFill>
                            <a:srgbClr val="505050"/>
                          </a:solidFill>
                          <a:latin typeface="+mn-lt"/>
                          <a:cs typeface="Segoe UI"/>
                        </a:rPr>
                        <a:t>with support up to 1 x 8K monitor*</a:t>
                      </a:r>
                      <a:br>
                        <a:rPr lang="en-CA" sz="600" spc="-10" dirty="0">
                          <a:solidFill>
                            <a:srgbClr val="505050"/>
                          </a:solidFill>
                          <a:latin typeface="+mn-lt"/>
                          <a:cs typeface="Segoe UI"/>
                        </a:rPr>
                      </a:br>
                      <a:r>
                        <a:rPr lang="en-US" sz="600" spc="-10" dirty="0">
                          <a:solidFill>
                            <a:srgbClr val="505050"/>
                          </a:solidFill>
                          <a:latin typeface="+mn-lt"/>
                          <a:cs typeface="Segoe UI"/>
                        </a:rPr>
                        <a:t>Supports fast charging with minimum 45W power supply via </a:t>
                      </a:r>
                      <a:br>
                        <a:rPr lang="en-US" sz="600" spc="-10" dirty="0">
                          <a:solidFill>
                            <a:srgbClr val="505050"/>
                          </a:solidFill>
                          <a:latin typeface="+mn-lt"/>
                          <a:cs typeface="Segoe UI"/>
                        </a:rPr>
                      </a:br>
                      <a:r>
                        <a:rPr lang="en-US" sz="600" spc="-10" dirty="0">
                          <a:solidFill>
                            <a:srgbClr val="505050"/>
                          </a:solidFill>
                          <a:latin typeface="+mn-lt"/>
                          <a:cs typeface="Segoe UI"/>
                        </a:rPr>
                        <a:t> Surface Connect or USB-C</a:t>
                      </a:r>
                      <a:r>
                        <a:rPr lang="en-US" sz="600" spc="-10" baseline="30000" dirty="0">
                          <a:solidFill>
                            <a:srgbClr val="505050"/>
                          </a:solidFill>
                          <a:latin typeface="+mn-lt"/>
                          <a:cs typeface="Segoe UI"/>
                        </a:rPr>
                        <a:t>4</a:t>
                      </a:r>
                      <a:br>
                        <a:rPr lang="en-CA" sz="600" spc="-10" baseline="30000" dirty="0">
                          <a:solidFill>
                            <a:srgbClr val="FF0000"/>
                          </a:solidFill>
                          <a:latin typeface="+mn-lt"/>
                          <a:cs typeface="Segoe UI"/>
                        </a:rPr>
                      </a:br>
                      <a:r>
                        <a:rPr lang="en-CA" sz="600" spc="-10" dirty="0">
                          <a:solidFill>
                            <a:srgbClr val="505050"/>
                          </a:solidFill>
                          <a:latin typeface="+mn-lt"/>
                          <a:cs typeface="Segoe UI"/>
                        </a:rPr>
                        <a:t>USB-A 3.1</a:t>
                      </a:r>
                      <a:br>
                        <a:rPr lang="en-CA" sz="600" spc="-10" dirty="0">
                          <a:solidFill>
                            <a:srgbClr val="505050"/>
                          </a:solidFill>
                          <a:latin typeface="+mn-lt"/>
                          <a:cs typeface="Segoe UI"/>
                        </a:rPr>
                      </a:br>
                      <a:r>
                        <a:rPr lang="en-CA" sz="600" spc="-10" dirty="0">
                          <a:solidFill>
                            <a:srgbClr val="505050"/>
                          </a:solidFill>
                          <a:latin typeface="+mn-lt"/>
                          <a:cs typeface="Segoe UI"/>
                        </a:rPr>
                        <a:t>3.5 mm headset jack</a:t>
                      </a:r>
                      <a:br>
                        <a:rPr lang="en-CA" sz="600" spc="-10" dirty="0">
                          <a:solidFill>
                            <a:srgbClr val="505050"/>
                          </a:solidFill>
                          <a:latin typeface="+mn-lt"/>
                          <a:cs typeface="Segoe UI"/>
                        </a:rPr>
                      </a:br>
                      <a:r>
                        <a:rPr lang="en-CA" sz="600" spc="-10" dirty="0">
                          <a:solidFill>
                            <a:srgbClr val="505050"/>
                          </a:solidFill>
                          <a:latin typeface="+mn-lt"/>
                          <a:cs typeface="Segoe UI"/>
                        </a:rPr>
                        <a:t>Surface Connect port</a:t>
                      </a:r>
                      <a:br>
                        <a:rPr lang="en-CA" sz="600" spc="-10" dirty="0">
                          <a:solidFill>
                            <a:srgbClr val="505050"/>
                          </a:solidFill>
                          <a:latin typeface="+mn-lt"/>
                          <a:cs typeface="Segoe UI"/>
                        </a:rPr>
                      </a:br>
                      <a:r>
                        <a:rPr lang="en-US" sz="600" spc="-10" dirty="0">
                          <a:solidFill>
                            <a:srgbClr val="505050"/>
                          </a:solidFill>
                          <a:latin typeface="+mn-lt"/>
                          <a:cs typeface="Segoe UI"/>
                        </a:rPr>
                        <a:t>Integrated smart card reader (available on select models </a:t>
                      </a:r>
                      <a:br>
                        <a:rPr lang="en-US" sz="600" spc="-10" dirty="0">
                          <a:solidFill>
                            <a:srgbClr val="505050"/>
                          </a:solidFill>
                          <a:latin typeface="+mn-lt"/>
                          <a:cs typeface="Segoe UI"/>
                        </a:rPr>
                      </a:br>
                      <a:r>
                        <a:rPr lang="en-US" sz="600" spc="-10" dirty="0">
                          <a:solidFill>
                            <a:srgbClr val="505050"/>
                          </a:solidFill>
                          <a:latin typeface="+mn-lt"/>
                          <a:cs typeface="Segoe UI"/>
                        </a:rPr>
                        <a:t>and markets)</a:t>
                      </a:r>
                      <a:r>
                        <a:rPr lang="en-US" sz="600" baseline="30000" dirty="0">
                          <a:solidFill>
                            <a:srgbClr val="505050"/>
                          </a:solidFill>
                        </a:rPr>
                        <a:t>3</a:t>
                      </a:r>
                      <a:endParaRPr lang="en-CA" sz="600" spc="-10" baseline="30000" dirty="0">
                        <a:solidFill>
                          <a:srgbClr val="505050"/>
                        </a:solidFill>
                        <a:latin typeface="+mn-lt"/>
                        <a:cs typeface="Segoe UI"/>
                      </a:endParaRPr>
                    </a:p>
                    <a:p>
                      <a:pPr marL="0" marR="69215" indent="0" algn="l">
                        <a:lnSpc>
                          <a:spcPct val="100000"/>
                        </a:lnSpc>
                        <a:spcBef>
                          <a:spcPts val="0"/>
                        </a:spcBef>
                        <a:spcAft>
                          <a:spcPts val="300"/>
                        </a:spcAft>
                      </a:pPr>
                      <a:endParaRPr lang="en-CA" sz="600" spc="-10" dirty="0">
                        <a:solidFill>
                          <a:srgbClr val="505050"/>
                        </a:solidFill>
                        <a:latin typeface="+mn-lt"/>
                        <a:cs typeface="Segoe UI"/>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704335"/>
                  </a:ext>
                </a:extLst>
              </a:tr>
            </a:tbl>
          </a:graphicData>
        </a:graphic>
      </p:graphicFrame>
      <p:graphicFrame>
        <p:nvGraphicFramePr>
          <p:cNvPr id="11" name="Table 10">
            <a:extLst>
              <a:ext uri="{FF2B5EF4-FFF2-40B4-BE49-F238E27FC236}">
                <a16:creationId xmlns:a16="http://schemas.microsoft.com/office/drawing/2014/main" id="{49EA4D18-16D9-6A18-DEB2-190671D0EC4C}"/>
              </a:ext>
            </a:extLst>
          </p:cNvPr>
          <p:cNvGraphicFramePr>
            <a:graphicFrameLocks noGrp="1" noDrilldown="1" noMove="1" noResize="1"/>
          </p:cNvGraphicFramePr>
          <p:nvPr>
            <p:extLst>
              <p:ext uri="{D42A27DB-BD31-4B8C-83A1-F6EECF244321}">
                <p14:modId xmlns:p14="http://schemas.microsoft.com/office/powerpoint/2010/main" val="690080498"/>
              </p:ext>
            </p:extLst>
          </p:nvPr>
        </p:nvGraphicFramePr>
        <p:xfrm>
          <a:off x="5239044" y="943646"/>
          <a:ext cx="2327478" cy="4822340"/>
        </p:xfrm>
        <a:graphic>
          <a:graphicData uri="http://schemas.openxmlformats.org/drawingml/2006/table">
            <a:tbl>
              <a:tblPr firstRow="1" bandRow="1">
                <a:tableStyleId>{5940675A-B579-460E-94D1-54222C63F5DA}</a:tableStyleId>
              </a:tblPr>
              <a:tblGrid>
                <a:gridCol w="2327478">
                  <a:extLst>
                    <a:ext uri="{9D8B030D-6E8A-4147-A177-3AD203B41FA5}">
                      <a16:colId xmlns:a16="http://schemas.microsoft.com/office/drawing/2014/main" val="3468840076"/>
                    </a:ext>
                  </a:extLst>
                </a:gridCol>
              </a:tblGrid>
              <a:tr h="0">
                <a:tc>
                  <a:txBody>
                    <a:bodyPr/>
                    <a:lstStyle/>
                    <a:p>
                      <a:pPr marL="0" algn="l">
                        <a:lnSpc>
                          <a:spcPct val="100000"/>
                        </a:lnSpc>
                        <a:spcAft>
                          <a:spcPts val="300"/>
                        </a:spcAft>
                      </a:pPr>
                      <a:r>
                        <a:rPr lang="en-CA" sz="600" kern="1200">
                          <a:solidFill>
                            <a:srgbClr val="505050"/>
                          </a:solidFill>
                          <a:latin typeface="+mj-lt"/>
                          <a:ea typeface="+mn-ea"/>
                          <a:cs typeface="+mn-cs"/>
                        </a:rPr>
                        <a:t>AUDIO</a:t>
                      </a:r>
                    </a:p>
                    <a:p>
                      <a:pPr marL="0" marR="69215" indent="0" algn="l">
                        <a:lnSpc>
                          <a:spcPct val="100000"/>
                        </a:lnSpc>
                        <a:spcBef>
                          <a:spcPts val="100"/>
                        </a:spcBef>
                      </a:pPr>
                      <a:r>
                        <a:rPr lang="en-US" sz="600" spc="-10">
                          <a:solidFill>
                            <a:srgbClr val="505050"/>
                          </a:solidFill>
                          <a:latin typeface="+mn-lt"/>
                          <a:cs typeface="Segoe UI"/>
                        </a:rPr>
                        <a:t>Dual Studio Mics with voice focus</a:t>
                      </a:r>
                      <a:r>
                        <a:rPr lang="en-US" sz="600" spc="-10" baseline="30000">
                          <a:solidFill>
                            <a:srgbClr val="505050"/>
                          </a:solidFill>
                          <a:latin typeface="+mn-lt"/>
                          <a:cs typeface="Segoe UI"/>
                        </a:rPr>
                        <a:t>13</a:t>
                      </a:r>
                      <a:br>
                        <a:rPr lang="en-US" sz="600" spc="-10" baseline="30000">
                          <a:solidFill>
                            <a:srgbClr val="FF0000"/>
                          </a:solidFill>
                          <a:latin typeface="+mn-lt"/>
                          <a:cs typeface="Segoe UI"/>
                        </a:rPr>
                      </a:br>
                      <a:r>
                        <a:rPr lang="en-US" sz="600" spc="-10" err="1">
                          <a:solidFill>
                            <a:srgbClr val="505050"/>
                          </a:solidFill>
                          <a:latin typeface="+mn-lt"/>
                          <a:cs typeface="Segoe UI"/>
                        </a:rPr>
                        <a:t>Omnisonic</a:t>
                      </a:r>
                      <a:r>
                        <a:rPr lang="en-US" sz="600" spc="-10" baseline="30000">
                          <a:solidFill>
                            <a:srgbClr val="505050"/>
                          </a:solidFill>
                          <a:latin typeface="+mn-lt"/>
                          <a:cs typeface="Segoe UI"/>
                        </a:rPr>
                        <a:t>®</a:t>
                      </a:r>
                      <a:r>
                        <a:rPr lang="en-US" sz="600" spc="-10">
                          <a:solidFill>
                            <a:srgbClr val="505050"/>
                          </a:solidFill>
                          <a:latin typeface="+mn-lt"/>
                          <a:cs typeface="Segoe UI"/>
                        </a:rPr>
                        <a:t> Speakers with Dolby</a:t>
                      </a:r>
                      <a:r>
                        <a:rPr lang="en-US" sz="600" spc="-10" baseline="30000">
                          <a:solidFill>
                            <a:srgbClr val="505050"/>
                          </a:solidFill>
                          <a:latin typeface="+mn-lt"/>
                          <a:cs typeface="Segoe UI"/>
                        </a:rPr>
                        <a:t>®</a:t>
                      </a:r>
                      <a:r>
                        <a:rPr lang="en-US" sz="600" spc="-10">
                          <a:solidFill>
                            <a:srgbClr val="505050"/>
                          </a:solidFill>
                          <a:latin typeface="+mn-lt"/>
                          <a:cs typeface="Segoe UI"/>
                        </a:rPr>
                        <a:t> Atmos</a:t>
                      </a:r>
                      <a:r>
                        <a:rPr lang="en-US" sz="600" spc="-10" baseline="30000">
                          <a:solidFill>
                            <a:srgbClr val="505050"/>
                          </a:solidFill>
                          <a:latin typeface="+mn-lt"/>
                          <a:cs typeface="Segoe UI"/>
                        </a:rPr>
                        <a:t>®14</a:t>
                      </a:r>
                      <a:br>
                        <a:rPr lang="en-US" sz="600" spc="-10" baseline="30000">
                          <a:solidFill>
                            <a:srgbClr val="505050"/>
                          </a:solidFill>
                          <a:latin typeface="+mn-lt"/>
                          <a:cs typeface="Segoe UI"/>
                        </a:rPr>
                      </a:br>
                      <a:r>
                        <a:rPr lang="en-US" sz="600" spc="-10">
                          <a:solidFill>
                            <a:srgbClr val="505050"/>
                          </a:solidFill>
                          <a:latin typeface="+mn-lt"/>
                          <a:cs typeface="Segoe UI"/>
                        </a:rPr>
                        <a:t>Support for Bluetooth</a:t>
                      </a:r>
                      <a:r>
                        <a:rPr lang="en-US" sz="600" spc="-10" baseline="30000">
                          <a:solidFill>
                            <a:srgbClr val="505050"/>
                          </a:solidFill>
                          <a:latin typeface="+mn-lt"/>
                          <a:cs typeface="Segoe UI"/>
                        </a:rPr>
                        <a:t>®</a:t>
                      </a:r>
                      <a:r>
                        <a:rPr lang="en-US" sz="600" spc="-10">
                          <a:solidFill>
                            <a:srgbClr val="505050"/>
                          </a:solidFill>
                          <a:latin typeface="+mn-lt"/>
                          <a:cs typeface="Segoe UI"/>
                        </a:rPr>
                        <a:t> LE Audio</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9370033"/>
                  </a:ext>
                </a:extLst>
              </a:tr>
              <a:tr h="0">
                <a:tc>
                  <a:txBody>
                    <a:bodyPr/>
                    <a:lstStyle/>
                    <a:p>
                      <a:pPr algn="l">
                        <a:lnSpc>
                          <a:spcPct val="100000"/>
                        </a:lnSpc>
                        <a:spcAft>
                          <a:spcPts val="300"/>
                        </a:spcAft>
                      </a:pPr>
                      <a:r>
                        <a:rPr lang="en-CA" sz="600" kern="1200" dirty="0">
                          <a:solidFill>
                            <a:srgbClr val="505050"/>
                          </a:solidFill>
                          <a:latin typeface="+mj-lt"/>
                          <a:ea typeface="+mn-ea"/>
                          <a:cs typeface="+mn-cs"/>
                        </a:rPr>
                        <a:t>DISPLAY</a:t>
                      </a:r>
                    </a:p>
                    <a:p>
                      <a:pPr algn="l">
                        <a:lnSpc>
                          <a:spcPct val="100000"/>
                        </a:lnSpc>
                      </a:pPr>
                      <a:r>
                        <a:rPr lang="en-CA" sz="600" b="0" dirty="0">
                          <a:solidFill>
                            <a:srgbClr val="505050"/>
                          </a:solidFill>
                          <a:latin typeface="+mj-lt"/>
                        </a:rPr>
                        <a:t>Surface Laptop 6 13.5”:</a:t>
                      </a:r>
                    </a:p>
                    <a:p>
                      <a:pPr algn="l">
                        <a:lnSpc>
                          <a:spcPct val="100000"/>
                        </a:lnSpc>
                      </a:pPr>
                      <a:r>
                        <a:rPr lang="en-CA" sz="600" b="0" dirty="0">
                          <a:solidFill>
                            <a:srgbClr val="505050"/>
                          </a:solidFill>
                        </a:rPr>
                        <a:t>Touchscreen: 13.5” PixelSense™ Display</a:t>
                      </a:r>
                    </a:p>
                    <a:p>
                      <a:pPr algn="l">
                        <a:lnSpc>
                          <a:spcPct val="100000"/>
                        </a:lnSpc>
                      </a:pPr>
                      <a:r>
                        <a:rPr lang="en-CA" sz="600" b="0" dirty="0">
                          <a:solidFill>
                            <a:srgbClr val="505050"/>
                          </a:solidFill>
                        </a:rPr>
                        <a:t>Resolution: 2256 x 1504 (201 PPI)</a:t>
                      </a:r>
                    </a:p>
                    <a:p>
                      <a:pPr algn="l">
                        <a:lnSpc>
                          <a:spcPct val="100000"/>
                        </a:lnSpc>
                      </a:pPr>
                      <a:r>
                        <a:rPr lang="en-CA" sz="600" b="0" dirty="0">
                          <a:solidFill>
                            <a:srgbClr val="505050"/>
                          </a:solidFill>
                        </a:rPr>
                        <a:t>Aspect ratio: 3:2</a:t>
                      </a:r>
                    </a:p>
                    <a:p>
                      <a:pPr algn="l">
                        <a:lnSpc>
                          <a:spcPct val="100000"/>
                        </a:lnSpc>
                      </a:pPr>
                      <a:r>
                        <a:rPr lang="en-CA" sz="600" b="0" dirty="0">
                          <a:solidFill>
                            <a:srgbClr val="505050"/>
                          </a:solidFill>
                        </a:rPr>
                        <a:t>Contrast ratio 1300:1 </a:t>
                      </a:r>
                    </a:p>
                    <a:p>
                      <a:pPr algn="l">
                        <a:lnSpc>
                          <a:spcPct val="100000"/>
                        </a:lnSpc>
                      </a:pPr>
                      <a:r>
                        <a:rPr lang="en-US" sz="600" b="0" dirty="0">
                          <a:solidFill>
                            <a:srgbClr val="505050"/>
                          </a:solidFill>
                        </a:rPr>
                        <a:t>Color profile: sRGB, and Enhanced</a:t>
                      </a:r>
                    </a:p>
                    <a:p>
                      <a:pPr algn="l">
                        <a:lnSpc>
                          <a:spcPct val="100000"/>
                        </a:lnSpc>
                      </a:pPr>
                      <a:r>
                        <a:rPr lang="en-US" sz="600" b="0" dirty="0">
                          <a:solidFill>
                            <a:srgbClr val="505050"/>
                          </a:solidFill>
                        </a:rPr>
                        <a:t>Individually color-calibrated display </a:t>
                      </a:r>
                    </a:p>
                    <a:p>
                      <a:pPr algn="l">
                        <a:lnSpc>
                          <a:spcPct val="100000"/>
                        </a:lnSpc>
                      </a:pPr>
                      <a:r>
                        <a:rPr lang="en-US" sz="600" b="0" dirty="0">
                          <a:solidFill>
                            <a:srgbClr val="505050"/>
                          </a:solidFill>
                        </a:rPr>
                        <a:t>Adaptive color </a:t>
                      </a:r>
                    </a:p>
                    <a:p>
                      <a:pPr algn="l">
                        <a:lnSpc>
                          <a:spcPct val="100000"/>
                        </a:lnSpc>
                      </a:pPr>
                      <a:r>
                        <a:rPr lang="en-CA" sz="600" b="0" dirty="0">
                          <a:solidFill>
                            <a:srgbClr val="505050"/>
                          </a:solidFill>
                        </a:rPr>
                        <a:t>Touch: 10-point multi-touch</a:t>
                      </a:r>
                    </a:p>
                    <a:p>
                      <a:pPr algn="l">
                        <a:lnSpc>
                          <a:spcPct val="100000"/>
                        </a:lnSpc>
                      </a:pPr>
                      <a:r>
                        <a:rPr lang="en-CA" sz="600" b="0" dirty="0">
                          <a:solidFill>
                            <a:srgbClr val="505050"/>
                          </a:solidFill>
                        </a:rPr>
                        <a:t>Dolby Vision IQ™</a:t>
                      </a:r>
                      <a:r>
                        <a:rPr lang="en-CA" sz="600" b="0" baseline="30000" dirty="0">
                          <a:solidFill>
                            <a:srgbClr val="505050"/>
                          </a:solidFill>
                        </a:rPr>
                        <a:t>15</a:t>
                      </a:r>
                      <a:r>
                        <a:rPr lang="en-CA" sz="600" b="0" dirty="0">
                          <a:solidFill>
                            <a:srgbClr val="505050"/>
                          </a:solidFill>
                        </a:rPr>
                        <a:t> support</a:t>
                      </a:r>
                      <a:endParaRPr lang="en-CA" sz="600" b="0" baseline="30000" dirty="0">
                        <a:solidFill>
                          <a:srgbClr val="505050"/>
                        </a:solidFill>
                      </a:endParaRPr>
                    </a:p>
                    <a:p>
                      <a:pPr algn="l">
                        <a:lnSpc>
                          <a:spcPct val="100000"/>
                        </a:lnSpc>
                      </a:pPr>
                      <a:r>
                        <a:rPr lang="en-CA" sz="600" b="0" dirty="0">
                          <a:solidFill>
                            <a:srgbClr val="505050"/>
                          </a:solidFill>
                        </a:rPr>
                        <a:t>Corning</a:t>
                      </a:r>
                      <a:r>
                        <a:rPr lang="en-CA" sz="600" b="0" baseline="30000" dirty="0">
                          <a:solidFill>
                            <a:srgbClr val="505050"/>
                          </a:solidFill>
                        </a:rPr>
                        <a:t>®</a:t>
                      </a:r>
                      <a:r>
                        <a:rPr lang="en-CA" sz="600" b="0" dirty="0">
                          <a:solidFill>
                            <a:srgbClr val="505050"/>
                          </a:solidFill>
                        </a:rPr>
                        <a:t> Gorilla</a:t>
                      </a:r>
                      <a:r>
                        <a:rPr lang="en-CA" sz="600" b="0" baseline="30000" dirty="0">
                          <a:solidFill>
                            <a:srgbClr val="505050"/>
                          </a:solidFill>
                        </a:rPr>
                        <a:t>®</a:t>
                      </a:r>
                      <a:r>
                        <a:rPr lang="en-CA" sz="600" b="0" dirty="0">
                          <a:solidFill>
                            <a:srgbClr val="505050"/>
                          </a:solidFill>
                        </a:rPr>
                        <a:t> Glass 5 </a:t>
                      </a:r>
                    </a:p>
                    <a:p>
                      <a:pPr algn="l">
                        <a:lnSpc>
                          <a:spcPct val="100000"/>
                        </a:lnSpc>
                      </a:pPr>
                      <a:r>
                        <a:rPr lang="en-CA" sz="600" b="0" dirty="0">
                          <a:solidFill>
                            <a:srgbClr val="505050"/>
                          </a:solidFill>
                        </a:rPr>
                        <a:t>Anti-reflective</a:t>
                      </a:r>
                    </a:p>
                    <a:p>
                      <a:pPr algn="l">
                        <a:lnSpc>
                          <a:spcPct val="100000"/>
                        </a:lnSpc>
                      </a:pPr>
                      <a:r>
                        <a:rPr lang="en-CA" sz="600" b="0" dirty="0">
                          <a:solidFill>
                            <a:srgbClr val="505050"/>
                          </a:solidFill>
                        </a:rPr>
                        <a:t>Brightness: SDR 400 nits maximum (typical)</a:t>
                      </a:r>
                    </a:p>
                    <a:p>
                      <a:pPr algn="l">
                        <a:lnSpc>
                          <a:spcPct val="100000"/>
                        </a:lnSpc>
                      </a:pPr>
                      <a:endParaRPr lang="en-CA" sz="600" b="0" dirty="0">
                        <a:solidFill>
                          <a:srgbClr val="505050"/>
                        </a:solidFill>
                      </a:endParaRPr>
                    </a:p>
                    <a:p>
                      <a:pPr algn="l">
                        <a:lnSpc>
                          <a:spcPct val="100000"/>
                        </a:lnSpc>
                      </a:pPr>
                      <a:r>
                        <a:rPr lang="en-CA" sz="600" b="0" dirty="0">
                          <a:solidFill>
                            <a:srgbClr val="505050"/>
                          </a:solidFill>
                          <a:latin typeface="+mj-lt"/>
                        </a:rPr>
                        <a:t>Surface Laptop 6 15”:</a:t>
                      </a:r>
                      <a:br>
                        <a:rPr lang="en-CA" sz="600" dirty="0">
                          <a:solidFill>
                            <a:srgbClr val="505050"/>
                          </a:solidFill>
                        </a:rPr>
                      </a:br>
                      <a:r>
                        <a:rPr lang="en-CA" sz="600" dirty="0">
                          <a:solidFill>
                            <a:srgbClr val="505050"/>
                          </a:solidFill>
                        </a:rPr>
                        <a:t>Touchscreen: 15” PixelSense™ Display</a:t>
                      </a:r>
                    </a:p>
                    <a:p>
                      <a:pPr algn="l">
                        <a:lnSpc>
                          <a:spcPct val="100000"/>
                        </a:lnSpc>
                      </a:pPr>
                      <a:r>
                        <a:rPr lang="en-CA" sz="600" dirty="0">
                          <a:solidFill>
                            <a:srgbClr val="505050"/>
                          </a:solidFill>
                        </a:rPr>
                        <a:t>Resolution: 2496 x 1664 (201 PPI)</a:t>
                      </a:r>
                    </a:p>
                    <a:p>
                      <a:pPr algn="l">
                        <a:lnSpc>
                          <a:spcPct val="100000"/>
                        </a:lnSpc>
                      </a:pPr>
                      <a:r>
                        <a:rPr lang="en-CA" sz="600" dirty="0">
                          <a:solidFill>
                            <a:srgbClr val="505050"/>
                          </a:solidFill>
                        </a:rPr>
                        <a:t>Aspect ratio: 3:2</a:t>
                      </a:r>
                    </a:p>
                    <a:p>
                      <a:pPr algn="l">
                        <a:lnSpc>
                          <a:spcPct val="100000"/>
                        </a:lnSpc>
                      </a:pPr>
                      <a:r>
                        <a:rPr lang="en-CA" sz="600" dirty="0">
                          <a:solidFill>
                            <a:srgbClr val="505050"/>
                          </a:solidFill>
                        </a:rPr>
                        <a:t>Contrast ratio 1300:1</a:t>
                      </a:r>
                    </a:p>
                    <a:p>
                      <a:pPr algn="l">
                        <a:lnSpc>
                          <a:spcPct val="100000"/>
                        </a:lnSpc>
                      </a:pPr>
                      <a:r>
                        <a:rPr lang="en-US" sz="600" dirty="0">
                          <a:solidFill>
                            <a:srgbClr val="505050"/>
                          </a:solidFill>
                        </a:rPr>
                        <a:t>Color profile: sRGB, and Enhanced  </a:t>
                      </a:r>
                    </a:p>
                    <a:p>
                      <a:pPr algn="l">
                        <a:lnSpc>
                          <a:spcPct val="100000"/>
                        </a:lnSpc>
                      </a:pPr>
                      <a:r>
                        <a:rPr lang="en-US" sz="600" dirty="0">
                          <a:solidFill>
                            <a:srgbClr val="505050"/>
                          </a:solidFill>
                        </a:rPr>
                        <a:t>Individually color-calibrated display</a:t>
                      </a:r>
                    </a:p>
                    <a:p>
                      <a:pPr algn="l">
                        <a:lnSpc>
                          <a:spcPct val="100000"/>
                        </a:lnSpc>
                      </a:pPr>
                      <a:r>
                        <a:rPr lang="en-US" sz="600" dirty="0">
                          <a:solidFill>
                            <a:srgbClr val="505050"/>
                          </a:solidFill>
                        </a:rPr>
                        <a:t>Adaptive color </a:t>
                      </a:r>
                    </a:p>
                    <a:p>
                      <a:pPr algn="l">
                        <a:lnSpc>
                          <a:spcPct val="100000"/>
                        </a:lnSpc>
                      </a:pPr>
                      <a:r>
                        <a:rPr lang="en-CA" sz="600" dirty="0">
                          <a:solidFill>
                            <a:srgbClr val="505050"/>
                          </a:solidFill>
                        </a:rPr>
                        <a:t>Touch: 10-point multi-touch</a:t>
                      </a:r>
                    </a:p>
                    <a:p>
                      <a:pPr algn="l">
                        <a:lnSpc>
                          <a:spcPct val="100000"/>
                        </a:lnSpc>
                      </a:pPr>
                      <a:r>
                        <a:rPr lang="en-CA" sz="600" dirty="0">
                          <a:solidFill>
                            <a:srgbClr val="505050"/>
                          </a:solidFill>
                        </a:rPr>
                        <a:t>Dolby Vision IQ™</a:t>
                      </a:r>
                      <a:r>
                        <a:rPr lang="en-CA" sz="600" baseline="30000" dirty="0">
                          <a:solidFill>
                            <a:srgbClr val="505050"/>
                          </a:solidFill>
                        </a:rPr>
                        <a:t>15</a:t>
                      </a:r>
                      <a:r>
                        <a:rPr lang="en-CA" sz="600" dirty="0">
                          <a:solidFill>
                            <a:srgbClr val="505050"/>
                          </a:solidFill>
                        </a:rPr>
                        <a:t> support</a:t>
                      </a:r>
                    </a:p>
                    <a:p>
                      <a:pPr algn="l">
                        <a:lnSpc>
                          <a:spcPct val="100000"/>
                        </a:lnSpc>
                      </a:pPr>
                      <a:r>
                        <a:rPr lang="en-CA" sz="600" dirty="0">
                          <a:solidFill>
                            <a:srgbClr val="505050"/>
                          </a:solidFill>
                        </a:rPr>
                        <a:t>Corning</a:t>
                      </a:r>
                      <a:r>
                        <a:rPr lang="en-CA" sz="600" baseline="30000" dirty="0">
                          <a:solidFill>
                            <a:srgbClr val="505050"/>
                          </a:solidFill>
                        </a:rPr>
                        <a:t>®</a:t>
                      </a:r>
                      <a:r>
                        <a:rPr lang="en-CA" sz="600" dirty="0">
                          <a:solidFill>
                            <a:srgbClr val="505050"/>
                          </a:solidFill>
                        </a:rPr>
                        <a:t> Gorilla</a:t>
                      </a:r>
                      <a:r>
                        <a:rPr lang="en-CA" sz="600" baseline="30000" dirty="0">
                          <a:solidFill>
                            <a:srgbClr val="505050"/>
                          </a:solidFill>
                        </a:rPr>
                        <a:t>®</a:t>
                      </a:r>
                      <a:r>
                        <a:rPr lang="en-CA" sz="600" dirty="0">
                          <a:solidFill>
                            <a:srgbClr val="505050"/>
                          </a:solidFill>
                        </a:rPr>
                        <a:t> Glass 5 </a:t>
                      </a:r>
                    </a:p>
                    <a:p>
                      <a:pPr algn="l">
                        <a:lnSpc>
                          <a:spcPct val="100000"/>
                        </a:lnSpc>
                      </a:pPr>
                      <a:r>
                        <a:rPr lang="en-CA" sz="600" dirty="0">
                          <a:solidFill>
                            <a:srgbClr val="505050"/>
                          </a:solidFill>
                        </a:rPr>
                        <a:t>Anti-reflective</a:t>
                      </a:r>
                    </a:p>
                    <a:p>
                      <a:pPr algn="l">
                        <a:lnSpc>
                          <a:spcPct val="100000"/>
                        </a:lnSpc>
                      </a:pPr>
                      <a:r>
                        <a:rPr lang="en-CA" sz="600" dirty="0">
                          <a:solidFill>
                            <a:srgbClr val="505050"/>
                          </a:solidFill>
                        </a:rPr>
                        <a:t>Brightness: SDR 400 nits maximum (typical) </a:t>
                      </a:r>
                      <a:endParaRPr lang="en-US" sz="600" baseline="30000" dirty="0">
                        <a:solidFill>
                          <a:srgbClr val="505050"/>
                        </a:solidFill>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88432739"/>
                  </a:ext>
                </a:extLst>
              </a:tr>
              <a:tr h="0">
                <a:tc>
                  <a:txBody>
                    <a:bodyPr/>
                    <a:lstStyle/>
                    <a:p>
                      <a:pPr marL="0" algn="l">
                        <a:lnSpc>
                          <a:spcPct val="100000"/>
                        </a:lnSpc>
                        <a:spcAft>
                          <a:spcPts val="300"/>
                        </a:spcAft>
                      </a:pPr>
                      <a:r>
                        <a:rPr lang="en-CA" sz="600" kern="1200" dirty="0">
                          <a:solidFill>
                            <a:srgbClr val="505050"/>
                          </a:solidFill>
                          <a:latin typeface="+mj-lt"/>
                          <a:ea typeface="+mn-ea"/>
                          <a:cs typeface="+mn-cs"/>
                        </a:rPr>
                        <a:t>SERVICEABILITY</a:t>
                      </a:r>
                    </a:p>
                    <a:p>
                      <a:pPr marL="0" marR="69215" indent="0" algn="l">
                        <a:lnSpc>
                          <a:spcPct val="100000"/>
                        </a:lnSpc>
                        <a:spcBef>
                          <a:spcPts val="100"/>
                        </a:spcBef>
                        <a:buFont typeface="Arial" panose="020B0604020202020204" pitchFamily="34" charset="0"/>
                        <a:buNone/>
                      </a:pPr>
                      <a:r>
                        <a:rPr lang="en-US" sz="600" spc="-10" dirty="0">
                          <a:solidFill>
                            <a:srgbClr val="505050"/>
                          </a:solidFill>
                          <a:latin typeface="+mn-lt"/>
                          <a:cs typeface="Segoe UI"/>
                        </a:rPr>
                        <a:t>Replacement components:</a:t>
                      </a:r>
                      <a:r>
                        <a:rPr lang="en-US" sz="600" spc="-10" baseline="30000" dirty="0">
                          <a:solidFill>
                            <a:srgbClr val="505050"/>
                          </a:solidFill>
                          <a:latin typeface="+mn-lt"/>
                          <a:cs typeface="Segoe UI"/>
                        </a:rPr>
                        <a:t>16</a:t>
                      </a:r>
                      <a:endParaRPr lang="en-US" sz="600" spc="-10" baseline="30000" dirty="0">
                        <a:solidFill>
                          <a:srgbClr val="FF0000"/>
                        </a:solidFill>
                        <a:latin typeface="+mn-lt"/>
                        <a:cs typeface="Segoe UI"/>
                      </a:endParaRP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Display assembly (including camera)</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Keyboard assembly</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Removable solid-state drive </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Battery</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Motherboard module (main processor and main memory)</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Surface Connect</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Thermal module</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Audio jack</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Speakers</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Touchpad</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Enclosure</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Feet</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38756657"/>
                  </a:ext>
                </a:extLst>
              </a:tr>
            </a:tbl>
          </a:graphicData>
        </a:graphic>
      </p:graphicFrame>
    </p:spTree>
    <p:extLst>
      <p:ext uri="{BB962C8B-B14F-4D97-AF65-F5344CB8AC3E}">
        <p14:creationId xmlns:p14="http://schemas.microsoft.com/office/powerpoint/2010/main" val="2622167361"/>
      </p:ext>
    </p:extLst>
  </p:cSld>
  <p:clrMapOvr>
    <a:masterClrMapping/>
  </p:clrMapOvr>
</p:sld>
</file>

<file path=ppt/theme/theme1.xml><?xml version="1.0" encoding="utf-8"?>
<a:theme xmlns:a="http://schemas.openxmlformats.org/drawingml/2006/main" name="Surface template">
  <a:themeElements>
    <a:clrScheme name="Microsoft Surface Palette - Rich Black">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Surface PowerPoint Template June 2022" id="{35749D72-EEAD-47CA-B43A-52A02FD24170}" vid="{D6539849-05AD-404C-9025-087FE055A5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3D5142BF05D44813E2DC99C686ABA" ma:contentTypeVersion="13" ma:contentTypeDescription="Create a new document." ma:contentTypeScope="" ma:versionID="a246456a67668ccfb1f16d8e7586e961">
  <xsd:schema xmlns:xsd="http://www.w3.org/2001/XMLSchema" xmlns:xs="http://www.w3.org/2001/XMLSchema" xmlns:p="http://schemas.microsoft.com/office/2006/metadata/properties" xmlns:ns1="http://schemas.microsoft.com/sharepoint/v3" xmlns:ns2="d6088ce7-3766-420d-82dd-652472fcd688" xmlns:ns3="230e9df3-be65-4c73-a93b-d1236ebd677e" targetNamespace="http://schemas.microsoft.com/office/2006/metadata/properties" ma:root="true" ma:fieldsID="a2c8af3abd684984eb924784d2935a89" ns1:_="" ns2:_="" ns3:_="">
    <xsd:import namespace="http://schemas.microsoft.com/sharepoint/v3"/>
    <xsd:import namespace="d6088ce7-3766-420d-82dd-652472fcd68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088ce7-3766-420d-82dd-652472fcd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d3e80c6-30f0-4f46-97ff-8c3c7bafd514}" ma:internalName="TaxCatchAll" ma:showField="CatchAllData" ma:web="11e31a66-3d01-4b8f-b89a-1e61ecde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d6088ce7-3766-420d-82dd-652472fcd688">
      <Terms xmlns="http://schemas.microsoft.com/office/infopath/2007/PartnerControls"/>
    </lcf76f155ced4ddcb4097134ff3c332f>
    <TaxCatchAll xmlns="230e9df3-be65-4c73-a93b-d1236ebd677e" xsi:nil="true"/>
  </documentManagement>
</p:properties>
</file>

<file path=customXml/itemProps1.xml><?xml version="1.0" encoding="utf-8"?>
<ds:datastoreItem xmlns:ds="http://schemas.openxmlformats.org/officeDocument/2006/customXml" ds:itemID="{5F3F84B9-C2C0-405C-827D-EE7B39EBDACA}">
  <ds:schemaRefs>
    <ds:schemaRef ds:uri="http://schemas.microsoft.com/sharepoint/v3/contenttype/forms"/>
  </ds:schemaRefs>
</ds:datastoreItem>
</file>

<file path=customXml/itemProps2.xml><?xml version="1.0" encoding="utf-8"?>
<ds:datastoreItem xmlns:ds="http://schemas.openxmlformats.org/officeDocument/2006/customXml" ds:itemID="{0203BF1F-5BC7-470B-B114-7BB425892B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6088ce7-3766-420d-82dd-652472fcd688"/>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152B5A-7F76-4BC1-B2A4-D717111FA91B}">
  <ds:schemaRefs>
    <ds:schemaRef ds:uri="c7f42495-82a7-4229-8baf-41454a956f43"/>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http://schemas.microsoft.com/office/2006/metadata/properties"/>
    <ds:schemaRef ds:uri="adb3c99b-b671-4b4d-9064-6f3e7018f5c7"/>
    <ds:schemaRef ds:uri="http://schemas.microsoft.com/sharepoint/v3"/>
    <ds:schemaRef ds:uri="http://purl.org/dc/dcmitype/"/>
    <ds:schemaRef ds:uri="d6088ce7-3766-420d-82dd-652472fcd688"/>
    <ds:schemaRef ds:uri="230e9df3-be65-4c73-a93b-d1236ebd677e"/>
  </ds:schemaRefs>
</ds:datastoreItem>
</file>

<file path=docMetadata/LabelInfo.xml><?xml version="1.0" encoding="utf-8"?>
<clbl:labelList xmlns:clbl="http://schemas.microsoft.com/office/2020/mipLabelMetadata">
  <clbl:label id="{b7b9f8f9-3cae-48b6-8b79-2f3f184fa0ea}"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28</TotalTime>
  <Words>2853</Words>
  <Application>Microsoft Office PowerPoint</Application>
  <PresentationFormat>Widescreen</PresentationFormat>
  <Paragraphs>151</Paragraphs>
  <Slides>2</Slides>
  <Notes>2</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Surface template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Agardi</dc:creator>
  <cp:lastModifiedBy>Bridget Russel (ANDERSEN CONSULTANTS LLC)</cp:lastModifiedBy>
  <cp:revision>7</cp:revision>
  <cp:lastPrinted>2024-03-18T16:41:51Z</cp:lastPrinted>
  <dcterms:created xsi:type="dcterms:W3CDTF">2024-01-26T19:02:25Z</dcterms:created>
  <dcterms:modified xsi:type="dcterms:W3CDTF">2024-03-21T20:59:44Z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0x010100DEE3D5142BF05D44813E2DC99C686ABA</vt:lpwstr>
  </property>
  <property fmtid="{D5CDD505-2E9C-101B-9397-08002B2CF9AE}" pid="3" name="MediaServiceImageTags">
    <vt:lpwstr/>
  </property>
  <property fmtid="{D5CDD505-2E9C-101B-9397-08002B2CF9AE}" pid="4" name="Order">
    <vt:lpwstr>96700.0000000000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ourceUrl">
    <vt:lpwstr/>
  </property>
  <property fmtid="{D5CDD505-2E9C-101B-9397-08002B2CF9AE}" pid="12" name="_SharedFileIndex">
    <vt:lpwstr/>
  </property>
</Properties>
</file>