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5.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8" r:id="rId6"/>
    <p:sldMasterId id="2147483697" r:id="rId7"/>
    <p:sldMasterId id="2147483699" r:id="rId8"/>
  </p:sldMasterIdLst>
  <p:notesMasterIdLst>
    <p:notesMasterId r:id="rId39"/>
  </p:notesMasterIdLst>
  <p:sldIdLst>
    <p:sldId id="263" r:id="rId9"/>
    <p:sldId id="258" r:id="rId10"/>
    <p:sldId id="264" r:id="rId11"/>
    <p:sldId id="2147483355" r:id="rId12"/>
    <p:sldId id="2147483052" r:id="rId13"/>
    <p:sldId id="2147483348" r:id="rId14"/>
    <p:sldId id="2147483349" r:id="rId15"/>
    <p:sldId id="2147483350" r:id="rId16"/>
    <p:sldId id="2147483353" r:id="rId17"/>
    <p:sldId id="2147483354" r:id="rId18"/>
    <p:sldId id="2147483351" r:id="rId19"/>
    <p:sldId id="2076136169" r:id="rId20"/>
    <p:sldId id="2147469660" r:id="rId21"/>
    <p:sldId id="2134805839" r:id="rId22"/>
    <p:sldId id="2147480131" r:id="rId23"/>
    <p:sldId id="2147469667" r:id="rId24"/>
    <p:sldId id="257" r:id="rId25"/>
    <p:sldId id="2147469681" r:id="rId26"/>
    <p:sldId id="2147469666" r:id="rId27"/>
    <p:sldId id="4352" r:id="rId28"/>
    <p:sldId id="2147480716" r:id="rId29"/>
    <p:sldId id="2076136174" r:id="rId30"/>
    <p:sldId id="269" r:id="rId31"/>
    <p:sldId id="270" r:id="rId32"/>
    <p:sldId id="259" r:id="rId33"/>
    <p:sldId id="260" r:id="rId34"/>
    <p:sldId id="261" r:id="rId35"/>
    <p:sldId id="265" r:id="rId36"/>
    <p:sldId id="266" r:id="rId37"/>
    <p:sldId id="26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5225"/>
    <a:srgbClr val="289ED8"/>
    <a:srgbClr val="1038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784AEA-F8C2-4378-8016-1DA97486CE9E}" v="13" dt="2024-03-05T23:58:10.406"/>
    <p1510:client id="{D6C8EFD5-C286-4635-8F21-EAE5A74C4772}" v="99" dt="2024-03-05T21:11:27.6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57" autoAdjust="0"/>
  </p:normalViewPr>
  <p:slideViewPr>
    <p:cSldViewPr snapToGrid="0">
      <p:cViewPr>
        <p:scale>
          <a:sx n="75" d="100"/>
          <a:sy n="75" d="100"/>
        </p:scale>
        <p:origin x="1914"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FA09E-956C-400C-AD54-C00FED51227C}" type="datetimeFigureOut">
              <a:rPr lang="en-AU" smtClean="0"/>
              <a:t>6/03/2024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E68B3-A1FE-4367-B7EC-594F9F4C4465}" type="slidenum">
              <a:rPr lang="en-AU" smtClean="0"/>
              <a:t>‹#›</a:t>
            </a:fld>
            <a:endParaRPr lang="en-AU"/>
          </a:p>
        </p:txBody>
      </p:sp>
    </p:spTree>
    <p:extLst>
      <p:ext uri="{BB962C8B-B14F-4D97-AF65-F5344CB8AC3E}">
        <p14:creationId xmlns:p14="http://schemas.microsoft.com/office/powerpoint/2010/main" val="164599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joining will start shortly</a:t>
            </a:r>
          </a:p>
        </p:txBody>
      </p:sp>
      <p:sp>
        <p:nvSpPr>
          <p:cNvPr id="4" name="Slide Number Placeholder 3"/>
          <p:cNvSpPr>
            <a:spLocks noGrp="1"/>
          </p:cNvSpPr>
          <p:nvPr>
            <p:ph type="sldNum" sz="quarter" idx="5"/>
          </p:nvPr>
        </p:nvSpPr>
        <p:spPr/>
        <p:txBody>
          <a:bodyPr/>
          <a:lstStyle/>
          <a:p>
            <a:fld id="{EEDE68B3-A1FE-4367-B7EC-594F9F4C4465}" type="slidenum">
              <a:rPr lang="en-AU" smtClean="0"/>
              <a:t>1</a:t>
            </a:fld>
            <a:endParaRPr lang="en-AU"/>
          </a:p>
        </p:txBody>
      </p:sp>
    </p:spTree>
    <p:extLst>
      <p:ext uri="{BB962C8B-B14F-4D97-AF65-F5344CB8AC3E}">
        <p14:creationId xmlns:p14="http://schemas.microsoft.com/office/powerpoint/2010/main" val="226481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AU" sz="1200">
                <a:solidFill>
                  <a:srgbClr val="374151"/>
                </a:solidFill>
                <a:effectLst/>
                <a:latin typeface="Söhne"/>
              </a:rPr>
              <a:t>As of October 2023, Microsoft are offering much more detailed scans and reports that will go a lot deeper and provide you comprehensive reports and insights into your customers environment.</a:t>
            </a:r>
          </a:p>
          <a:p>
            <a:pPr marL="0" marR="0">
              <a:spcBef>
                <a:spcPts val="0"/>
              </a:spcBef>
              <a:spcAft>
                <a:spcPts val="0"/>
              </a:spcAft>
            </a:pPr>
            <a:endParaRPr lang="en-AU" sz="1200">
              <a:solidFill>
                <a:srgbClr val="374151"/>
              </a:solidFill>
              <a:effectLst/>
              <a:latin typeface="Söhne"/>
            </a:endParaRPr>
          </a:p>
          <a:p>
            <a:pPr marL="0" marR="0">
              <a:spcBef>
                <a:spcPts val="0"/>
              </a:spcBef>
              <a:spcAft>
                <a:spcPts val="0"/>
              </a:spcAft>
            </a:pPr>
            <a:r>
              <a:rPr lang="en-AU" sz="1200">
                <a:solidFill>
                  <a:srgbClr val="374151"/>
                </a:solidFill>
                <a:effectLst/>
                <a:latin typeface="Söhne"/>
              </a:rPr>
              <a:t>As you can see the self-service assessment is still there. However, for the scenarios where the self –service is not enough, the rapid security assessment comes in.</a:t>
            </a:r>
          </a:p>
          <a:p>
            <a:pPr marL="0" marR="0">
              <a:spcBef>
                <a:spcPts val="0"/>
              </a:spcBef>
              <a:spcAft>
                <a:spcPts val="0"/>
              </a:spcAft>
            </a:pPr>
            <a:r>
              <a:rPr lang="en-AU" sz="1200">
                <a:solidFill>
                  <a:srgbClr val="374151"/>
                </a:solidFill>
                <a:effectLst/>
                <a:latin typeface="Söhne"/>
              </a:rPr>
              <a:t>The only entry criteria is that your customer has 30 or more endpoints.</a:t>
            </a:r>
          </a:p>
          <a:p>
            <a:pPr marL="0" marR="0">
              <a:spcBef>
                <a:spcPts val="0"/>
              </a:spcBef>
              <a:spcAft>
                <a:spcPts val="0"/>
              </a:spcAft>
            </a:pPr>
            <a:endParaRPr lang="en-AU" sz="1200">
              <a:solidFill>
                <a:srgbClr val="374151"/>
              </a:solidFill>
              <a:effectLst/>
              <a:latin typeface="Söhne"/>
            </a:endParaRPr>
          </a:p>
          <a:p>
            <a:pPr marL="0" marR="0">
              <a:spcBef>
                <a:spcPts val="0"/>
              </a:spcBef>
              <a:spcAft>
                <a:spcPts val="0"/>
              </a:spcAft>
            </a:pPr>
            <a:r>
              <a:rPr lang="en-AU" sz="1200">
                <a:solidFill>
                  <a:srgbClr val="374151"/>
                </a:solidFill>
                <a:effectLst/>
                <a:latin typeface="Söhne"/>
              </a:rPr>
              <a:t>The best news is, it's all at no cost to you.</a:t>
            </a:r>
          </a:p>
          <a:p>
            <a:pPr marL="0" marR="0">
              <a:spcBef>
                <a:spcPts val="0"/>
              </a:spcBef>
              <a:spcAft>
                <a:spcPts val="0"/>
              </a:spcAft>
            </a:pPr>
            <a:endParaRPr lang="en-AU" sz="1200">
              <a:solidFill>
                <a:srgbClr val="374151"/>
              </a:solidFill>
              <a:effectLst/>
              <a:latin typeface="Söhne"/>
            </a:endParaRPr>
          </a:p>
          <a:p>
            <a:endParaRPr lang="en-AU"/>
          </a:p>
        </p:txBody>
      </p:sp>
      <p:sp>
        <p:nvSpPr>
          <p:cNvPr id="4" name="Slide Number Placeholder 3"/>
          <p:cNvSpPr>
            <a:spLocks noGrp="1"/>
          </p:cNvSpPr>
          <p:nvPr>
            <p:ph type="sldNum" sz="quarter" idx="5"/>
          </p:nvPr>
        </p:nvSpPr>
        <p:spPr/>
        <p:txBody>
          <a:bodyPr/>
          <a:lstStyle/>
          <a:p>
            <a:fld id="{1A45EF09-46EB-544F-8515-570779B27C9A}" type="slidenum">
              <a:rPr lang="en-US" smtClean="0"/>
              <a:t>16</a:t>
            </a:fld>
            <a:endParaRPr lang="en-US"/>
          </a:p>
        </p:txBody>
      </p:sp>
    </p:spTree>
    <p:extLst>
      <p:ext uri="{BB962C8B-B14F-4D97-AF65-F5344CB8AC3E}">
        <p14:creationId xmlns:p14="http://schemas.microsoft.com/office/powerpoint/2010/main" val="190385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solidFill>
                  <a:srgbClr val="374151"/>
                </a:solidFill>
                <a:effectLst/>
                <a:latin typeface="Söhne"/>
              </a:rPr>
              <a:t>At a high level, the Microsoft assessment desk is waiting and ready to accept assessment requests.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solidFill>
                  <a:srgbClr val="374151"/>
                </a:solidFill>
                <a:effectLst/>
                <a:latin typeface="Söhne"/>
              </a:rPr>
              <a:t>The assessment desk will guide you as the partner through how to setup the tools required to run the scan.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solidFill>
                  <a:srgbClr val="374151"/>
                </a:solidFill>
                <a:effectLst/>
                <a:latin typeface="Söhne"/>
              </a:rPr>
              <a:t>From there, a report will be put together and with your assistance presented to the customer.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solidFill>
                  <a:srgbClr val="374151"/>
                </a:solidFill>
                <a:effectLst/>
                <a:latin typeface="Söhne"/>
              </a:rPr>
              <a:t>Typically, the process will take 1-3 weeks. The timing really depends on you and your customers availability to complete your part.</a:t>
            </a:r>
          </a:p>
          <a:p>
            <a:endParaRPr lang="en-AU"/>
          </a:p>
        </p:txBody>
      </p:sp>
      <p:sp>
        <p:nvSpPr>
          <p:cNvPr id="4" name="Slide Number Placeholder 3"/>
          <p:cNvSpPr>
            <a:spLocks noGrp="1"/>
          </p:cNvSpPr>
          <p:nvPr>
            <p:ph type="sldNum" sz="quarter" idx="5"/>
          </p:nvPr>
        </p:nvSpPr>
        <p:spPr/>
        <p:txBody>
          <a:bodyPr/>
          <a:lstStyle/>
          <a:p>
            <a:fld id="{1A45EF09-46EB-544F-8515-570779B27C9A}" type="slidenum">
              <a:rPr lang="en-US" smtClean="0"/>
              <a:t>17</a:t>
            </a:fld>
            <a:endParaRPr lang="en-US"/>
          </a:p>
        </p:txBody>
      </p:sp>
    </p:spTree>
    <p:extLst>
      <p:ext uri="{BB962C8B-B14F-4D97-AF65-F5344CB8AC3E}">
        <p14:creationId xmlns:p14="http://schemas.microsoft.com/office/powerpoint/2010/main" val="784018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Mapped out here is the process the assessment takes. From the CSAT Scan, to the questionnaire and finally the report.</a:t>
            </a:r>
          </a:p>
          <a:p>
            <a:endParaRPr lang="en-AU"/>
          </a:p>
          <a:p>
            <a:r>
              <a:rPr lang="en-AU"/>
              <a:t>This report does reference the CIS version 8 controls. </a:t>
            </a:r>
          </a:p>
        </p:txBody>
      </p:sp>
      <p:sp>
        <p:nvSpPr>
          <p:cNvPr id="4" name="Slide Number Placeholder 3"/>
          <p:cNvSpPr>
            <a:spLocks noGrp="1"/>
          </p:cNvSpPr>
          <p:nvPr>
            <p:ph type="sldNum" sz="quarter" idx="5"/>
          </p:nvPr>
        </p:nvSpPr>
        <p:spPr/>
        <p:txBody>
          <a:bodyPr/>
          <a:lstStyle/>
          <a:p>
            <a:fld id="{1A45EF09-46EB-544F-8515-570779B27C9A}" type="slidenum">
              <a:rPr lang="en-US" smtClean="0"/>
              <a:t>18</a:t>
            </a:fld>
            <a:endParaRPr lang="en-US"/>
          </a:p>
        </p:txBody>
      </p:sp>
    </p:spTree>
    <p:extLst>
      <p:ext uri="{BB962C8B-B14F-4D97-AF65-F5344CB8AC3E}">
        <p14:creationId xmlns:p14="http://schemas.microsoft.com/office/powerpoint/2010/main" val="37753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AU" sz="1800" dirty="0">
                <a:solidFill>
                  <a:srgbClr val="374151"/>
                </a:solidFill>
                <a:effectLst/>
                <a:latin typeface="Söhne"/>
              </a:rPr>
              <a:t>Now, CSAT is produced and powered by an ISV called QS Solutions.</a:t>
            </a:r>
          </a:p>
          <a:p>
            <a:pPr marL="0" marR="0">
              <a:spcBef>
                <a:spcPts val="0"/>
              </a:spcBef>
              <a:spcAft>
                <a:spcPts val="0"/>
              </a:spcAft>
            </a:pPr>
            <a:r>
              <a:rPr lang="en-AU" sz="1800" dirty="0">
                <a:solidFill>
                  <a:srgbClr val="374151"/>
                </a:solidFill>
                <a:effectLst/>
                <a:latin typeface="Söhne"/>
              </a:rPr>
              <a:t>As a result, all the levels of assessments that we have just mentioned are available directly from QS Solutions. Just to note up front CSAT direct is a paid solution. </a:t>
            </a:r>
          </a:p>
          <a:p>
            <a:pPr marL="0" marR="0">
              <a:spcBef>
                <a:spcPts val="0"/>
              </a:spcBef>
              <a:spcAft>
                <a:spcPts val="0"/>
              </a:spcAft>
            </a:pPr>
            <a:r>
              <a:rPr lang="en-AU" sz="1800" dirty="0">
                <a:solidFill>
                  <a:srgbClr val="374151"/>
                </a:solidFill>
                <a:effectLst/>
                <a:latin typeface="Söhne"/>
              </a:rPr>
              <a:t>There are a number of reasons why you would consider going direct here.</a:t>
            </a:r>
          </a:p>
          <a:p>
            <a:pPr marL="342900" marR="0" indent="-342900">
              <a:spcBef>
                <a:spcPts val="0"/>
              </a:spcBef>
              <a:spcAft>
                <a:spcPts val="0"/>
              </a:spcAft>
              <a:buFont typeface="+mj-lt"/>
              <a:buAutoNum type="arabicPeriod"/>
            </a:pPr>
            <a:r>
              <a:rPr lang="en-AU" sz="1800" dirty="0">
                <a:solidFill>
                  <a:srgbClr val="374151"/>
                </a:solidFill>
                <a:effectLst/>
                <a:latin typeface="Söhne"/>
              </a:rPr>
              <a:t>Firstly, Your customer may have resources outside of the Microsoft stack that you want to assess. Things like Google workspace or AWS. Particularly when you are looking at migrating towards a Microsoft cloud solution</a:t>
            </a:r>
          </a:p>
          <a:p>
            <a:pPr marL="342900" marR="0" indent="-342900">
              <a:spcBef>
                <a:spcPts val="0"/>
              </a:spcBef>
              <a:spcAft>
                <a:spcPts val="0"/>
              </a:spcAft>
              <a:buAutoNum type="arabicPeriod"/>
            </a:pPr>
            <a:r>
              <a:rPr lang="en-AU" sz="1800" dirty="0">
                <a:solidFill>
                  <a:srgbClr val="374151"/>
                </a:solidFill>
                <a:effectLst/>
                <a:latin typeface="Söhne"/>
              </a:rPr>
              <a:t>Your customer may not meet the requirements for the Microsoft Rapid Assessment. For </a:t>
            </a:r>
            <a:r>
              <a:rPr lang="en-AU" sz="1800" dirty="0" err="1">
                <a:solidFill>
                  <a:srgbClr val="374151"/>
                </a:solidFill>
                <a:effectLst/>
                <a:latin typeface="Söhne"/>
              </a:rPr>
              <a:t>eg</a:t>
            </a:r>
            <a:r>
              <a:rPr lang="en-AU" sz="1800" dirty="0">
                <a:solidFill>
                  <a:srgbClr val="374151"/>
                </a:solidFill>
                <a:effectLst/>
                <a:latin typeface="Söhne"/>
              </a:rPr>
              <a:t>, they under 30 endpoints.</a:t>
            </a:r>
          </a:p>
          <a:p>
            <a:pPr marL="342900" marR="0" indent="-342900">
              <a:spcBef>
                <a:spcPts val="0"/>
              </a:spcBef>
              <a:spcAft>
                <a:spcPts val="0"/>
              </a:spcAft>
              <a:buAutoNum type="arabicPeriod"/>
            </a:pPr>
            <a:r>
              <a:rPr lang="en-AU" sz="1800" dirty="0">
                <a:solidFill>
                  <a:srgbClr val="374151"/>
                </a:solidFill>
                <a:effectLst/>
                <a:latin typeface="Söhne"/>
              </a:rPr>
              <a:t>Also, You have the freedom to run scans multiple times via a subscription based license model. Very handy when you would like to run multiple assessments as you implement your improvements. Solid proof that you are making a difference to the security of your customers environment.</a:t>
            </a:r>
          </a:p>
          <a:p>
            <a:pPr marL="342900" marR="0" indent="-342900">
              <a:spcBef>
                <a:spcPts val="0"/>
              </a:spcBef>
              <a:spcAft>
                <a:spcPts val="0"/>
              </a:spcAft>
              <a:buAutoNum type="arabicPeriod"/>
            </a:pPr>
            <a:r>
              <a:rPr lang="en-AU" sz="1800" dirty="0">
                <a:solidFill>
                  <a:srgbClr val="374151"/>
                </a:solidFill>
                <a:effectLst/>
                <a:latin typeface="Söhne"/>
              </a:rPr>
              <a:t>Finally, If you are looking at making assessments a part of your managed security offering, then you would seriously consider this option as well.</a:t>
            </a:r>
          </a:p>
          <a:p>
            <a:pPr marL="342900" marR="0" indent="-342900">
              <a:spcBef>
                <a:spcPts val="0"/>
              </a:spcBef>
              <a:spcAft>
                <a:spcPts val="0"/>
              </a:spcAft>
              <a:buAutoNum type="arabicPeriod"/>
            </a:pPr>
            <a:endParaRPr lang="en-AU" sz="1800" dirty="0">
              <a:solidFill>
                <a:srgbClr val="374151"/>
              </a:solidFill>
              <a:effectLst/>
              <a:latin typeface="Söhne"/>
            </a:endParaRPr>
          </a:p>
          <a:p>
            <a:pPr marL="0" marR="0" indent="0">
              <a:spcBef>
                <a:spcPts val="0"/>
              </a:spcBef>
              <a:spcAft>
                <a:spcPts val="0"/>
              </a:spcAft>
              <a:buNone/>
            </a:pPr>
            <a:r>
              <a:rPr lang="en-AU" sz="1800" dirty="0">
                <a:solidFill>
                  <a:srgbClr val="374151"/>
                </a:solidFill>
                <a:effectLst/>
                <a:latin typeface="Söhne"/>
              </a:rPr>
              <a:t>If you would like more details around their pricing structure, please reach to me via email or drop a comment in this webinar chat. We can get you in touch with the QS Solutions team.</a:t>
            </a:r>
          </a:p>
          <a:p>
            <a:pPr marL="342900" marR="0" indent="-342900">
              <a:spcBef>
                <a:spcPts val="0"/>
              </a:spcBef>
              <a:spcAft>
                <a:spcPts val="0"/>
              </a:spcAft>
              <a:buAutoNum type="arabicPeriod"/>
            </a:pPr>
            <a:endParaRPr lang="en-AU" sz="180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1A45EF09-46EB-544F-8515-570779B27C9A}" type="slidenum">
              <a:rPr lang="en-US" smtClean="0"/>
              <a:t>19</a:t>
            </a:fld>
            <a:endParaRPr lang="en-US"/>
          </a:p>
        </p:txBody>
      </p:sp>
    </p:spTree>
    <p:extLst>
      <p:ext uri="{BB962C8B-B14F-4D97-AF65-F5344CB8AC3E}">
        <p14:creationId xmlns:p14="http://schemas.microsoft.com/office/powerpoint/2010/main" val="3822423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Segoe UI Light" panose="020B0502040204020203" pitchFamily="34" charset="0"/>
                <a:ea typeface="+mn-ea"/>
                <a:cs typeface="Segoe UI Light" panose="020B0502040204020203" pitchFamily="34" charset="0"/>
              </a:rPr>
              <a:t>I would also like to touch on an assessments feature that is built into M365. It sits within the Purview feature set and does require an E5 or A5 license in the tenant. Alternatively, you can purchase Assessments as a standalone offering. However, it is quite expensive. At last look it was $6000 per assessment per year.  </a:t>
            </a:r>
            <a:br>
              <a:rPr lang="en-US" sz="1200" kern="1200">
                <a:solidFill>
                  <a:schemeClr val="tx1"/>
                </a:solidFill>
                <a:effectLst/>
                <a:latin typeface="Segoe UI Light" panose="020B0502040204020203" pitchFamily="34" charset="0"/>
                <a:ea typeface="+mn-ea"/>
                <a:cs typeface="Segoe UI Light" panose="020B0502040204020203" pitchFamily="34" charset="0"/>
              </a:rPr>
            </a:br>
            <a:r>
              <a:rPr lang="en-US" sz="1200" kern="1200">
                <a:solidFill>
                  <a:schemeClr val="tx1"/>
                </a:solidFill>
                <a:effectLst/>
                <a:latin typeface="Segoe UI Light" panose="020B0502040204020203" pitchFamily="34" charset="0"/>
                <a:ea typeface="+mn-ea"/>
                <a:cs typeface="Segoe UI Light" panose="020B0502040204020203" pitchFamily="34" charset="0"/>
              </a:rPr>
              <a:t>With E5 or A5 you will be provided with up to 3 x concurrent premium assessments. Which means you could assess against multiple security frameworks all at once. Some examples are NIST and ISO 27001 templates.</a:t>
            </a:r>
            <a:br>
              <a:rPr lang="en-US" sz="1200" kern="1200">
                <a:solidFill>
                  <a:schemeClr val="tx1"/>
                </a:solidFill>
                <a:effectLst/>
                <a:latin typeface="Segoe UI Light" panose="020B0502040204020203" pitchFamily="34" charset="0"/>
                <a:ea typeface="+mn-ea"/>
                <a:cs typeface="Segoe UI Light" panose="020B0502040204020203" pitchFamily="34" charset="0"/>
              </a:rPr>
            </a:br>
            <a:br>
              <a:rPr lang="en-US" sz="1200" kern="1200">
                <a:solidFill>
                  <a:schemeClr val="tx1"/>
                </a:solidFill>
                <a:effectLst/>
                <a:latin typeface="Segoe UI Light" panose="020B0502040204020203" pitchFamily="34" charset="0"/>
                <a:ea typeface="+mn-ea"/>
                <a:cs typeface="Segoe UI Light" panose="020B0502040204020203" pitchFamily="34" charset="0"/>
              </a:rPr>
            </a:br>
            <a:r>
              <a:rPr lang="en-US" sz="1200" kern="1200">
                <a:solidFill>
                  <a:schemeClr val="tx1"/>
                </a:solidFill>
                <a:effectLst/>
                <a:latin typeface="Segoe UI Light" panose="020B0502040204020203" pitchFamily="34" charset="0"/>
                <a:ea typeface="+mn-ea"/>
                <a:cs typeface="Segoe UI Light" panose="020B0502040204020203" pitchFamily="34" charset="0"/>
              </a:rPr>
              <a:t>It’s a powerful tool for you to assess the maturity of your customer and build solutions around that to uplift the tenant to whatever level is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Segoe UI Light" panose="020B0502040204020203" pitchFamily="34" charset="0"/>
              <a:ea typeface="+mn-ea"/>
              <a:cs typeface="Segoe UI Light" panose="020B0502040204020203" pitchFamily="34" charset="0"/>
            </a:endParaRPr>
          </a:p>
          <a:p>
            <a:endParaRPr lang="en-US" sz="1200" kern="1200">
              <a:solidFill>
                <a:schemeClr val="tx1"/>
              </a:solidFill>
              <a:effectLst/>
              <a:latin typeface="Segoe UI Light" panose="020B0502040204020203" pitchFamily="34" charset="0"/>
              <a:ea typeface="+mn-ea"/>
              <a:cs typeface="Segoe UI Light" panose="020B0502040204020203" pitchFamily="34" charset="0"/>
            </a:endParaRPr>
          </a:p>
          <a:p>
            <a:endParaRPr lang="en-US" sz="1200" kern="1200">
              <a:solidFill>
                <a:schemeClr val="tx1"/>
              </a:solidFill>
              <a:effectLst/>
              <a:latin typeface="Segoe UI Light" panose="020B0502040204020203" pitchFamily="34" charset="0"/>
              <a:ea typeface="+mn-ea"/>
              <a:cs typeface="Segoe UI Light" panose="020B0502040204020203" pitchFamily="34" charset="0"/>
            </a:endParaRPr>
          </a:p>
          <a:p>
            <a:endParaRPr lang="en-US" sz="1200" kern="1200">
              <a:solidFill>
                <a:schemeClr val="tx1"/>
              </a:solidFill>
              <a:effectLst/>
              <a:latin typeface="Segoe UI Light" panose="020B0502040204020203" pitchFamily="34" charset="0"/>
              <a:ea typeface="+mn-ea"/>
              <a:cs typeface="Segoe UI Light" panose="020B0502040204020203" pitchFamily="34" charset="0"/>
            </a:endParaRPr>
          </a:p>
          <a:p>
            <a:pPr marL="228600" indent="-228600">
              <a:buAutoNum type="arabicPeriod"/>
            </a:pPr>
            <a:endParaRPr lang="en-US" sz="1200" kern="1200">
              <a:solidFill>
                <a:schemeClr val="tx1"/>
              </a:solidFill>
              <a:effectLst/>
              <a:latin typeface="Segoe UI Light" panose="020B0502040204020203" pitchFamily="34" charset="0"/>
              <a:ea typeface="+mn-ea"/>
              <a:cs typeface="Segoe UI Light" panose="020B0502040204020203" pitchFamily="34" charset="0"/>
            </a:endParaRPr>
          </a:p>
          <a:p>
            <a:endParaRPr lang="en-US" sz="1200">
              <a:latin typeface="Segoe UI Light" panose="020B0502040204020203" pitchFamily="34" charset="0"/>
              <a:cs typeface="Segoe UI Light" panose="020B0502040204020203" pitchFamily="34" charset="0"/>
            </a:endParaRP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6B66011-DE3C-433F-91A8-03F4460B7B1B}"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3/6/2024 4:21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54994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F2D3714-B553-A044-BA72-366907BA36B5}" type="slidenum">
              <a:rPr lang="en-US" smtClean="0"/>
              <a:t>21</a:t>
            </a:fld>
            <a:endParaRPr lang="en-US"/>
          </a:p>
        </p:txBody>
      </p:sp>
    </p:spTree>
    <p:extLst>
      <p:ext uri="{BB962C8B-B14F-4D97-AF65-F5344CB8AC3E}">
        <p14:creationId xmlns:p14="http://schemas.microsoft.com/office/powerpoint/2010/main" val="264172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your attendance and if you have any questions we will stop recording. Feel free to ask in the chat window.</a:t>
            </a:r>
          </a:p>
          <a:p>
            <a:endParaRPr lang="en-AU"/>
          </a:p>
          <a:p>
            <a:r>
              <a:rPr lang="en-AU"/>
              <a:t>HOW CAN WE HELP?</a:t>
            </a:r>
          </a:p>
        </p:txBody>
      </p:sp>
      <p:sp>
        <p:nvSpPr>
          <p:cNvPr id="4" name="Slide Number Placeholder 3"/>
          <p:cNvSpPr>
            <a:spLocks noGrp="1"/>
          </p:cNvSpPr>
          <p:nvPr>
            <p:ph type="sldNum" sz="quarter" idx="5"/>
          </p:nvPr>
        </p:nvSpPr>
        <p:spPr/>
        <p:txBody>
          <a:bodyPr/>
          <a:lstStyle/>
          <a:p>
            <a:fld id="{EEDE68B3-A1FE-4367-B7EC-594F9F4C4465}" type="slidenum">
              <a:rPr lang="en-AU" smtClean="0"/>
              <a:t>22</a:t>
            </a:fld>
            <a:endParaRPr lang="en-AU"/>
          </a:p>
        </p:txBody>
      </p:sp>
    </p:spTree>
    <p:extLst>
      <p:ext uri="{BB962C8B-B14F-4D97-AF65-F5344CB8AC3E}">
        <p14:creationId xmlns:p14="http://schemas.microsoft.com/office/powerpoint/2010/main" val="306409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Welcome to </a:t>
            </a:r>
            <a:r>
              <a:rPr lang="en-AU" err="1"/>
              <a:t>Opoint</a:t>
            </a:r>
            <a:r>
              <a:rPr lang="en-AU"/>
              <a:t> 2024, Happy New year. If you are joining for the first time welcome and thank you, we hope that you find the next 30 mins informative and possibly a little entertaining. </a:t>
            </a:r>
          </a:p>
          <a:p>
            <a:endParaRPr lang="en-AU"/>
          </a:p>
          <a:p>
            <a:r>
              <a:rPr lang="en-AU"/>
              <a:t>If you have attended our previous </a:t>
            </a:r>
            <a:r>
              <a:rPr lang="en-AU" err="1"/>
              <a:t>onpoints</a:t>
            </a:r>
            <a:r>
              <a:rPr lang="en-AU"/>
              <a:t> welcome back and thanks for all your support. You will find this year we are doing things a little different this year. More about that in a moment.</a:t>
            </a:r>
          </a:p>
          <a:p>
            <a:r>
              <a:rPr lang="en-AU"/>
              <a:t>Then we do a quick catchup on our carefully hand curated Microsoft relevant news for the previous week, </a:t>
            </a:r>
          </a:p>
          <a:p>
            <a:r>
              <a:rPr lang="en-AU"/>
              <a:t>Followed by the subject de </a:t>
            </a:r>
            <a:r>
              <a:rPr lang="fr-FR"/>
              <a:t>semaine</a:t>
            </a:r>
            <a:r>
              <a:rPr lang="en-AU"/>
              <a:t> (week in English) today we will explain on why you should choose Dicker Data as your Distributor and the benefits of being a Dicker Partner.</a:t>
            </a:r>
          </a:p>
          <a:p>
            <a:r>
              <a:rPr lang="en-AU"/>
              <a:t>Then we close out with an open Q&amp;A session /prize draw</a:t>
            </a:r>
          </a:p>
          <a:p>
            <a:endParaRPr lang="en-AU"/>
          </a:p>
          <a:p>
            <a:r>
              <a:rPr lang="en-AU"/>
              <a:t>For those of you new to </a:t>
            </a:r>
            <a:r>
              <a:rPr lang="en-AU" err="1"/>
              <a:t>Powerpoint</a:t>
            </a:r>
            <a:r>
              <a:rPr lang="en-AU"/>
              <a:t> live. A quick familiarisation, We welcome your reactions using the emotion icon at the top right of your screens. Please ask questions in the chat window during the call. We will invite you to come off mute at the end of the call if you would prefer to ask your question out loud.  During the call, please ensure you are on mute, and your video is turned off.</a:t>
            </a:r>
          </a:p>
          <a:p>
            <a:endParaRPr lang="en-AU"/>
          </a:p>
          <a:p>
            <a:r>
              <a:rPr lang="en-AU"/>
              <a:t>All links to sites are available by clicking on the link in the slide or will be posted to the chat window. We recommend you click on all relevant links and then review post call.</a:t>
            </a:r>
          </a:p>
          <a:p>
            <a:endParaRPr lang="en-AU"/>
          </a:p>
          <a:p>
            <a:r>
              <a:rPr lang="en-AU"/>
              <a:t>Calls will be recorded and made available post call, The teams generated recording will not be available external so don’t panic we will make the recording available to you later . </a:t>
            </a:r>
          </a:p>
          <a:p>
            <a:r>
              <a:rPr lang="en-AU"/>
              <a:t>Participation in these calls means that you agree to </a:t>
            </a:r>
            <a:r>
              <a:rPr lang="en-AU" err="1"/>
              <a:t>Microsofts</a:t>
            </a:r>
            <a:r>
              <a:rPr lang="en-AU"/>
              <a:t> terms and conditions for digital meetings a link is available on this slide should you wish to review these. or to test the live link feature</a:t>
            </a:r>
          </a:p>
          <a:p>
            <a:endParaRPr lang="en-AU"/>
          </a:p>
          <a:p>
            <a:r>
              <a:rPr lang="en-AU"/>
              <a:t>Introduce speakers Role and location </a:t>
            </a:r>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2</a:t>
            </a:fld>
            <a:endParaRPr lang="en-AU"/>
          </a:p>
        </p:txBody>
      </p:sp>
    </p:spTree>
    <p:extLst>
      <p:ext uri="{BB962C8B-B14F-4D97-AF65-F5344CB8AC3E}">
        <p14:creationId xmlns:p14="http://schemas.microsoft.com/office/powerpoint/2010/main" val="2143315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First The News. This is the section which is a concise update of relevant information, or opportunities compiled by Dickers subject matter experts. Who attend those early morning calls, wade through endless emails, yammer messages etc so you don’t have to</a:t>
            </a:r>
          </a:p>
        </p:txBody>
      </p:sp>
      <p:sp>
        <p:nvSpPr>
          <p:cNvPr id="4" name="Slide Number Placeholder 3"/>
          <p:cNvSpPr>
            <a:spLocks noGrp="1"/>
          </p:cNvSpPr>
          <p:nvPr>
            <p:ph type="sldNum" sz="quarter" idx="5"/>
          </p:nvPr>
        </p:nvSpPr>
        <p:spPr/>
        <p:txBody>
          <a:bodyPr/>
          <a:lstStyle/>
          <a:p>
            <a:fld id="{EEDE68B3-A1FE-4367-B7EC-594F9F4C4465}" type="slidenum">
              <a:rPr lang="en-AU" smtClean="0"/>
              <a:t>3</a:t>
            </a:fld>
            <a:endParaRPr lang="en-AU"/>
          </a:p>
        </p:txBody>
      </p:sp>
    </p:spTree>
    <p:extLst>
      <p:ext uri="{BB962C8B-B14F-4D97-AF65-F5344CB8AC3E}">
        <p14:creationId xmlns:p14="http://schemas.microsoft.com/office/powerpoint/2010/main" val="232777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Recommend Session 3 which is focussed on copilot readiness</a:t>
            </a:r>
          </a:p>
          <a:p>
            <a:endParaRPr lang="en-AU"/>
          </a:p>
          <a:p>
            <a:pPr>
              <a:lnSpc>
                <a:spcPct val="125000"/>
              </a:lnSpc>
            </a:pPr>
            <a:r>
              <a:rPr lang="en-AU" sz="1800">
                <a:solidFill>
                  <a:srgbClr val="000000"/>
                </a:solidFill>
                <a:effectLst/>
                <a:latin typeface="Arial" panose="020B0604020202020204" pitchFamily="34" charset="0"/>
                <a:ea typeface="Aptos" panose="020B0004020202020204" pitchFamily="34" charset="0"/>
                <a:cs typeface="Aptos" panose="020B0004020202020204" pitchFamily="34" charset="0"/>
              </a:rPr>
              <a:t>Register for our Microsoft Security Deep Dive Series. Session III on 12th March will be focused on Copilot Technical Readiness. We’ll cover:</a:t>
            </a:r>
            <a:endParaRPr lang="en-AU" sz="1800">
              <a:effectLst/>
              <a:latin typeface="Aptos" panose="020B0004020202020204" pitchFamily="34" charset="0"/>
              <a:ea typeface="Aptos" panose="020B0004020202020204" pitchFamily="34" charset="0"/>
              <a:cs typeface="Aptos" panose="020B0004020202020204" pitchFamily="34" charset="0"/>
            </a:endParaRPr>
          </a:p>
          <a:p>
            <a:pPr marL="342900" lvl="0" indent="-342900">
              <a:lnSpc>
                <a:spcPct val="150000"/>
              </a:lnSpc>
              <a:buSzPts val="1000"/>
              <a:buFont typeface="Symbol" panose="05050102010706020507" pitchFamily="18" charset="2"/>
              <a:buChar char=""/>
              <a:tabLst>
                <a:tab pos="457200" algn="l"/>
              </a:tabLst>
            </a:pPr>
            <a:r>
              <a:rPr lang="en-AU" sz="1800">
                <a:solidFill>
                  <a:srgbClr val="000000"/>
                </a:solidFill>
                <a:effectLst/>
                <a:latin typeface="Arial" panose="020B0604020202020204" pitchFamily="34" charset="0"/>
                <a:ea typeface="Times New Roman" panose="02020603050405020304" pitchFamily="18" charset="0"/>
              </a:rPr>
              <a:t>Introduction to AI</a:t>
            </a:r>
            <a:endParaRPr lang="en-AU" sz="1800">
              <a:solidFill>
                <a:srgbClr val="666666"/>
              </a:solidFill>
              <a:effectLst/>
              <a:latin typeface="Calibri" panose="020F0502020204030204" pitchFamily="34" charset="0"/>
              <a:ea typeface="Aptos" panose="020B0004020202020204" pitchFamily="34" charset="0"/>
            </a:endParaRPr>
          </a:p>
          <a:p>
            <a:pPr marL="342900" lvl="0" indent="-342900">
              <a:lnSpc>
                <a:spcPct val="150000"/>
              </a:lnSpc>
              <a:buSzPts val="1000"/>
              <a:buFont typeface="Symbol" panose="05050102010706020507" pitchFamily="18" charset="2"/>
              <a:buChar char=""/>
              <a:tabLst>
                <a:tab pos="457200" algn="l"/>
              </a:tabLst>
            </a:pPr>
            <a:r>
              <a:rPr lang="en-AU" sz="1800">
                <a:solidFill>
                  <a:srgbClr val="000000"/>
                </a:solidFill>
                <a:effectLst/>
                <a:latin typeface="Arial" panose="020B0604020202020204" pitchFamily="34" charset="0"/>
                <a:ea typeface="Times New Roman" panose="02020603050405020304" pitchFamily="18" charset="0"/>
              </a:rPr>
              <a:t>Introduction to Copilot for Microsoft 365</a:t>
            </a:r>
            <a:endParaRPr lang="en-AU" sz="1800">
              <a:solidFill>
                <a:srgbClr val="666666"/>
              </a:solidFill>
              <a:effectLst/>
              <a:latin typeface="Calibri" panose="020F0502020204030204" pitchFamily="34" charset="0"/>
              <a:ea typeface="Aptos" panose="020B0004020202020204" pitchFamily="34" charset="0"/>
            </a:endParaRPr>
          </a:p>
          <a:p>
            <a:pPr marL="342900" lvl="0" indent="-342900">
              <a:lnSpc>
                <a:spcPct val="150000"/>
              </a:lnSpc>
              <a:buSzPts val="1000"/>
              <a:buFont typeface="Symbol" panose="05050102010706020507" pitchFamily="18" charset="2"/>
              <a:buChar char=""/>
              <a:tabLst>
                <a:tab pos="457200" algn="l"/>
              </a:tabLst>
            </a:pPr>
            <a:r>
              <a:rPr lang="en-AU" sz="1800">
                <a:solidFill>
                  <a:srgbClr val="000000"/>
                </a:solidFill>
                <a:effectLst/>
                <a:latin typeface="Arial" panose="020B0604020202020204" pitchFamily="34" charset="0"/>
                <a:ea typeface="Times New Roman" panose="02020603050405020304" pitchFamily="18" charset="0"/>
              </a:rPr>
              <a:t>Copilot Readiness Assessment</a:t>
            </a:r>
            <a:endParaRPr lang="en-AU" sz="1800">
              <a:solidFill>
                <a:srgbClr val="666666"/>
              </a:solidFill>
              <a:effectLst/>
              <a:latin typeface="Calibri" panose="020F0502020204030204" pitchFamily="34" charset="0"/>
              <a:ea typeface="Aptos" panose="020B0004020202020204" pitchFamily="34" charset="0"/>
            </a:endParaRPr>
          </a:p>
          <a:p>
            <a:pPr marL="342900" lvl="0" indent="-342900">
              <a:lnSpc>
                <a:spcPct val="150000"/>
              </a:lnSpc>
              <a:buSzPts val="1000"/>
              <a:buFont typeface="Symbol" panose="05050102010706020507" pitchFamily="18" charset="2"/>
              <a:buChar char=""/>
              <a:tabLst>
                <a:tab pos="457200" algn="l"/>
              </a:tabLst>
            </a:pPr>
            <a:r>
              <a:rPr lang="en-AU" sz="1800">
                <a:solidFill>
                  <a:srgbClr val="000000"/>
                </a:solidFill>
                <a:effectLst/>
                <a:latin typeface="Arial" panose="020B0604020202020204" pitchFamily="34" charset="0"/>
                <a:ea typeface="Times New Roman" panose="02020603050405020304" pitchFamily="18" charset="0"/>
              </a:rPr>
              <a:t>Licensing Requirements</a:t>
            </a:r>
            <a:endParaRPr lang="en-AU" sz="1800">
              <a:solidFill>
                <a:srgbClr val="666666"/>
              </a:solidFill>
              <a:effectLst/>
              <a:latin typeface="Calibri" panose="020F0502020204030204" pitchFamily="34" charset="0"/>
              <a:ea typeface="Aptos" panose="020B0004020202020204" pitchFamily="34" charset="0"/>
            </a:endParaRPr>
          </a:p>
          <a:p>
            <a:pPr marL="342900" lvl="0" indent="-342900">
              <a:lnSpc>
                <a:spcPct val="150000"/>
              </a:lnSpc>
              <a:buSzPts val="1000"/>
              <a:buFont typeface="Symbol" panose="05050102010706020507" pitchFamily="18" charset="2"/>
              <a:buChar char=""/>
              <a:tabLst>
                <a:tab pos="457200" algn="l"/>
              </a:tabLst>
            </a:pPr>
            <a:r>
              <a:rPr lang="en-AU" sz="1800">
                <a:solidFill>
                  <a:srgbClr val="000000"/>
                </a:solidFill>
                <a:effectLst/>
                <a:latin typeface="Arial" panose="020B0604020202020204" pitchFamily="34" charset="0"/>
                <a:ea typeface="Times New Roman" panose="02020603050405020304" pitchFamily="18" charset="0"/>
              </a:rPr>
              <a:t>Information Protection and why it is important</a:t>
            </a:r>
            <a:endParaRPr lang="en-AU" sz="1800">
              <a:solidFill>
                <a:srgbClr val="666666"/>
              </a:solidFill>
              <a:effectLst/>
              <a:latin typeface="Calibri" panose="020F0502020204030204" pitchFamily="34" charset="0"/>
              <a:ea typeface="Aptos" panose="020B0004020202020204" pitchFamily="34" charset="0"/>
            </a:endParaRPr>
          </a:p>
          <a:p>
            <a:pPr marL="342900" lvl="0" indent="-342900">
              <a:lnSpc>
                <a:spcPct val="150000"/>
              </a:lnSpc>
              <a:buSzPts val="1000"/>
              <a:buFont typeface="Symbol" panose="05050102010706020507" pitchFamily="18" charset="2"/>
              <a:buChar char=""/>
              <a:tabLst>
                <a:tab pos="457200" algn="l"/>
              </a:tabLst>
            </a:pPr>
            <a:r>
              <a:rPr lang="en-AU" sz="1800">
                <a:solidFill>
                  <a:srgbClr val="000000"/>
                </a:solidFill>
                <a:effectLst/>
                <a:latin typeface="Arial" panose="020B0604020202020204" pitchFamily="34" charset="0"/>
                <a:ea typeface="Times New Roman" panose="02020603050405020304" pitchFamily="18" charset="0"/>
              </a:rPr>
              <a:t>Demo of the Copilot deployment process</a:t>
            </a:r>
            <a:endParaRPr lang="en-AU" sz="1800">
              <a:solidFill>
                <a:srgbClr val="666666"/>
              </a:solidFill>
              <a:effectLst/>
              <a:latin typeface="Calibri" panose="020F0502020204030204" pitchFamily="34" charset="0"/>
              <a:ea typeface="Aptos" panose="020B0004020202020204" pitchFamily="34" charset="0"/>
            </a:endParaRPr>
          </a:p>
          <a:p>
            <a:r>
              <a:rPr lang="en-AU" sz="1800">
                <a:solidFill>
                  <a:srgbClr val="000000"/>
                </a:solidFill>
                <a:effectLst/>
                <a:latin typeface="Arial" panose="020B0604020202020204" pitchFamily="34" charset="0"/>
                <a:ea typeface="Times New Roman" panose="02020603050405020304" pitchFamily="18" charset="0"/>
              </a:rPr>
              <a:t>Demo of creating an Information Protection/Data Loss Prevention security baseline</a:t>
            </a:r>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5</a:t>
            </a:fld>
            <a:endParaRPr lang="en-AU"/>
          </a:p>
        </p:txBody>
      </p:sp>
    </p:spTree>
    <p:extLst>
      <p:ext uri="{BB962C8B-B14F-4D97-AF65-F5344CB8AC3E}">
        <p14:creationId xmlns:p14="http://schemas.microsoft.com/office/powerpoint/2010/main" val="2242172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10</a:t>
            </a:fld>
            <a:endParaRPr lang="en-AU"/>
          </a:p>
        </p:txBody>
      </p:sp>
    </p:spTree>
    <p:extLst>
      <p:ext uri="{BB962C8B-B14F-4D97-AF65-F5344CB8AC3E}">
        <p14:creationId xmlns:p14="http://schemas.microsoft.com/office/powerpoint/2010/main" val="1955968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12</a:t>
            </a:fld>
            <a:endParaRPr lang="en-AU"/>
          </a:p>
        </p:txBody>
      </p:sp>
    </p:spTree>
    <p:extLst>
      <p:ext uri="{BB962C8B-B14F-4D97-AF65-F5344CB8AC3E}">
        <p14:creationId xmlns:p14="http://schemas.microsoft.com/office/powerpoint/2010/main" val="2709140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AU"/>
            </a:br>
            <a:r>
              <a:rPr lang="en-AU"/>
              <a:t>When we talk about security, I really like this analogy around the </a:t>
            </a:r>
            <a:r>
              <a:rPr lang="en-AU" err="1"/>
              <a:t>swiss</a:t>
            </a:r>
            <a:r>
              <a:rPr lang="en-AU"/>
              <a:t> cheese. </a:t>
            </a:r>
            <a:br>
              <a:rPr lang="en-AU"/>
            </a:br>
            <a:r>
              <a:rPr lang="en-AU"/>
              <a:t>A really simple way to communicate that no layer of defence is perfect, and a layered approach is critical. </a:t>
            </a:r>
          </a:p>
          <a:p>
            <a:r>
              <a:rPr lang="en-AU"/>
              <a:t>We will be covering the assessment layer of cheese in this section today.</a:t>
            </a:r>
          </a:p>
          <a:p>
            <a:endParaRPr lang="en-AU"/>
          </a:p>
          <a:p>
            <a:r>
              <a:rPr lang="en-AU"/>
              <a:t>But it is important to point out that each of these layers is as important as the next.</a:t>
            </a:r>
          </a:p>
          <a:p>
            <a:r>
              <a:rPr lang="en-AU"/>
              <a:t>If you have a look at the other layers in the cheese. We will cover off the majority throughout the </a:t>
            </a:r>
            <a:r>
              <a:rPr lang="en-AU" err="1"/>
              <a:t>Onpoint</a:t>
            </a:r>
            <a:r>
              <a:rPr lang="en-AU"/>
              <a:t> sessions this year. Our limit may be the insurance part.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5EF09-46EB-544F-8515-570779B27C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262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AU" sz="1200" dirty="0">
                <a:solidFill>
                  <a:srgbClr val="374151"/>
                </a:solidFill>
                <a:effectLst/>
                <a:latin typeface="Söhne"/>
              </a:rPr>
              <a:t>I will start with a pure do it yourself type solution. Not direct Essential 8 related however it’s a must have.</a:t>
            </a:r>
          </a:p>
          <a:p>
            <a:pPr marL="0" marR="0">
              <a:spcBef>
                <a:spcPts val="0"/>
              </a:spcBef>
              <a:spcAft>
                <a:spcPts val="0"/>
              </a:spcAft>
            </a:pPr>
            <a:r>
              <a:rPr lang="en-AU" sz="1200" dirty="0">
                <a:solidFill>
                  <a:srgbClr val="374151"/>
                </a:solidFill>
                <a:effectLst/>
                <a:latin typeface="Söhne"/>
              </a:rPr>
              <a:t>The security managed services partner kit.</a:t>
            </a:r>
          </a:p>
          <a:p>
            <a:pPr marL="0" marR="0">
              <a:spcBef>
                <a:spcPts val="0"/>
              </a:spcBef>
              <a:spcAft>
                <a:spcPts val="0"/>
              </a:spcAft>
            </a:pPr>
            <a:r>
              <a:rPr lang="en-AU" sz="1200" dirty="0">
                <a:solidFill>
                  <a:srgbClr val="374151"/>
                </a:solidFill>
                <a:effectLst/>
                <a:latin typeface="Söhne"/>
              </a:rPr>
              <a:t>From security beginners to advanced. You are provided with a comprehensive guide on how to begin with security solutions and how to build your business around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374151"/>
                </a:solidFill>
                <a:effectLst/>
                <a:latin typeface="Söhne"/>
              </a:rPr>
              <a:t>That is combined with a simple cyber security assessment tool in excel, which is based on CIS version 8 controls.</a:t>
            </a:r>
            <a:br>
              <a:rPr lang="en-AU" sz="1200" dirty="0">
                <a:solidFill>
                  <a:srgbClr val="374151"/>
                </a:solidFill>
                <a:effectLst/>
                <a:latin typeface="Söhne"/>
              </a:rPr>
            </a:br>
            <a:r>
              <a:rPr lang="en-AU" sz="1200" dirty="0">
                <a:solidFill>
                  <a:srgbClr val="374151"/>
                </a:solidFill>
                <a:effectLst/>
                <a:latin typeface="Söhne"/>
              </a:rPr>
              <a:t>Make sure you click on the link and download the latest partner kit.</a:t>
            </a:r>
          </a:p>
          <a:p>
            <a:pPr marL="0" marR="0">
              <a:spcBef>
                <a:spcPts val="0"/>
              </a:spcBef>
              <a:spcAft>
                <a:spcPts val="0"/>
              </a:spcAft>
            </a:pPr>
            <a:endParaRPr lang="en-AU" sz="1200" dirty="0">
              <a:solidFill>
                <a:srgbClr val="374151"/>
              </a:solidFill>
              <a:effectLst/>
              <a:latin typeface="Söhne"/>
            </a:endParaRPr>
          </a:p>
          <a:p>
            <a:pPr marL="0" marR="0">
              <a:spcBef>
                <a:spcPts val="0"/>
              </a:spcBef>
              <a:spcAft>
                <a:spcPts val="0"/>
              </a:spcAft>
            </a:pPr>
            <a:r>
              <a:rPr lang="en-AU" sz="1200" dirty="0">
                <a:solidFill>
                  <a:srgbClr val="374151"/>
                </a:solidFill>
                <a:effectLst/>
                <a:latin typeface="Söhne"/>
              </a:rPr>
              <a:t>I will give you quick look at the assessment tool during our demo today.</a:t>
            </a:r>
          </a:p>
          <a:p>
            <a:pPr marL="0" marR="0">
              <a:spcBef>
                <a:spcPts val="0"/>
              </a:spcBef>
              <a:spcAft>
                <a:spcPts val="0"/>
              </a:spcAft>
            </a:pPr>
            <a:endParaRPr lang="en-AU" sz="1200" dirty="0">
              <a:solidFill>
                <a:srgbClr val="374151"/>
              </a:solidFill>
              <a:effectLst/>
              <a:latin typeface="Söhne"/>
            </a:endParaRPr>
          </a:p>
          <a:p>
            <a:pPr marL="0" marR="0">
              <a:spcBef>
                <a:spcPts val="0"/>
              </a:spcBef>
              <a:spcAft>
                <a:spcPts val="0"/>
              </a:spcAft>
            </a:pPr>
            <a:endParaRPr lang="en-AU" sz="1200" dirty="0">
              <a:solidFill>
                <a:srgbClr val="374151"/>
              </a:solidFill>
              <a:effectLst/>
              <a:latin typeface="Söhne"/>
            </a:endParaRPr>
          </a:p>
          <a:p>
            <a:pPr marL="0" marR="0">
              <a:spcBef>
                <a:spcPts val="0"/>
              </a:spcBef>
              <a:spcAft>
                <a:spcPts val="0"/>
              </a:spcAft>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5EF09-46EB-544F-8515-570779B27C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298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AU" sz="1200">
                <a:solidFill>
                  <a:srgbClr val="374151"/>
                </a:solidFill>
                <a:effectLst/>
                <a:latin typeface="Söhne"/>
              </a:rPr>
              <a:t>Let’s get into the more detailed assessments that Microsoft provide.</a:t>
            </a:r>
          </a:p>
          <a:p>
            <a:pPr marL="0" marR="0">
              <a:spcBef>
                <a:spcPts val="0"/>
              </a:spcBef>
              <a:spcAft>
                <a:spcPts val="0"/>
              </a:spcAft>
            </a:pPr>
            <a:r>
              <a:rPr lang="en-AU" sz="1200">
                <a:solidFill>
                  <a:srgbClr val="374151"/>
                </a:solidFill>
                <a:effectLst/>
                <a:latin typeface="Söhne"/>
              </a:rPr>
              <a:t>You want to provide your customers with a clear picture of their current security posture today, then recommendations on where you as the MSP can assist.</a:t>
            </a:r>
          </a:p>
          <a:p>
            <a:pPr marL="0" marR="0">
              <a:spcBef>
                <a:spcPts val="0"/>
              </a:spcBef>
              <a:spcAft>
                <a:spcPts val="0"/>
              </a:spcAft>
            </a:pPr>
            <a:endParaRPr lang="en-AU" sz="1200">
              <a:solidFill>
                <a:srgbClr val="374151"/>
              </a:solidFill>
              <a:effectLst/>
              <a:latin typeface="Söhne"/>
            </a:endParaRPr>
          </a:p>
          <a:p>
            <a:pPr marL="0" marR="0">
              <a:spcBef>
                <a:spcPts val="0"/>
              </a:spcBef>
              <a:spcAft>
                <a:spcPts val="0"/>
              </a:spcAft>
            </a:pPr>
            <a:r>
              <a:rPr lang="en-AU" sz="1200">
                <a:solidFill>
                  <a:srgbClr val="374151"/>
                </a:solidFill>
                <a:effectLst/>
                <a:latin typeface="Söhne"/>
              </a:rPr>
              <a:t>You may be aware of the CSAT self assessment solution that Microsoft has made available at no cost for some time. </a:t>
            </a:r>
          </a:p>
          <a:p>
            <a:pPr marL="0" marR="0">
              <a:spcBef>
                <a:spcPts val="0"/>
              </a:spcBef>
              <a:spcAft>
                <a:spcPts val="0"/>
              </a:spcAft>
            </a:pPr>
            <a:r>
              <a:rPr lang="en-AU" sz="1200">
                <a:solidFill>
                  <a:srgbClr val="374151"/>
                </a:solidFill>
                <a:effectLst/>
                <a:latin typeface="Söhne"/>
              </a:rPr>
              <a:t>This is still available. You can run the tool yourself, or your customer can run it directly. </a:t>
            </a:r>
          </a:p>
          <a:p>
            <a:pPr marL="0" marR="0">
              <a:spcBef>
                <a:spcPts val="0"/>
              </a:spcBef>
              <a:spcAft>
                <a:spcPts val="0"/>
              </a:spcAft>
            </a:pPr>
            <a:endParaRPr lang="en-AU" sz="1200">
              <a:solidFill>
                <a:srgbClr val="374151"/>
              </a:solidFill>
              <a:effectLst/>
              <a:latin typeface="Söhne"/>
            </a:endParaRPr>
          </a:p>
          <a:p>
            <a:pPr marL="0" marR="0">
              <a:spcBef>
                <a:spcPts val="0"/>
              </a:spcBef>
              <a:spcAft>
                <a:spcPts val="0"/>
              </a:spcAft>
            </a:pPr>
            <a:r>
              <a:rPr lang="en-AU" sz="1200">
                <a:solidFill>
                  <a:srgbClr val="374151"/>
                </a:solidFill>
                <a:effectLst/>
                <a:latin typeface="Söhne"/>
              </a:rPr>
              <a:t>I heard an interesting stat from Microsoft recently when discussing CSAT. They said when a partner runs a self-service assessment for a customer, they see a 90% conversion rate. That is based on the licensing data.</a:t>
            </a:r>
          </a:p>
          <a:p>
            <a:pPr marL="0" marR="0">
              <a:spcBef>
                <a:spcPts val="0"/>
              </a:spcBef>
              <a:spcAft>
                <a:spcPts val="0"/>
              </a:spcAft>
            </a:pPr>
            <a:endParaRPr lang="en-AU" sz="120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solidFill>
                  <a:srgbClr val="374151"/>
                </a:solidFill>
                <a:effectLst/>
                <a:latin typeface="Söhne"/>
              </a:rPr>
              <a:t>Feel free to click the link. It will take you to a Microsoft page which then leads to the assessment.</a:t>
            </a:r>
          </a:p>
          <a:p>
            <a:pPr marL="0" marR="0">
              <a:spcBef>
                <a:spcPts val="0"/>
              </a:spcBef>
              <a:spcAft>
                <a:spcPts val="0"/>
              </a:spcAft>
            </a:pPr>
            <a:endParaRPr lang="en-AU" sz="1200">
              <a:solidFill>
                <a:srgbClr val="374151"/>
              </a:solidFill>
              <a:effectLst/>
              <a:latin typeface="Söhne"/>
            </a:endParaRPr>
          </a:p>
          <a:p>
            <a:pPr marL="0" marR="0">
              <a:spcBef>
                <a:spcPts val="0"/>
              </a:spcBef>
              <a:spcAft>
                <a:spcPts val="0"/>
              </a:spcAft>
            </a:pPr>
            <a:r>
              <a:rPr lang="en-AU" sz="1200">
                <a:solidFill>
                  <a:srgbClr val="374151"/>
                </a:solidFill>
                <a:effectLst/>
                <a:latin typeface="Söhne"/>
              </a:rPr>
              <a:t>To add to this, there has been some big news around the Microsoft CSAT offering. </a:t>
            </a:r>
          </a:p>
          <a:p>
            <a:pPr marL="0" marR="0">
              <a:spcBef>
                <a:spcPts val="0"/>
              </a:spcBef>
              <a:spcAft>
                <a:spcPts val="0"/>
              </a:spcAft>
            </a:pPr>
            <a:endParaRPr lang="en-AU" sz="1200">
              <a:solidFill>
                <a:srgbClr val="374151"/>
              </a:solidFill>
              <a:effectLst/>
              <a:latin typeface="Söhne"/>
            </a:endParaRPr>
          </a:p>
          <a:p>
            <a:pPr marL="0" marR="0">
              <a:spcBef>
                <a:spcPts val="0"/>
              </a:spcBef>
              <a:spcAft>
                <a:spcPts val="0"/>
              </a:spcAft>
            </a:pPr>
            <a:endParaRPr lang="en-AU" sz="1200">
              <a:solidFill>
                <a:srgbClr val="374151"/>
              </a:solidFill>
              <a:effectLst/>
              <a:latin typeface="Söhne"/>
            </a:endParaRPr>
          </a:p>
          <a:p>
            <a:pPr marL="0" marR="0">
              <a:spcBef>
                <a:spcPts val="0"/>
              </a:spcBef>
              <a:spcAft>
                <a:spcPts val="0"/>
              </a:spcAft>
            </a:pP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5EF09-46EB-544F-8515-570779B27C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55111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0.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Master" Target="../slideMasters/slideMaster5.xml"/><Relationship Id="rId4" Type="http://schemas.openxmlformats.org/officeDocument/2006/relationships/image" Target="../media/image50.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5.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5.xml"/><Relationship Id="rId4" Type="http://schemas.openxmlformats.org/officeDocument/2006/relationships/image" Target="../media/image59.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5.xml"/><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5.xml"/><Relationship Id="rId4" Type="http://schemas.openxmlformats.org/officeDocument/2006/relationships/image" Target="../media/image71.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5.xml"/><Relationship Id="rId5" Type="http://schemas.openxmlformats.org/officeDocument/2006/relationships/image" Target="../media/image72.jpeg"/><Relationship Id="rId4" Type="http://schemas.openxmlformats.org/officeDocument/2006/relationships/image" Target="../media/image71.jpe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5.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svg"/><Relationship Id="rId14" Type="http://schemas.openxmlformats.org/officeDocument/2006/relationships/image" Target="../media/image27.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Master" Target="../slideMasters/slideMaster5.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svg"/><Relationship Id="rId7" Type="http://schemas.openxmlformats.org/officeDocument/2006/relationships/image" Target="../media/image15.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8.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room with people sitting at tables&#10;&#10;Description automatically generated">
            <a:extLst>
              <a:ext uri="{FF2B5EF4-FFF2-40B4-BE49-F238E27FC236}">
                <a16:creationId xmlns:a16="http://schemas.microsoft.com/office/drawing/2014/main" id="{7805FF50-A919-E01B-5D74-B2D5C9502F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216" t="24312"/>
          <a:stretch/>
        </p:blipFill>
        <p:spPr>
          <a:xfrm>
            <a:off x="0" y="0"/>
            <a:ext cx="12192000" cy="6858000"/>
          </a:xfrm>
          <a:prstGeom prst="rect">
            <a:avLst/>
          </a:prstGeom>
        </p:spPr>
      </p:pic>
      <p:pic>
        <p:nvPicPr>
          <p:cNvPr id="21" name="Graphic 20">
            <a:extLst>
              <a:ext uri="{FF2B5EF4-FFF2-40B4-BE49-F238E27FC236}">
                <a16:creationId xmlns:a16="http://schemas.microsoft.com/office/drawing/2014/main" id="{8B04B4FE-CA1C-C290-5E91-5C1C171F31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3023669" cy="6858000"/>
          </a:xfrm>
          <a:prstGeom prst="rect">
            <a:avLst/>
          </a:prstGeom>
        </p:spPr>
      </p:pic>
      <p:sp>
        <p:nvSpPr>
          <p:cNvPr id="14" name="Title 1">
            <a:extLst>
              <a:ext uri="{FF2B5EF4-FFF2-40B4-BE49-F238E27FC236}">
                <a16:creationId xmlns:a16="http://schemas.microsoft.com/office/drawing/2014/main" id="{670C87BE-8098-3AA6-52DF-862623B0178F}"/>
              </a:ext>
            </a:extLst>
          </p:cNvPr>
          <p:cNvSpPr>
            <a:spLocks noGrp="1"/>
          </p:cNvSpPr>
          <p:nvPr>
            <p:ph type="title" hasCustomPrompt="1"/>
          </p:nvPr>
        </p:nvSpPr>
        <p:spPr>
          <a:xfrm>
            <a:off x="512209" y="3238296"/>
            <a:ext cx="6789929" cy="1740759"/>
          </a:xfrm>
          <a:prstGeom prst="rect">
            <a:avLst/>
          </a:prstGeom>
        </p:spPr>
        <p:txBody>
          <a:bodyPr/>
          <a:lstStyle>
            <a:lvl1pPr>
              <a:lnSpc>
                <a:spcPct val="100000"/>
              </a:lnSpc>
              <a:defRPr sz="5400">
                <a:solidFill>
                  <a:schemeClr val="bg1"/>
                </a:solidFill>
                <a:latin typeface="Montserrat Black" panose="00000A00000000000000" pitchFamily="2" charset="0"/>
              </a:defRPr>
            </a:lvl1pPr>
          </a:lstStyle>
          <a:p>
            <a:r>
              <a:rPr lang="en-US"/>
              <a:t>Dicker Data </a:t>
            </a:r>
            <a:br>
              <a:rPr lang="en-US"/>
            </a:br>
            <a:r>
              <a:rPr lang="en-US"/>
              <a:t>OnPoint Webinar</a:t>
            </a:r>
            <a:endParaRPr lang="en-AU"/>
          </a:p>
        </p:txBody>
      </p:sp>
      <p:pic>
        <p:nvPicPr>
          <p:cNvPr id="17" name="Graphic 16">
            <a:extLst>
              <a:ext uri="{FF2B5EF4-FFF2-40B4-BE49-F238E27FC236}">
                <a16:creationId xmlns:a16="http://schemas.microsoft.com/office/drawing/2014/main" id="{446FB2CC-124C-C83B-81D3-5331672D3C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0474" y="2246811"/>
            <a:ext cx="3051401" cy="516391"/>
          </a:xfrm>
          <a:prstGeom prst="rect">
            <a:avLst/>
          </a:prstGeom>
        </p:spPr>
      </p:pic>
      <p:pic>
        <p:nvPicPr>
          <p:cNvPr id="18" name="Graphic 17">
            <a:extLst>
              <a:ext uri="{FF2B5EF4-FFF2-40B4-BE49-F238E27FC236}">
                <a16:creationId xmlns:a16="http://schemas.microsoft.com/office/drawing/2014/main" id="{B40474A6-BA3C-DB51-86C0-1F34632FFCD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52026" y="4979055"/>
            <a:ext cx="10447802" cy="63868"/>
          </a:xfrm>
          <a:prstGeom prst="rect">
            <a:avLst/>
          </a:prstGeom>
        </p:spPr>
      </p:pic>
      <p:pic>
        <p:nvPicPr>
          <p:cNvPr id="23" name="Graphic 22">
            <a:extLst>
              <a:ext uri="{FF2B5EF4-FFF2-40B4-BE49-F238E27FC236}">
                <a16:creationId xmlns:a16="http://schemas.microsoft.com/office/drawing/2014/main" id="{E0E0E9A8-866D-075D-E985-6981ADAA9EA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274629" y="420393"/>
            <a:ext cx="2442754" cy="275642"/>
          </a:xfrm>
          <a:prstGeom prst="rect">
            <a:avLst/>
          </a:prstGeom>
        </p:spPr>
      </p:pic>
    </p:spTree>
    <p:extLst>
      <p:ext uri="{BB962C8B-B14F-4D97-AF65-F5344CB8AC3E}">
        <p14:creationId xmlns:p14="http://schemas.microsoft.com/office/powerpoint/2010/main" val="311303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4" name="Content Placeholder 8">
            <a:extLst>
              <a:ext uri="{FF2B5EF4-FFF2-40B4-BE49-F238E27FC236}">
                <a16:creationId xmlns:a16="http://schemas.microsoft.com/office/drawing/2014/main" id="{EDDD2CE4-8F61-FDD2-E395-BEABD3483BF5}"/>
              </a:ext>
            </a:extLst>
          </p:cNvPr>
          <p:cNvSpPr>
            <a:spLocks noGrp="1"/>
          </p:cNvSpPr>
          <p:nvPr>
            <p:ph sz="quarter" idx="10"/>
          </p:nvPr>
        </p:nvSpPr>
        <p:spPr>
          <a:xfrm rot="5400000">
            <a:off x="365182" y="2964693"/>
            <a:ext cx="3707132" cy="2067805"/>
          </a:xfrm>
          <a:prstGeom prst="roundRect">
            <a:avLst/>
          </a:prstGeom>
          <a:ln w="28575">
            <a:solidFill>
              <a:srgbClr val="ED5225"/>
            </a:solidFill>
          </a:ln>
        </p:spPr>
        <p:txBody>
          <a:bodyPr/>
          <a:lstStyle>
            <a:lvl1pPr marL="0" indent="0">
              <a:buFontTx/>
              <a:buNone/>
              <a:defRPr/>
            </a:lvl1pPr>
          </a:lstStyle>
          <a:p>
            <a:pPr lvl="0"/>
            <a:endParaRPr lang="en-AU"/>
          </a:p>
        </p:txBody>
      </p:sp>
      <p:sp>
        <p:nvSpPr>
          <p:cNvPr id="15" name="Content Placeholder 8">
            <a:extLst>
              <a:ext uri="{FF2B5EF4-FFF2-40B4-BE49-F238E27FC236}">
                <a16:creationId xmlns:a16="http://schemas.microsoft.com/office/drawing/2014/main" id="{5360A001-57DF-B215-5DBC-BF3010842204}"/>
              </a:ext>
            </a:extLst>
          </p:cNvPr>
          <p:cNvSpPr>
            <a:spLocks noGrp="1"/>
          </p:cNvSpPr>
          <p:nvPr>
            <p:ph sz="quarter" idx="11"/>
          </p:nvPr>
        </p:nvSpPr>
        <p:spPr>
          <a:xfrm rot="5400000">
            <a:off x="8119687" y="2938628"/>
            <a:ext cx="3707132" cy="2067805"/>
          </a:xfrm>
          <a:prstGeom prst="roundRect">
            <a:avLst/>
          </a:prstGeom>
          <a:ln w="28575">
            <a:solidFill>
              <a:srgbClr val="289ED8"/>
            </a:solidFill>
          </a:ln>
        </p:spPr>
        <p:txBody>
          <a:bodyPr/>
          <a:lstStyle>
            <a:lvl1pPr marL="0" indent="0">
              <a:buFontTx/>
              <a:buNone/>
              <a:defRPr/>
            </a:lvl1pPr>
          </a:lstStyle>
          <a:p>
            <a:pPr lvl="0"/>
            <a:endParaRPr lang="en-AU"/>
          </a:p>
        </p:txBody>
      </p:sp>
      <p:sp>
        <p:nvSpPr>
          <p:cNvPr id="16" name="Content Placeholder 2">
            <a:extLst>
              <a:ext uri="{FF2B5EF4-FFF2-40B4-BE49-F238E27FC236}">
                <a16:creationId xmlns:a16="http://schemas.microsoft.com/office/drawing/2014/main" id="{CF0FCA5E-07D4-965A-C405-CEA6D0E0084F}"/>
              </a:ext>
            </a:extLst>
          </p:cNvPr>
          <p:cNvSpPr>
            <a:spLocks noGrp="1"/>
          </p:cNvSpPr>
          <p:nvPr>
            <p:ph idx="31" hasCustomPrompt="1"/>
          </p:nvPr>
        </p:nvSpPr>
        <p:spPr>
          <a:xfrm>
            <a:off x="3610277" y="2651759"/>
            <a:ext cx="1867412"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772F6696-6BD0-A7FC-AB09-B1DB689DC0DD}"/>
              </a:ext>
            </a:extLst>
          </p:cNvPr>
          <p:cNvSpPr>
            <a:spLocks noGrp="1"/>
          </p:cNvSpPr>
          <p:nvPr>
            <p:ph idx="32" hasCustomPrompt="1"/>
          </p:nvPr>
        </p:nvSpPr>
        <p:spPr>
          <a:xfrm>
            <a:off x="6714309" y="2651759"/>
            <a:ext cx="1867414"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8" name="Content Placeholder 2">
            <a:extLst>
              <a:ext uri="{FF2B5EF4-FFF2-40B4-BE49-F238E27FC236}">
                <a16:creationId xmlns:a16="http://schemas.microsoft.com/office/drawing/2014/main" id="{508FA9DB-2CCB-C5CC-F4C9-67027A976C25}"/>
              </a:ext>
            </a:extLst>
          </p:cNvPr>
          <p:cNvSpPr>
            <a:spLocks noGrp="1"/>
          </p:cNvSpPr>
          <p:nvPr>
            <p:ph idx="28" hasCustomPrompt="1"/>
          </p:nvPr>
        </p:nvSpPr>
        <p:spPr>
          <a:xfrm>
            <a:off x="3610276" y="2118963"/>
            <a:ext cx="1867411"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0" name="Content Placeholder 2">
            <a:extLst>
              <a:ext uri="{FF2B5EF4-FFF2-40B4-BE49-F238E27FC236}">
                <a16:creationId xmlns:a16="http://schemas.microsoft.com/office/drawing/2014/main" id="{2A2CCC93-B20F-D07E-BB32-03BD7F9B141E}"/>
              </a:ext>
            </a:extLst>
          </p:cNvPr>
          <p:cNvSpPr>
            <a:spLocks noGrp="1"/>
          </p:cNvSpPr>
          <p:nvPr>
            <p:ph idx="33" hasCustomPrompt="1"/>
          </p:nvPr>
        </p:nvSpPr>
        <p:spPr>
          <a:xfrm>
            <a:off x="6714309" y="2117389"/>
            <a:ext cx="1867414"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23" name="Straight Connector 22">
            <a:extLst>
              <a:ext uri="{FF2B5EF4-FFF2-40B4-BE49-F238E27FC236}">
                <a16:creationId xmlns:a16="http://schemas.microsoft.com/office/drawing/2014/main" id="{85AAAE2A-7FEA-7E2F-5612-AFE26FE47E8E}"/>
              </a:ext>
            </a:extLst>
          </p:cNvPr>
          <p:cNvCxnSpPr/>
          <p:nvPr userDrawn="1"/>
        </p:nvCxnSpPr>
        <p:spPr>
          <a:xfrm>
            <a:off x="6096000" y="2117389"/>
            <a:ext cx="0" cy="370870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10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1044157" y="1690688"/>
            <a:ext cx="5722404" cy="4370573"/>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Tree>
    <p:extLst>
      <p:ext uri="{BB962C8B-B14F-4D97-AF65-F5344CB8AC3E}">
        <p14:creationId xmlns:p14="http://schemas.microsoft.com/office/powerpoint/2010/main" val="226356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and Image w/ 3 point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2351957" y="2063321"/>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 name="Content Placeholder 2">
            <a:extLst>
              <a:ext uri="{FF2B5EF4-FFF2-40B4-BE49-F238E27FC236}">
                <a16:creationId xmlns:a16="http://schemas.microsoft.com/office/drawing/2014/main" id="{93B2C77A-BC6B-748B-0D8B-B13F3BD636D8}"/>
              </a:ext>
            </a:extLst>
          </p:cNvPr>
          <p:cNvSpPr>
            <a:spLocks noGrp="1"/>
          </p:cNvSpPr>
          <p:nvPr>
            <p:ph idx="27" hasCustomPrompt="1"/>
          </p:nvPr>
        </p:nvSpPr>
        <p:spPr>
          <a:xfrm>
            <a:off x="1142600" y="2063320"/>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4" name="Content Placeholder 2">
            <a:extLst>
              <a:ext uri="{FF2B5EF4-FFF2-40B4-BE49-F238E27FC236}">
                <a16:creationId xmlns:a16="http://schemas.microsoft.com/office/drawing/2014/main" id="{7B0F5308-3676-7B28-6E38-08202B4302EB}"/>
              </a:ext>
            </a:extLst>
          </p:cNvPr>
          <p:cNvSpPr>
            <a:spLocks noGrp="1"/>
          </p:cNvSpPr>
          <p:nvPr>
            <p:ph idx="28" hasCustomPrompt="1"/>
          </p:nvPr>
        </p:nvSpPr>
        <p:spPr>
          <a:xfrm>
            <a:off x="2351957" y="3388463"/>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91B0FCC-A8A9-7CD4-DD0A-B5AB406A5863}"/>
              </a:ext>
            </a:extLst>
          </p:cNvPr>
          <p:cNvSpPr>
            <a:spLocks noGrp="1"/>
          </p:cNvSpPr>
          <p:nvPr>
            <p:ph idx="29" hasCustomPrompt="1"/>
          </p:nvPr>
        </p:nvSpPr>
        <p:spPr>
          <a:xfrm>
            <a:off x="1142600" y="3388462"/>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7" name="Content Placeholder 2">
            <a:extLst>
              <a:ext uri="{FF2B5EF4-FFF2-40B4-BE49-F238E27FC236}">
                <a16:creationId xmlns:a16="http://schemas.microsoft.com/office/drawing/2014/main" id="{7BC0F928-F167-9891-8DE9-5A9F7ACA05CF}"/>
              </a:ext>
            </a:extLst>
          </p:cNvPr>
          <p:cNvSpPr>
            <a:spLocks noGrp="1"/>
          </p:cNvSpPr>
          <p:nvPr>
            <p:ph idx="30" hasCustomPrompt="1"/>
          </p:nvPr>
        </p:nvSpPr>
        <p:spPr>
          <a:xfrm>
            <a:off x="2375716" y="4740810"/>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9" name="Content Placeholder 2">
            <a:extLst>
              <a:ext uri="{FF2B5EF4-FFF2-40B4-BE49-F238E27FC236}">
                <a16:creationId xmlns:a16="http://schemas.microsoft.com/office/drawing/2014/main" id="{E57BE6C7-4F54-69B8-E089-D938F8B71774}"/>
              </a:ext>
            </a:extLst>
          </p:cNvPr>
          <p:cNvSpPr>
            <a:spLocks noGrp="1"/>
          </p:cNvSpPr>
          <p:nvPr>
            <p:ph idx="31" hasCustomPrompt="1"/>
          </p:nvPr>
        </p:nvSpPr>
        <p:spPr>
          <a:xfrm>
            <a:off x="1166359" y="4740809"/>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Tree>
    <p:extLst>
      <p:ext uri="{BB962C8B-B14F-4D97-AF65-F5344CB8AC3E}">
        <p14:creationId xmlns:p14="http://schemas.microsoft.com/office/powerpoint/2010/main" val="3466026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585788"/>
            <a:ext cx="11018520" cy="615553"/>
          </a:xfrm>
        </p:spPr>
        <p:txBody>
          <a:bodyPr/>
          <a:lstStyle>
            <a:lvl1pPr algn="ctr">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382930610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bg>
      <p:bgPr>
        <a:solidFill>
          <a:srgbClr val="1D86B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D3B7-18DC-4BFF-8F21-7940658EDB62}"/>
              </a:ext>
            </a:extLst>
          </p:cNvPr>
          <p:cNvSpPr>
            <a:spLocks noGrp="1"/>
          </p:cNvSpPr>
          <p:nvPr>
            <p:ph type="ctrTitle"/>
          </p:nvPr>
        </p:nvSpPr>
        <p:spPr>
          <a:xfrm>
            <a:off x="457200" y="943200"/>
            <a:ext cx="9144000" cy="2387600"/>
          </a:xfrm>
        </p:spPr>
        <p:txBody>
          <a:bodyPr anchor="t">
            <a:normAutofit/>
          </a:bodyPr>
          <a:lstStyle>
            <a:lvl1pPr algn="l">
              <a:defRPr sz="3200">
                <a:solidFill>
                  <a:schemeClr val="bg1"/>
                </a:solidFill>
              </a:defRPr>
            </a:lvl1pPr>
          </a:lstStyle>
          <a:p>
            <a:r>
              <a:rPr lang="en-US"/>
              <a:t>Click to edit Master title style</a:t>
            </a:r>
            <a:endParaRPr lang="en-NL"/>
          </a:p>
        </p:txBody>
      </p:sp>
      <p:sp>
        <p:nvSpPr>
          <p:cNvPr id="3" name="Footer Placeholder 2">
            <a:extLst>
              <a:ext uri="{FF2B5EF4-FFF2-40B4-BE49-F238E27FC236}">
                <a16:creationId xmlns:a16="http://schemas.microsoft.com/office/drawing/2014/main" id="{E93A4188-773A-4EAD-8501-158144A495CD}"/>
              </a:ext>
            </a:extLst>
          </p:cNvPr>
          <p:cNvSpPr>
            <a:spLocks noGrp="1"/>
          </p:cNvSpPr>
          <p:nvPr>
            <p:ph type="ftr" sz="quarter" idx="10"/>
          </p:nvPr>
        </p:nvSpPr>
        <p:spPr>
          <a:xfrm>
            <a:off x="0" y="6494400"/>
            <a:ext cx="12192000" cy="363600"/>
          </a:xfrm>
          <a:prstGeom prst="rect">
            <a:avLst/>
          </a:prstGeom>
        </p:spPr>
        <p:txBody>
          <a:bodyPr/>
          <a:lstStyle>
            <a:lvl1pPr>
              <a:defRPr>
                <a:solidFill>
                  <a:schemeClr val="bg1"/>
                </a:solidFill>
              </a:defRPr>
            </a:lvl1pPr>
          </a:lstStyle>
          <a:p>
            <a:pPr algn="ctr">
              <a:defRPr/>
            </a:pPr>
            <a:r>
              <a:rPr lang="en-US" sz="1400"/>
              <a:t>&lt;</a:t>
            </a:r>
            <a:r>
              <a:rPr lang="en-US" sz="1400" err="1"/>
              <a:t>csat_text_partnername</a:t>
            </a:r>
            <a:r>
              <a:rPr lang="en-US" sz="1400"/>
              <a:t>&gt; and &lt;</a:t>
            </a:r>
            <a:r>
              <a:rPr lang="en-US" sz="1400" err="1"/>
              <a:t>csat_text_customername</a:t>
            </a:r>
            <a:r>
              <a:rPr lang="en-US" sz="1400"/>
              <a:t>&gt; Confidential. Do not publish - in any form - to others.</a:t>
            </a:r>
            <a:endParaRPr lang="en-NL" sz="1400"/>
          </a:p>
        </p:txBody>
      </p:sp>
      <p:pic>
        <p:nvPicPr>
          <p:cNvPr id="4" name="Afbeelding 5">
            <a:extLst>
              <a:ext uri="{FF2B5EF4-FFF2-40B4-BE49-F238E27FC236}">
                <a16:creationId xmlns:a16="http://schemas.microsoft.com/office/drawing/2014/main" id="{FFCB95C0-D6A9-4EF0-8131-BB11E080597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5005"/>
          <a:stretch/>
        </p:blipFill>
        <p:spPr>
          <a:xfrm>
            <a:off x="267964" y="6299618"/>
            <a:ext cx="289332" cy="350807"/>
          </a:xfrm>
          <a:prstGeom prst="rect">
            <a:avLst/>
          </a:prstGeom>
        </p:spPr>
      </p:pic>
    </p:spTree>
    <p:extLst>
      <p:ext uri="{BB962C8B-B14F-4D97-AF65-F5344CB8AC3E}">
        <p14:creationId xmlns:p14="http://schemas.microsoft.com/office/powerpoint/2010/main" val="3713309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Slide 0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F96F9B9-4188-4BD3-9CD7-8A04016872BF}"/>
              </a:ext>
            </a:extLst>
          </p:cNvPr>
          <p:cNvSpPr>
            <a:spLocks noGrp="1"/>
          </p:cNvSpPr>
          <p:nvPr>
            <p:ph type="pic" sz="quarter" idx="10" hasCustomPrompt="1"/>
          </p:nvPr>
        </p:nvSpPr>
        <p:spPr>
          <a:xfrm>
            <a:off x="0" y="1800225"/>
            <a:ext cx="12192000" cy="5057775"/>
          </a:xfrm>
          <a:pattFill prst="pct5">
            <a:fgClr>
              <a:schemeClr val="bg1"/>
            </a:fgClr>
            <a:bgClr>
              <a:schemeClr val="accent3"/>
            </a:bgClr>
          </a:pattFill>
        </p:spPr>
        <p:txBody>
          <a:bodyPr/>
          <a:lstStyle>
            <a:lvl1pPr algn="ctr">
              <a:defRPr>
                <a:solidFill>
                  <a:schemeClr val="bg1"/>
                </a:solidFill>
              </a:defRPr>
            </a:lvl1pPr>
          </a:lstStyle>
          <a:p>
            <a:r>
              <a:rPr lang="en-US"/>
              <a:t>Click icon to insert picture then right-click Send to Back</a:t>
            </a:r>
            <a:endParaRPr lang="en-AU"/>
          </a:p>
        </p:txBody>
      </p:sp>
      <p:sp>
        <p:nvSpPr>
          <p:cNvPr id="4" name="Rectangle 3">
            <a:extLst>
              <a:ext uri="{FF2B5EF4-FFF2-40B4-BE49-F238E27FC236}">
                <a16:creationId xmlns:a16="http://schemas.microsoft.com/office/drawing/2014/main" id="{4A1E1BB7-A5DA-4821-BFD0-617782D6B6DB}"/>
              </a:ext>
            </a:extLst>
          </p:cNvPr>
          <p:cNvSpPr/>
          <p:nvPr userDrawn="1"/>
        </p:nvSpPr>
        <p:spPr>
          <a:xfrm>
            <a:off x="0" y="0"/>
            <a:ext cx="12192000" cy="18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B9B4F4E4-5329-49B6-ADEA-BE32446B79D3}"/>
              </a:ext>
            </a:extLst>
          </p:cNvPr>
          <p:cNvSpPr>
            <a:spLocks noGrp="1"/>
          </p:cNvSpPr>
          <p:nvPr>
            <p:ph type="ctrTitle"/>
          </p:nvPr>
        </p:nvSpPr>
        <p:spPr>
          <a:xfrm>
            <a:off x="1368000" y="3999825"/>
            <a:ext cx="9144000" cy="1926410"/>
          </a:xfrm>
        </p:spPr>
        <p:txBody>
          <a:bodyPr lIns="0" tIns="0" rIns="0" bIns="0" anchor="t" anchorCtr="0">
            <a:normAutofit/>
          </a:bodyPr>
          <a:lstStyle>
            <a:lvl1pPr algn="l">
              <a:defRPr sz="6650" baseline="0">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D219CA19-36C1-44D2-876F-379DBFBB7622}"/>
              </a:ext>
            </a:extLst>
          </p:cNvPr>
          <p:cNvSpPr>
            <a:spLocks noGrp="1"/>
          </p:cNvSpPr>
          <p:nvPr>
            <p:ph type="subTitle" idx="1"/>
          </p:nvPr>
        </p:nvSpPr>
        <p:spPr>
          <a:xfrm>
            <a:off x="1388963" y="6036926"/>
            <a:ext cx="9167149" cy="271276"/>
          </a:xfrm>
        </p:spPr>
        <p:txBody>
          <a:bodyPr lIns="0" tIns="0" rIns="0" bIns="0">
            <a:normAutofit/>
          </a:bodyPr>
          <a:lstStyle>
            <a:lvl1pPr marL="0" indent="0" algn="l">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3838860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4398658"/>
      </p:ext>
    </p:extLst>
  </p:cSld>
  <p:clrMapOvr>
    <a:masterClrMapping/>
  </p:clrMapOvr>
  <p:transition>
    <p:fade/>
  </p:transition>
  <p:extLst>
    <p:ext uri="{DCECCB84-F9BA-43D5-87BE-67443E8EF086}">
      <p15:sldGuideLst xmlns:p15="http://schemas.microsoft.com/office/powerpoint/2012/main">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7148-84E3-4CB8-BD75-52A6C31DCD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96EBC2-93E6-426E-BDEA-1308E6322D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5FD28A-2EA9-4C57-9475-365D5BA1E007}"/>
              </a:ext>
            </a:extLst>
          </p:cNvPr>
          <p:cNvSpPr>
            <a:spLocks noGrp="1"/>
          </p:cNvSpPr>
          <p:nvPr>
            <p:ph type="dt" sz="half" idx="10"/>
          </p:nvPr>
        </p:nvSpPr>
        <p:spPr/>
        <p:txBody>
          <a:bodyPr/>
          <a:lstStyle/>
          <a:p>
            <a:fld id="{F4946408-5E3E-455F-8EDE-1581DDFB0FFB}" type="datetimeFigureOut">
              <a:rPr lang="en-US" smtClean="0"/>
              <a:t>3/6/2024</a:t>
            </a:fld>
            <a:endParaRPr lang="en-US"/>
          </a:p>
        </p:txBody>
      </p:sp>
      <p:sp>
        <p:nvSpPr>
          <p:cNvPr id="5" name="Footer Placeholder 4">
            <a:extLst>
              <a:ext uri="{FF2B5EF4-FFF2-40B4-BE49-F238E27FC236}">
                <a16:creationId xmlns:a16="http://schemas.microsoft.com/office/drawing/2014/main" id="{F0FCD3F7-6DE7-45FD-99E4-C56356B1D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EED46-ECF4-412C-9BFF-04B514DF27DE}"/>
              </a:ext>
            </a:extLst>
          </p:cNvPr>
          <p:cNvSpPr>
            <a:spLocks noGrp="1"/>
          </p:cNvSpPr>
          <p:nvPr>
            <p:ph type="sldNum" sz="quarter" idx="12"/>
          </p:nvPr>
        </p:nvSpPr>
        <p:spPr/>
        <p:txBody>
          <a:bodyPr/>
          <a:lstStyle/>
          <a:p>
            <a:fld id="{D2BDA108-1BFE-4DC0-A113-B6FE93B0541C}" type="slidenum">
              <a:rPr lang="en-US" smtClean="0"/>
              <a:t>‹#›</a:t>
            </a:fld>
            <a:endParaRPr lang="en-US"/>
          </a:p>
        </p:txBody>
      </p:sp>
    </p:spTree>
    <p:extLst>
      <p:ext uri="{BB962C8B-B14F-4D97-AF65-F5344CB8AC3E}">
        <p14:creationId xmlns:p14="http://schemas.microsoft.com/office/powerpoint/2010/main" val="1503784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7307099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5783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EB56D0F-F9DE-F7E9-D747-1560D1D981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6628" y="-443617"/>
            <a:ext cx="1664017" cy="22378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3744968" y="2928674"/>
            <a:ext cx="7515344" cy="937393"/>
          </a:xfrm>
          <a:prstGeom prst="rect">
            <a:avLst/>
          </a:prstGeom>
        </p:spPr>
        <p:txBody>
          <a:bodyPr/>
          <a:lstStyle>
            <a:lvl1pPr>
              <a:defRPr>
                <a:latin typeface="Montserrat Black" panose="00000A00000000000000" pitchFamily="2" charset="0"/>
              </a:defRPr>
            </a:lvl1pPr>
          </a:lstStyle>
          <a:p>
            <a:r>
              <a:rPr lang="en-US"/>
              <a:t>Title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3744968" y="3983688"/>
            <a:ext cx="7515344" cy="1011044"/>
          </a:xfrm>
          <a:prstGeom prst="rect">
            <a:avLst/>
          </a:prstGeom>
        </p:spPr>
        <p:txBody>
          <a:bodyPr/>
          <a:lstStyle>
            <a:lvl1pPr marL="0" indent="0">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Subtitle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sp>
        <p:nvSpPr>
          <p:cNvPr id="9" name="Content Placeholder 8">
            <a:extLst>
              <a:ext uri="{FF2B5EF4-FFF2-40B4-BE49-F238E27FC236}">
                <a16:creationId xmlns:a16="http://schemas.microsoft.com/office/drawing/2014/main" id="{882465CE-67AA-2F88-582C-E28C7A489CD5}"/>
              </a:ext>
            </a:extLst>
          </p:cNvPr>
          <p:cNvSpPr>
            <a:spLocks noGrp="1"/>
          </p:cNvSpPr>
          <p:nvPr>
            <p:ph sz="quarter" idx="10"/>
          </p:nvPr>
        </p:nvSpPr>
        <p:spPr>
          <a:xfrm rot="5400000">
            <a:off x="-2614870" y="1076746"/>
            <a:ext cx="7874156" cy="2913419"/>
          </a:xfrm>
          <a:prstGeom prst="flowChartTerminator">
            <a:avLst/>
          </a:prstGeom>
          <a:ln w="28575">
            <a:solidFill>
              <a:srgbClr val="ED5225"/>
            </a:solidFill>
          </a:ln>
        </p:spPr>
        <p:txBody>
          <a:bodyPr/>
          <a:lstStyle>
            <a:lvl1pPr marL="0" indent="0">
              <a:buFontTx/>
              <a:buNone/>
              <a:defRPr/>
            </a:lvl1pPr>
          </a:lstStyle>
          <a:p>
            <a:pPr lvl="0"/>
            <a:endParaRPr lang="en-AU"/>
          </a:p>
        </p:txBody>
      </p:sp>
    </p:spTree>
    <p:extLst>
      <p:ext uri="{BB962C8B-B14F-4D97-AF65-F5344CB8AC3E}">
        <p14:creationId xmlns:p14="http://schemas.microsoft.com/office/powerpoint/2010/main" val="2968460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37E0A-AA0A-563E-746F-88DFDBD46F6A}"/>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7890387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lternate backgound - title only">
    <p:spTree>
      <p:nvGrpSpPr>
        <p:cNvPr id="1" name=""/>
        <p:cNvGrpSpPr/>
        <p:nvPr/>
      </p:nvGrpSpPr>
      <p:grpSpPr>
        <a:xfrm>
          <a:off x="0" y="0"/>
          <a:ext cx="0" cy="0"/>
          <a:chOff x="0" y="0"/>
          <a:chExt cx="0" cy="0"/>
        </a:xfrm>
      </p:grpSpPr>
      <p:pic>
        <p:nvPicPr>
          <p:cNvPr id="3" name="Picture 2" descr="A close-up of a ribbon&#10;&#10;Description automatically generated">
            <a:extLst>
              <a:ext uri="{FF2B5EF4-FFF2-40B4-BE49-F238E27FC236}">
                <a16:creationId xmlns:a16="http://schemas.microsoft.com/office/drawing/2014/main" id="{2D01368F-CBC2-3A98-51E0-572AB45136C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6923E10-A0DD-9107-F976-70EDBED7C272}"/>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4662454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Divider slide</a:t>
            </a:r>
          </a:p>
        </p:txBody>
      </p:sp>
    </p:spTree>
    <p:extLst>
      <p:ext uri="{BB962C8B-B14F-4D97-AF65-F5344CB8AC3E}">
        <p14:creationId xmlns:p14="http://schemas.microsoft.com/office/powerpoint/2010/main" val="8764211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Ribbon full page">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537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eft Bar Windows">
    <p:bg>
      <p:bgPr>
        <a:solidFill>
          <a:schemeClr val="bg1"/>
        </a:solidFill>
        <a:effectLst/>
      </p:bgPr>
    </p:bg>
    <p:spTree>
      <p:nvGrpSpPr>
        <p:cNvPr id="1" name=""/>
        <p:cNvGrpSpPr/>
        <p:nvPr/>
      </p:nvGrpSpPr>
      <p:grpSpPr>
        <a:xfrm>
          <a:off x="0" y="0"/>
          <a:ext cx="0" cy="0"/>
          <a:chOff x="0" y="0"/>
          <a:chExt cx="0" cy="0"/>
        </a:xfrm>
      </p:grpSpPr>
      <p:pic>
        <p:nvPicPr>
          <p:cNvPr id="2" name="Picture 1" descr="A close-up of a ribbon&#10;&#10;Description automatically generated">
            <a:extLst>
              <a:ext uri="{FF2B5EF4-FFF2-40B4-BE49-F238E27FC236}">
                <a16:creationId xmlns:a16="http://schemas.microsoft.com/office/drawing/2014/main" id="{7D58299E-9AC2-FCD6-ED21-D29674FD1935}"/>
              </a:ext>
            </a:extLst>
          </p:cNvPr>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10" name="Background blur crop" descr="A close-up of a ribbon&#10;&#10;Description automatically generated">
            <a:extLst>
              <a:ext uri="{FF2B5EF4-FFF2-40B4-BE49-F238E27FC236}">
                <a16:creationId xmlns:a16="http://schemas.microsoft.com/office/drawing/2014/main" id="{735CCDD1-6D25-F844-4FE0-E4D2BFE30A7F}"/>
              </a:ext>
            </a:extLst>
          </p:cNvPr>
          <p:cNvPicPr>
            <a:picLocks noChangeAspect="1"/>
          </p:cNvPicPr>
          <p:nvPr userDrawn="1"/>
        </p:nvPicPr>
        <p:blipFill rotWithShape="1">
          <a:blip r:embed="rId3" cstate="screen">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660400" y="2419350"/>
            <a:ext cx="4899026" cy="2019300"/>
          </a:xfrm>
          <a:prstGeom prst="roundRect">
            <a:avLst>
              <a:gd name="adj" fmla="val 8491"/>
            </a:avLst>
          </a:prstGeom>
        </p:spPr>
      </p:pic>
      <p:sp>
        <p:nvSpPr>
          <p:cNvPr id="9" name="Rectangle: Rounded Corners 8">
            <a:extLst>
              <a:ext uri="{FF2B5EF4-FFF2-40B4-BE49-F238E27FC236}">
                <a16:creationId xmlns:a16="http://schemas.microsoft.com/office/drawing/2014/main" id="{88AE7281-C62E-0DB0-56E2-6CFEC213AC04}"/>
              </a:ext>
            </a:extLst>
          </p:cNvPr>
          <p:cNvSpPr/>
          <p:nvPr userDrawn="1"/>
        </p:nvSpPr>
        <p:spPr>
          <a:xfrm>
            <a:off x="495300" y="2298700"/>
            <a:ext cx="5229226" cy="2258770"/>
          </a:xfrm>
          <a:prstGeom prst="roundRect">
            <a:avLst>
              <a:gd name="adj" fmla="val 8434"/>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984155-66BC-DAC5-5E10-46E1D44CF3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774700" y="2647950"/>
            <a:ext cx="4699000" cy="1562104"/>
          </a:xfrm>
          <a:prstGeom prst="roundRect">
            <a:avLst>
              <a:gd name="adj" fmla="val 15039"/>
            </a:avLst>
          </a:prstGeom>
          <a:solidFill>
            <a:schemeClr val="bg1"/>
          </a:solidFill>
        </p:spPr>
        <p:txBody>
          <a:bodyPr lIns="182880" tIns="182880" rIns="182880" bIns="182880" anchor="ctr" anchorCtr="0"/>
          <a:lstStyle>
            <a:lvl1pPr>
              <a:lnSpc>
                <a:spcPct val="90000"/>
              </a:lnSpc>
              <a:defRPr>
                <a:gradFill>
                  <a:gsLst>
                    <a:gs pos="21000">
                      <a:srgbClr val="0078D4"/>
                    </a:gs>
                    <a:gs pos="100000">
                      <a:srgbClr val="C03BC4"/>
                    </a:gs>
                  </a:gsLst>
                </a:gradFill>
              </a:defRPr>
            </a:lvl1pPr>
          </a:lstStyle>
          <a:p>
            <a:r>
              <a:rPr lang="en-US"/>
              <a:t>Click to edit Master title style</a:t>
            </a:r>
          </a:p>
        </p:txBody>
      </p:sp>
    </p:spTree>
    <p:extLst>
      <p:ext uri="{BB962C8B-B14F-4D97-AF65-F5344CB8AC3E}">
        <p14:creationId xmlns:p14="http://schemas.microsoft.com/office/powerpoint/2010/main" val="26621871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ubtitle on softer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B8D5D-8099-AA72-3D38-457B1AD8BBB7}"/>
              </a:ext>
            </a:extLst>
          </p:cNvPr>
          <p:cNvPicPr>
            <a:picLocks noChangeAspect="1"/>
          </p:cNvPicPr>
          <p:nvPr userDrawn="1"/>
        </p:nvPicPr>
        <p:blipFill rotWithShape="1">
          <a:blip r:embed="rId2" cstate="screen">
            <a:alphaModFix amt="46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695BB0A4-0465-8375-17C6-6AC6C5A8BCEF}"/>
              </a:ext>
            </a:extLst>
          </p:cNvPr>
          <p:cNvSpPr>
            <a:spLocks noGrp="1"/>
          </p:cNvSpPr>
          <p:nvPr>
            <p:ph type="body" sz="quarter" idx="11" hasCustomPrompt="1"/>
          </p:nvPr>
        </p:nvSpPr>
        <p:spPr>
          <a:xfrm>
            <a:off x="574675" y="941388"/>
            <a:ext cx="11018520" cy="341632"/>
          </a:xfrm>
        </p:spPr>
        <p:txBody>
          <a:bodyPr tIns="64008"/>
          <a:lstStyle>
            <a:lvl1pPr>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1515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Highlighted text layout blue">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28386907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without MS logo">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584199" y="2811645"/>
            <a:ext cx="6638653" cy="895065"/>
          </a:xfrm>
        </p:spPr>
        <p:txBody>
          <a:bodyPr anchor="b" anchorCtr="0"/>
          <a:lstStyle>
            <a:lvl1pPr>
              <a:defRPr kumimoji="0" lang="en-US" sz="4000" b="0" i="0" u="none" strike="noStrike" kern="1200" cap="none" spc="-50" normalizeH="0" baseline="0" dirty="0">
                <a:ln w="3175">
                  <a:noFill/>
                </a:ln>
                <a:gradFill flip="none" rotWithShape="1">
                  <a:gsLst>
                    <a:gs pos="21000">
                      <a:srgbClr val="0078D4"/>
                    </a:gs>
                    <a:gs pos="100000">
                      <a:srgbClr val="C03BC4"/>
                    </a:gs>
                  </a:gsLst>
                  <a:lin ang="0" scaled="1"/>
                  <a:tileRect/>
                </a:gradFill>
                <a:effectLst/>
                <a:uLnTx/>
                <a:uFillTx/>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584199" y="3846332"/>
            <a:ext cx="6638654" cy="454517"/>
          </a:xfrm>
        </p:spPr>
        <p:txBody>
          <a:bodyPr/>
          <a:lstStyle>
            <a:lvl1pPr marL="0" indent="0">
              <a:buNone/>
              <a:defRPr sz="2600"/>
            </a:lvl1pPr>
          </a:lstStyle>
          <a:p>
            <a:pPr lvl="0"/>
            <a:r>
              <a:rPr lang="en-US"/>
              <a:t>Click to edit Master text styles</a:t>
            </a:r>
          </a:p>
        </p:txBody>
      </p:sp>
    </p:spTree>
    <p:extLst>
      <p:ext uri="{BB962C8B-B14F-4D97-AF65-F5344CB8AC3E}">
        <p14:creationId xmlns:p14="http://schemas.microsoft.com/office/powerpoint/2010/main" val="282254807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9506827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8DC8E8"/>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53158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
        <p:nvSpPr>
          <p:cNvPr id="16" name="Content Placeholder 2">
            <a:extLst>
              <a:ext uri="{FF2B5EF4-FFF2-40B4-BE49-F238E27FC236}">
                <a16:creationId xmlns:a16="http://schemas.microsoft.com/office/drawing/2014/main" id="{FF8A83CE-1D77-F54D-0DE2-187611E97985}"/>
              </a:ext>
            </a:extLst>
          </p:cNvPr>
          <p:cNvSpPr>
            <a:spLocks noGrp="1"/>
          </p:cNvSpPr>
          <p:nvPr>
            <p:ph idx="1" hasCustomPrompt="1"/>
          </p:nvPr>
        </p:nvSpPr>
        <p:spPr>
          <a:xfrm>
            <a:off x="175305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3F3E33F6-467A-6033-E165-B6AEBF7C2EA1}"/>
              </a:ext>
            </a:extLst>
          </p:cNvPr>
          <p:cNvSpPr>
            <a:spLocks noGrp="1"/>
          </p:cNvSpPr>
          <p:nvPr>
            <p:ph idx="10" hasCustomPrompt="1"/>
          </p:nvPr>
        </p:nvSpPr>
        <p:spPr>
          <a:xfrm>
            <a:off x="175305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8" name="Content Placeholder 2">
            <a:extLst>
              <a:ext uri="{FF2B5EF4-FFF2-40B4-BE49-F238E27FC236}">
                <a16:creationId xmlns:a16="http://schemas.microsoft.com/office/drawing/2014/main" id="{B6FBAF6C-EF38-86F6-F859-6DAE6B8F682F}"/>
              </a:ext>
            </a:extLst>
          </p:cNvPr>
          <p:cNvSpPr>
            <a:spLocks noGrp="1"/>
          </p:cNvSpPr>
          <p:nvPr>
            <p:ph idx="11" hasCustomPrompt="1"/>
          </p:nvPr>
        </p:nvSpPr>
        <p:spPr>
          <a:xfrm>
            <a:off x="175305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9" name="Content Placeholder 2">
            <a:extLst>
              <a:ext uri="{FF2B5EF4-FFF2-40B4-BE49-F238E27FC236}">
                <a16:creationId xmlns:a16="http://schemas.microsoft.com/office/drawing/2014/main" id="{2BB5B109-F9DB-EFF0-65E6-3850A6814FB7}"/>
              </a:ext>
            </a:extLst>
          </p:cNvPr>
          <p:cNvSpPr>
            <a:spLocks noGrp="1"/>
          </p:cNvSpPr>
          <p:nvPr>
            <p:ph idx="12" hasCustomPrompt="1"/>
          </p:nvPr>
        </p:nvSpPr>
        <p:spPr>
          <a:xfrm>
            <a:off x="175305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0" name="Content Placeholder 2">
            <a:extLst>
              <a:ext uri="{FF2B5EF4-FFF2-40B4-BE49-F238E27FC236}">
                <a16:creationId xmlns:a16="http://schemas.microsoft.com/office/drawing/2014/main" id="{E7AB8CBD-4A44-5EFA-AC2C-2CD8E65FD024}"/>
              </a:ext>
            </a:extLst>
          </p:cNvPr>
          <p:cNvSpPr>
            <a:spLocks noGrp="1"/>
          </p:cNvSpPr>
          <p:nvPr>
            <p:ph idx="13" hasCustomPrompt="1"/>
          </p:nvPr>
        </p:nvSpPr>
        <p:spPr>
          <a:xfrm>
            <a:off x="175304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1" name="Content Placeholder 2">
            <a:extLst>
              <a:ext uri="{FF2B5EF4-FFF2-40B4-BE49-F238E27FC236}">
                <a16:creationId xmlns:a16="http://schemas.microsoft.com/office/drawing/2014/main" id="{2BB8A38F-F58A-D576-715B-4F96C863B9A8}"/>
              </a:ext>
            </a:extLst>
          </p:cNvPr>
          <p:cNvSpPr>
            <a:spLocks noGrp="1"/>
          </p:cNvSpPr>
          <p:nvPr>
            <p:ph idx="14" hasCustomPrompt="1"/>
          </p:nvPr>
        </p:nvSpPr>
        <p:spPr>
          <a:xfrm>
            <a:off x="693133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2" name="Content Placeholder 2">
            <a:extLst>
              <a:ext uri="{FF2B5EF4-FFF2-40B4-BE49-F238E27FC236}">
                <a16:creationId xmlns:a16="http://schemas.microsoft.com/office/drawing/2014/main" id="{58B0E59C-D3E9-F82F-96B5-C4EB095140F1}"/>
              </a:ext>
            </a:extLst>
          </p:cNvPr>
          <p:cNvSpPr>
            <a:spLocks noGrp="1"/>
          </p:cNvSpPr>
          <p:nvPr>
            <p:ph idx="15" hasCustomPrompt="1"/>
          </p:nvPr>
        </p:nvSpPr>
        <p:spPr>
          <a:xfrm>
            <a:off x="693133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3" name="Content Placeholder 2">
            <a:extLst>
              <a:ext uri="{FF2B5EF4-FFF2-40B4-BE49-F238E27FC236}">
                <a16:creationId xmlns:a16="http://schemas.microsoft.com/office/drawing/2014/main" id="{57425256-B227-95F4-34CE-27F283735C10}"/>
              </a:ext>
            </a:extLst>
          </p:cNvPr>
          <p:cNvSpPr>
            <a:spLocks noGrp="1"/>
          </p:cNvSpPr>
          <p:nvPr>
            <p:ph idx="16" hasCustomPrompt="1"/>
          </p:nvPr>
        </p:nvSpPr>
        <p:spPr>
          <a:xfrm>
            <a:off x="693133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4" name="Content Placeholder 2">
            <a:extLst>
              <a:ext uri="{FF2B5EF4-FFF2-40B4-BE49-F238E27FC236}">
                <a16:creationId xmlns:a16="http://schemas.microsoft.com/office/drawing/2014/main" id="{0E03B2AC-23CA-2742-B7F5-BAF945F64B74}"/>
              </a:ext>
            </a:extLst>
          </p:cNvPr>
          <p:cNvSpPr>
            <a:spLocks noGrp="1"/>
          </p:cNvSpPr>
          <p:nvPr>
            <p:ph idx="17" hasCustomPrompt="1"/>
          </p:nvPr>
        </p:nvSpPr>
        <p:spPr>
          <a:xfrm>
            <a:off x="693133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5" name="Content Placeholder 2">
            <a:extLst>
              <a:ext uri="{FF2B5EF4-FFF2-40B4-BE49-F238E27FC236}">
                <a16:creationId xmlns:a16="http://schemas.microsoft.com/office/drawing/2014/main" id="{CA4C5B48-8735-181F-75FB-EB067D18ABBD}"/>
              </a:ext>
            </a:extLst>
          </p:cNvPr>
          <p:cNvSpPr>
            <a:spLocks noGrp="1"/>
          </p:cNvSpPr>
          <p:nvPr>
            <p:ph idx="18" hasCustomPrompt="1"/>
          </p:nvPr>
        </p:nvSpPr>
        <p:spPr>
          <a:xfrm>
            <a:off x="693132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2897140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8833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12557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4438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58558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6427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5175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160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68162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934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4065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p:nvPr>
        </p:nvSpPr>
        <p:spPr>
          <a:xfrm>
            <a:off x="956345" y="1510018"/>
            <a:ext cx="10397455" cy="4666945"/>
          </a:xfrm>
          <a:prstGeom prst="rect">
            <a:avLst/>
          </a:prstGeo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Tree>
    <p:extLst>
      <p:ext uri="{BB962C8B-B14F-4D97-AF65-F5344CB8AC3E}">
        <p14:creationId xmlns:p14="http://schemas.microsoft.com/office/powerpoint/2010/main" val="1574192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99964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66316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329076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9141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49330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27402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27359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548350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10293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327633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61152"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1598453"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5" name="Graphic 4">
            <a:extLst>
              <a:ext uri="{FF2B5EF4-FFF2-40B4-BE49-F238E27FC236}">
                <a16:creationId xmlns:a16="http://schemas.microsoft.com/office/drawing/2014/main" id="{3A31D84C-9E2C-92BA-A602-860E923E93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14895" y="2723912"/>
            <a:ext cx="9113723" cy="1920661"/>
          </a:xfrm>
          <a:prstGeom prst="rect">
            <a:avLst/>
          </a:prstGeom>
        </p:spPr>
      </p:pic>
      <p:sp>
        <p:nvSpPr>
          <p:cNvPr id="6" name="Content Placeholder 2">
            <a:extLst>
              <a:ext uri="{FF2B5EF4-FFF2-40B4-BE49-F238E27FC236}">
                <a16:creationId xmlns:a16="http://schemas.microsoft.com/office/drawing/2014/main" id="{7D90225C-959D-AC04-C01E-758A17A39445}"/>
              </a:ext>
            </a:extLst>
          </p:cNvPr>
          <p:cNvSpPr>
            <a:spLocks noGrp="1"/>
          </p:cNvSpPr>
          <p:nvPr>
            <p:ph idx="10" hasCustomPrompt="1"/>
          </p:nvPr>
        </p:nvSpPr>
        <p:spPr>
          <a:xfrm>
            <a:off x="3998229" y="5021525"/>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7" name="Content Placeholder 2">
            <a:extLst>
              <a:ext uri="{FF2B5EF4-FFF2-40B4-BE49-F238E27FC236}">
                <a16:creationId xmlns:a16="http://schemas.microsoft.com/office/drawing/2014/main" id="{61399952-F526-6BB3-F606-E9F229094E20}"/>
              </a:ext>
            </a:extLst>
          </p:cNvPr>
          <p:cNvSpPr>
            <a:spLocks noGrp="1"/>
          </p:cNvSpPr>
          <p:nvPr>
            <p:ph idx="11" hasCustomPrompt="1"/>
          </p:nvPr>
        </p:nvSpPr>
        <p:spPr>
          <a:xfrm>
            <a:off x="6424158"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8850088" y="5022329"/>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598453" y="3234710"/>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4" name="Content Placeholder 2">
            <a:extLst>
              <a:ext uri="{FF2B5EF4-FFF2-40B4-BE49-F238E27FC236}">
                <a16:creationId xmlns:a16="http://schemas.microsoft.com/office/drawing/2014/main" id="{4A9F1E17-C5BD-D0A6-CACA-89A514A363EF}"/>
              </a:ext>
            </a:extLst>
          </p:cNvPr>
          <p:cNvSpPr>
            <a:spLocks noGrp="1"/>
          </p:cNvSpPr>
          <p:nvPr>
            <p:ph idx="14" hasCustomPrompt="1"/>
          </p:nvPr>
        </p:nvSpPr>
        <p:spPr>
          <a:xfrm>
            <a:off x="3998229"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6" name="Content Placeholder 2">
            <a:extLst>
              <a:ext uri="{FF2B5EF4-FFF2-40B4-BE49-F238E27FC236}">
                <a16:creationId xmlns:a16="http://schemas.microsoft.com/office/drawing/2014/main" id="{94580287-E0EA-A3B1-7569-48ACC0B2DE3F}"/>
              </a:ext>
            </a:extLst>
          </p:cNvPr>
          <p:cNvSpPr>
            <a:spLocks noGrp="1"/>
          </p:cNvSpPr>
          <p:nvPr>
            <p:ph idx="15" hasCustomPrompt="1"/>
          </p:nvPr>
        </p:nvSpPr>
        <p:spPr>
          <a:xfrm>
            <a:off x="6398005"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E8DF509F-DCBD-7062-6C3D-7078A91B84C2}"/>
              </a:ext>
            </a:extLst>
          </p:cNvPr>
          <p:cNvSpPr>
            <a:spLocks noGrp="1"/>
          </p:cNvSpPr>
          <p:nvPr>
            <p:ph idx="16" hasCustomPrompt="1"/>
          </p:nvPr>
        </p:nvSpPr>
        <p:spPr>
          <a:xfrm>
            <a:off x="8797781" y="3234708"/>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778540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74297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3331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519667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81813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1797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41932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41303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33279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0928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22238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4 Points w/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9" name="Graphic 8">
            <a:extLst>
              <a:ext uri="{FF2B5EF4-FFF2-40B4-BE49-F238E27FC236}">
                <a16:creationId xmlns:a16="http://schemas.microsoft.com/office/drawing/2014/main" id="{B87CC712-864E-5D69-25F9-D6BA237D64A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12989" y="2863085"/>
            <a:ext cx="4791075" cy="952500"/>
          </a:xfrm>
          <a:prstGeom prst="rect">
            <a:avLst/>
          </a:prstGeom>
        </p:spPr>
      </p:pic>
      <p:pic>
        <p:nvPicPr>
          <p:cNvPr id="18" name="Graphic 17">
            <a:extLst>
              <a:ext uri="{FF2B5EF4-FFF2-40B4-BE49-F238E27FC236}">
                <a16:creationId xmlns:a16="http://schemas.microsoft.com/office/drawing/2014/main" id="{589F8F03-80EF-803E-C390-B50F9B35090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543" y="4159499"/>
            <a:ext cx="4772025" cy="952500"/>
          </a:xfrm>
          <a:prstGeom prst="rect">
            <a:avLst/>
          </a:prstGeom>
        </p:spPr>
      </p:pic>
      <p:pic>
        <p:nvPicPr>
          <p:cNvPr id="20" name="Graphic 19">
            <a:extLst>
              <a:ext uri="{FF2B5EF4-FFF2-40B4-BE49-F238E27FC236}">
                <a16:creationId xmlns:a16="http://schemas.microsoft.com/office/drawing/2014/main" id="{CCD57DD1-6DA3-002B-F19E-5D5E50EAAE6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412990" y="4128524"/>
            <a:ext cx="4791075" cy="952500"/>
          </a:xfrm>
          <a:prstGeom prst="rect">
            <a:avLst/>
          </a:prstGeom>
        </p:spPr>
      </p:pic>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070550"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2156584" y="4304278"/>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22" name="Graphic 21">
            <a:extLst>
              <a:ext uri="{FF2B5EF4-FFF2-40B4-BE49-F238E27FC236}">
                <a16:creationId xmlns:a16="http://schemas.microsoft.com/office/drawing/2014/main" id="{C0DD674E-1277-56EB-C485-40C23C4961E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49543" y="2866504"/>
            <a:ext cx="4791075" cy="952500"/>
          </a:xfrm>
          <a:prstGeom prst="rect">
            <a:avLst/>
          </a:prstGeom>
        </p:spPr>
      </p:pic>
      <p:sp>
        <p:nvSpPr>
          <p:cNvPr id="23" name="Content Placeholder 2">
            <a:extLst>
              <a:ext uri="{FF2B5EF4-FFF2-40B4-BE49-F238E27FC236}">
                <a16:creationId xmlns:a16="http://schemas.microsoft.com/office/drawing/2014/main" id="{D1765EC3-AD62-0C0F-1AE4-025DD1F2AA45}"/>
              </a:ext>
            </a:extLst>
          </p:cNvPr>
          <p:cNvSpPr>
            <a:spLocks noGrp="1"/>
          </p:cNvSpPr>
          <p:nvPr>
            <p:ph idx="14" hasCustomPrompt="1"/>
          </p:nvPr>
        </p:nvSpPr>
        <p:spPr>
          <a:xfrm>
            <a:off x="1048575"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4" name="Content Placeholder 2">
            <a:extLst>
              <a:ext uri="{FF2B5EF4-FFF2-40B4-BE49-F238E27FC236}">
                <a16:creationId xmlns:a16="http://schemas.microsoft.com/office/drawing/2014/main" id="{C5F9D65C-EEE3-23D9-613D-7CB5F4056D40}"/>
              </a:ext>
            </a:extLst>
          </p:cNvPr>
          <p:cNvSpPr>
            <a:spLocks noGrp="1"/>
          </p:cNvSpPr>
          <p:nvPr>
            <p:ph idx="15" hasCustomPrompt="1"/>
          </p:nvPr>
        </p:nvSpPr>
        <p:spPr>
          <a:xfrm>
            <a:off x="6426428"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5" name="Content Placeholder 2">
            <a:extLst>
              <a:ext uri="{FF2B5EF4-FFF2-40B4-BE49-F238E27FC236}">
                <a16:creationId xmlns:a16="http://schemas.microsoft.com/office/drawing/2014/main" id="{106FC717-BFF0-1685-EA2E-B9252FAF5FD6}"/>
              </a:ext>
            </a:extLst>
          </p:cNvPr>
          <p:cNvSpPr>
            <a:spLocks noGrp="1"/>
          </p:cNvSpPr>
          <p:nvPr>
            <p:ph idx="16" hasCustomPrompt="1"/>
          </p:nvPr>
        </p:nvSpPr>
        <p:spPr>
          <a:xfrm>
            <a:off x="6404453"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6" name="Content Placeholder 2">
            <a:extLst>
              <a:ext uri="{FF2B5EF4-FFF2-40B4-BE49-F238E27FC236}">
                <a16:creationId xmlns:a16="http://schemas.microsoft.com/office/drawing/2014/main" id="{17AEB23E-D575-A651-F4FC-6709E5202AED}"/>
              </a:ext>
            </a:extLst>
          </p:cNvPr>
          <p:cNvSpPr>
            <a:spLocks noGrp="1"/>
          </p:cNvSpPr>
          <p:nvPr>
            <p:ph idx="17" hasCustomPrompt="1"/>
          </p:nvPr>
        </p:nvSpPr>
        <p:spPr>
          <a:xfrm>
            <a:off x="2180901" y="3012186"/>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7" name="Content Placeholder 2">
            <a:extLst>
              <a:ext uri="{FF2B5EF4-FFF2-40B4-BE49-F238E27FC236}">
                <a16:creationId xmlns:a16="http://schemas.microsoft.com/office/drawing/2014/main" id="{C6510CEA-F227-46D0-07DE-69D4592FBAAE}"/>
              </a:ext>
            </a:extLst>
          </p:cNvPr>
          <p:cNvSpPr>
            <a:spLocks noGrp="1"/>
          </p:cNvSpPr>
          <p:nvPr>
            <p:ph idx="18" hasCustomPrompt="1"/>
          </p:nvPr>
        </p:nvSpPr>
        <p:spPr>
          <a:xfrm>
            <a:off x="7476975" y="4327493"/>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8" name="Content Placeholder 2">
            <a:extLst>
              <a:ext uri="{FF2B5EF4-FFF2-40B4-BE49-F238E27FC236}">
                <a16:creationId xmlns:a16="http://schemas.microsoft.com/office/drawing/2014/main" id="{15C5AD05-D136-4A1C-902A-E7713D751BE8}"/>
              </a:ext>
            </a:extLst>
          </p:cNvPr>
          <p:cNvSpPr>
            <a:spLocks noGrp="1"/>
          </p:cNvSpPr>
          <p:nvPr>
            <p:ph idx="19" hasCustomPrompt="1"/>
          </p:nvPr>
        </p:nvSpPr>
        <p:spPr>
          <a:xfrm>
            <a:off x="7501292" y="3035401"/>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32792132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60351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0175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67426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196817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7262901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446491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313569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1623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8495683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64124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4 section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9BB5611-B4DF-B1D6-FBF8-2D87594965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249" y="2241946"/>
            <a:ext cx="9963432" cy="38193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942098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01DEEC31-DBAD-422D-1CA4-5C47246C4306}"/>
              </a:ext>
            </a:extLst>
          </p:cNvPr>
          <p:cNvSpPr>
            <a:spLocks noGrp="1"/>
          </p:cNvSpPr>
          <p:nvPr>
            <p:ph idx="26" hasCustomPrompt="1"/>
          </p:nvPr>
        </p:nvSpPr>
        <p:spPr>
          <a:xfrm>
            <a:off x="941699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681113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680714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9" name="Content Placeholder 2">
            <a:extLst>
              <a:ext uri="{FF2B5EF4-FFF2-40B4-BE49-F238E27FC236}">
                <a16:creationId xmlns:a16="http://schemas.microsoft.com/office/drawing/2014/main" id="{6A8C52E6-4278-21EA-AA56-DB5EBF90668F}"/>
              </a:ext>
            </a:extLst>
          </p:cNvPr>
          <p:cNvSpPr>
            <a:spLocks noGrp="1"/>
          </p:cNvSpPr>
          <p:nvPr>
            <p:ph idx="29" hasCustomPrompt="1"/>
          </p:nvPr>
        </p:nvSpPr>
        <p:spPr>
          <a:xfrm>
            <a:off x="422587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0" name="Content Placeholder 2">
            <a:extLst>
              <a:ext uri="{FF2B5EF4-FFF2-40B4-BE49-F238E27FC236}">
                <a16:creationId xmlns:a16="http://schemas.microsoft.com/office/drawing/2014/main" id="{DB971650-1E51-46F1-8E58-0B5D8CDD42D0}"/>
              </a:ext>
            </a:extLst>
          </p:cNvPr>
          <p:cNvSpPr>
            <a:spLocks noGrp="1"/>
          </p:cNvSpPr>
          <p:nvPr>
            <p:ph idx="30" hasCustomPrompt="1"/>
          </p:nvPr>
        </p:nvSpPr>
        <p:spPr>
          <a:xfrm>
            <a:off x="422188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1" name="Content Placeholder 2">
            <a:extLst>
              <a:ext uri="{FF2B5EF4-FFF2-40B4-BE49-F238E27FC236}">
                <a16:creationId xmlns:a16="http://schemas.microsoft.com/office/drawing/2014/main" id="{9CAB17A0-1BD9-7AE8-E4D1-5E0B3123EE99}"/>
              </a:ext>
            </a:extLst>
          </p:cNvPr>
          <p:cNvSpPr>
            <a:spLocks noGrp="1"/>
          </p:cNvSpPr>
          <p:nvPr>
            <p:ph idx="31" hasCustomPrompt="1"/>
          </p:nvPr>
        </p:nvSpPr>
        <p:spPr>
          <a:xfrm>
            <a:off x="161203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2" name="Content Placeholder 2">
            <a:extLst>
              <a:ext uri="{FF2B5EF4-FFF2-40B4-BE49-F238E27FC236}">
                <a16:creationId xmlns:a16="http://schemas.microsoft.com/office/drawing/2014/main" id="{EF74D416-4814-9A62-E849-23A0D28734E4}"/>
              </a:ext>
            </a:extLst>
          </p:cNvPr>
          <p:cNvSpPr>
            <a:spLocks noGrp="1"/>
          </p:cNvSpPr>
          <p:nvPr>
            <p:ph idx="32" hasCustomPrompt="1"/>
          </p:nvPr>
        </p:nvSpPr>
        <p:spPr>
          <a:xfrm>
            <a:off x="160804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3027482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0056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58076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805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6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8294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6282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3 simpl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1384817"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380827"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 name="Content Placeholder 2">
            <a:extLst>
              <a:ext uri="{FF2B5EF4-FFF2-40B4-BE49-F238E27FC236}">
                <a16:creationId xmlns:a16="http://schemas.microsoft.com/office/drawing/2014/main" id="{FDEEBE4D-E7F6-EABB-53C2-1C7C0FD4966A}"/>
              </a:ext>
            </a:extLst>
          </p:cNvPr>
          <p:cNvSpPr>
            <a:spLocks noGrp="1"/>
          </p:cNvSpPr>
          <p:nvPr>
            <p:ph idx="29" hasCustomPrompt="1"/>
          </p:nvPr>
        </p:nvSpPr>
        <p:spPr>
          <a:xfrm>
            <a:off x="4894371"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1E21DE8-8923-A6BF-25BD-54B9441752D9}"/>
              </a:ext>
            </a:extLst>
          </p:cNvPr>
          <p:cNvSpPr>
            <a:spLocks noGrp="1"/>
          </p:cNvSpPr>
          <p:nvPr>
            <p:ph idx="30" hasCustomPrompt="1"/>
          </p:nvPr>
        </p:nvSpPr>
        <p:spPr>
          <a:xfrm>
            <a:off x="4890381"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6" name="Content Placeholder 2">
            <a:extLst>
              <a:ext uri="{FF2B5EF4-FFF2-40B4-BE49-F238E27FC236}">
                <a16:creationId xmlns:a16="http://schemas.microsoft.com/office/drawing/2014/main" id="{E29D4C62-DFFE-F503-4D54-BDA738B91ECD}"/>
              </a:ext>
            </a:extLst>
          </p:cNvPr>
          <p:cNvSpPr>
            <a:spLocks noGrp="1"/>
          </p:cNvSpPr>
          <p:nvPr>
            <p:ph idx="31" hasCustomPrompt="1"/>
          </p:nvPr>
        </p:nvSpPr>
        <p:spPr>
          <a:xfrm>
            <a:off x="8403925" y="3210755"/>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7" name="Content Placeholder 2">
            <a:extLst>
              <a:ext uri="{FF2B5EF4-FFF2-40B4-BE49-F238E27FC236}">
                <a16:creationId xmlns:a16="http://schemas.microsoft.com/office/drawing/2014/main" id="{80BC7919-753A-3F74-24FE-84690A6AD500}"/>
              </a:ext>
            </a:extLst>
          </p:cNvPr>
          <p:cNvSpPr>
            <a:spLocks noGrp="1"/>
          </p:cNvSpPr>
          <p:nvPr>
            <p:ph idx="32" hasCustomPrompt="1"/>
          </p:nvPr>
        </p:nvSpPr>
        <p:spPr>
          <a:xfrm>
            <a:off x="8399935" y="2475640"/>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9" name="Straight Connector 8">
            <a:extLst>
              <a:ext uri="{FF2B5EF4-FFF2-40B4-BE49-F238E27FC236}">
                <a16:creationId xmlns:a16="http://schemas.microsoft.com/office/drawing/2014/main" id="{CEE0D78F-3FC2-8622-2A32-08A342AE3EBE}"/>
              </a:ext>
            </a:extLst>
          </p:cNvPr>
          <p:cNvCxnSpPr>
            <a:cxnSpLocks/>
          </p:cNvCxnSpPr>
          <p:nvPr userDrawn="1"/>
        </p:nvCxnSpPr>
        <p:spPr>
          <a:xfrm>
            <a:off x="4345577"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8AEE0E-3D52-2B97-76A1-C0D48C9B0654}"/>
              </a:ext>
            </a:extLst>
          </p:cNvPr>
          <p:cNvCxnSpPr>
            <a:cxnSpLocks/>
          </p:cNvCxnSpPr>
          <p:nvPr userDrawn="1"/>
        </p:nvCxnSpPr>
        <p:spPr>
          <a:xfrm>
            <a:off x="7855132"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20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3 sec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D091D1-C6EC-535F-F551-75E8F08D6ABD}"/>
              </a:ext>
            </a:extLst>
          </p:cNvPr>
          <p:cNvSpPr/>
          <p:nvPr userDrawn="1"/>
        </p:nvSpPr>
        <p:spPr>
          <a:xfrm>
            <a:off x="0" y="4180114"/>
            <a:ext cx="12192000" cy="26778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p:nvPr>
        </p:nvSpPr>
        <p:spPr>
          <a:xfrm>
            <a:off x="1306779" y="2932162"/>
            <a:ext cx="2500900" cy="2495904"/>
          </a:xfrm>
          <a:prstGeom prst="ellipse">
            <a:avLst/>
          </a:prstGeom>
          <a:ln w="28575"/>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763805"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5" name="Content Placeholder 2">
            <a:extLst>
              <a:ext uri="{FF2B5EF4-FFF2-40B4-BE49-F238E27FC236}">
                <a16:creationId xmlns:a16="http://schemas.microsoft.com/office/drawing/2014/main" id="{A1FF482E-8E0C-5F9E-AAE4-B2A152921DE0}"/>
              </a:ext>
            </a:extLst>
          </p:cNvPr>
          <p:cNvSpPr>
            <a:spLocks noGrp="1"/>
          </p:cNvSpPr>
          <p:nvPr>
            <p:ph idx="29"/>
          </p:nvPr>
        </p:nvSpPr>
        <p:spPr>
          <a:xfrm>
            <a:off x="4774027" y="2932162"/>
            <a:ext cx="2500900" cy="2495904"/>
          </a:xfrm>
          <a:prstGeom prst="ellipse">
            <a:avLst/>
          </a:prstGeom>
          <a:ln w="28575"/>
        </p:spPr>
        <p:style>
          <a:lnRef idx="2">
            <a:schemeClr val="accent4"/>
          </a:lnRef>
          <a:fillRef idx="1">
            <a:schemeClr val="lt1"/>
          </a:fillRef>
          <a:effectRef idx="0">
            <a:schemeClr val="accent4"/>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6" name="Content Placeholder 2">
            <a:extLst>
              <a:ext uri="{FF2B5EF4-FFF2-40B4-BE49-F238E27FC236}">
                <a16:creationId xmlns:a16="http://schemas.microsoft.com/office/drawing/2014/main" id="{AC7941BA-E8FD-7680-0BD3-626D86FB88E9}"/>
              </a:ext>
            </a:extLst>
          </p:cNvPr>
          <p:cNvSpPr>
            <a:spLocks noGrp="1"/>
          </p:cNvSpPr>
          <p:nvPr>
            <p:ph idx="30" hasCustomPrompt="1"/>
          </p:nvPr>
        </p:nvSpPr>
        <p:spPr>
          <a:xfrm>
            <a:off x="5231053"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7" name="Content Placeholder 2">
            <a:extLst>
              <a:ext uri="{FF2B5EF4-FFF2-40B4-BE49-F238E27FC236}">
                <a16:creationId xmlns:a16="http://schemas.microsoft.com/office/drawing/2014/main" id="{7BE07900-B77C-BE57-1AB8-7A4816FF3758}"/>
              </a:ext>
            </a:extLst>
          </p:cNvPr>
          <p:cNvSpPr>
            <a:spLocks noGrp="1"/>
          </p:cNvSpPr>
          <p:nvPr>
            <p:ph idx="31"/>
          </p:nvPr>
        </p:nvSpPr>
        <p:spPr>
          <a:xfrm>
            <a:off x="8469950" y="2932162"/>
            <a:ext cx="2500900" cy="2495904"/>
          </a:xfrm>
          <a:prstGeom prst="ellipse">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9" name="Content Placeholder 2">
            <a:extLst>
              <a:ext uri="{FF2B5EF4-FFF2-40B4-BE49-F238E27FC236}">
                <a16:creationId xmlns:a16="http://schemas.microsoft.com/office/drawing/2014/main" id="{1DE68895-AAE1-44C3-879C-C4D7178440BD}"/>
              </a:ext>
            </a:extLst>
          </p:cNvPr>
          <p:cNvSpPr>
            <a:spLocks noGrp="1"/>
          </p:cNvSpPr>
          <p:nvPr>
            <p:ph idx="32" hasCustomPrompt="1"/>
          </p:nvPr>
        </p:nvSpPr>
        <p:spPr>
          <a:xfrm>
            <a:off x="8926976"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1116341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33.emf"/><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50" Type="http://schemas.openxmlformats.org/officeDocument/2006/relationships/image" Target="../media/image42.svg"/><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9" Type="http://schemas.openxmlformats.org/officeDocument/2006/relationships/slideLayout" Target="../slideLayouts/slideLayout57.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image" Target="../media/image41.png"/><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theme" Target="../theme/theme5.xml"/><Relationship Id="rId8" Type="http://schemas.openxmlformats.org/officeDocument/2006/relationships/slideLayout" Target="../slideLayouts/slideLayout36.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1" Type="http://schemas.openxmlformats.org/officeDocument/2006/relationships/slideLayout" Target="../slideLayouts/slideLayout29.xml"/><Relationship Id="rId6"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33148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62" r:id="rId4"/>
    <p:sldLayoutId id="2147483660" r:id="rId5"/>
    <p:sldLayoutId id="2147483661" r:id="rId6"/>
    <p:sldLayoutId id="2147483663" r:id="rId7"/>
    <p:sldLayoutId id="2147483668" r:id="rId8"/>
    <p:sldLayoutId id="2147483666" r:id="rId9"/>
    <p:sldLayoutId id="2147483667" r:id="rId10"/>
    <p:sldLayoutId id="2147483665" r:id="rId11"/>
    <p:sldLayoutId id="2147483669" r:id="rId12"/>
    <p:sldLayoutId id="2147483670" r:id="rId13"/>
    <p:sldLayoutId id="2147483747" r:id="rId14"/>
    <p:sldLayoutId id="2147483748" r:id="rId15"/>
    <p:sldLayoutId id="2147483749" r:id="rId16"/>
    <p:sldLayoutId id="2147483750" r:id="rId17"/>
    <p:sldLayoutId id="214748375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80782252"/>
      </p:ext>
    </p:extLst>
  </p:cSld>
  <p:clrMap bg1="lt1" tx1="dk1" bg2="lt2" tx2="dk2" accent1="accent1" accent2="accent2" accent3="accent3" accent4="accent4" accent5="accent5" accent6="accent6" hlink="hlink" folHlink="folHlink"/>
  <p:sldLayoutIdLst>
    <p:sldLayoutId id="2147483673"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7" name="Palette">
            <a:extLst>
              <a:ext uri="{FF2B5EF4-FFF2-40B4-BE49-F238E27FC236}">
                <a16:creationId xmlns:a16="http://schemas.microsoft.com/office/drawing/2014/main" id="{CFFADA97-61CA-7872-EF90-158741E0246C}"/>
              </a:ext>
            </a:extLst>
          </p:cNvPr>
          <p:cNvGrpSpPr/>
          <p:nvPr userDrawn="1"/>
        </p:nvGrpSpPr>
        <p:grpSpPr>
          <a:xfrm>
            <a:off x="12231632" y="0"/>
            <a:ext cx="1405214" cy="6858000"/>
            <a:chOff x="12231632" y="0"/>
            <a:chExt cx="1405214" cy="6858000"/>
          </a:xfrm>
        </p:grpSpPr>
        <p:pic>
          <p:nvPicPr>
            <p:cNvPr id="49" name="NEW Brand Colors 2018">
              <a:extLst>
                <a:ext uri="{FF2B5EF4-FFF2-40B4-BE49-F238E27FC236}">
                  <a16:creationId xmlns:a16="http://schemas.microsoft.com/office/drawing/2014/main" id="{9D5783B5-1069-4509-929A-C02C0B0887F7}"/>
                </a:ext>
                <a:ext uri="{C183D7F6-B498-43B3-948B-1728B52AA6E4}">
                  <adec:decorative xmlns:adec="http://schemas.microsoft.com/office/drawing/2017/decorative" val="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36" name="Group 35">
              <a:extLst>
                <a:ext uri="{FF2B5EF4-FFF2-40B4-BE49-F238E27FC236}">
                  <a16:creationId xmlns:a16="http://schemas.microsoft.com/office/drawing/2014/main" id="{93FAB41C-7080-36BC-5659-7144DEAD1E73}"/>
                </a:ext>
              </a:extLst>
            </p:cNvPr>
            <p:cNvGrpSpPr/>
            <p:nvPr userDrawn="1"/>
          </p:nvGrpSpPr>
          <p:grpSpPr>
            <a:xfrm>
              <a:off x="13125691" y="3429000"/>
              <a:ext cx="511155" cy="831850"/>
              <a:chOff x="13170141" y="2633472"/>
              <a:chExt cx="511155" cy="511155"/>
            </a:xfrm>
          </p:grpSpPr>
          <p:sp>
            <p:nvSpPr>
              <p:cNvPr id="6" name="Rectangle 5">
                <a:extLst>
                  <a:ext uri="{FF2B5EF4-FFF2-40B4-BE49-F238E27FC236}">
                    <a16:creationId xmlns:a16="http://schemas.microsoft.com/office/drawing/2014/main" id="{25927FC5-3EA1-094F-D4A2-4A813BE2B2A4}"/>
                  </a:ext>
                </a:extLst>
              </p:cNvPr>
              <p:cNvSpPr/>
              <p:nvPr userDrawn="1"/>
            </p:nvSpPr>
            <p:spPr>
              <a:xfrm>
                <a:off x="13170141" y="2633472"/>
                <a:ext cx="147667" cy="511155"/>
              </a:xfrm>
              <a:prstGeom prst="rect">
                <a:avLst/>
              </a:prstGeom>
              <a:solidFill>
                <a:srgbClr val="9FA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AA06DE-B7CF-8A65-499A-DE6E02302A7A}"/>
                  </a:ext>
                </a:extLst>
              </p:cNvPr>
              <p:cNvSpPr/>
              <p:nvPr userDrawn="1"/>
            </p:nvSpPr>
            <p:spPr>
              <a:xfrm>
                <a:off x="13533629" y="2633472"/>
                <a:ext cx="147667" cy="511155"/>
              </a:xfrm>
              <a:prstGeom prst="rect">
                <a:avLst/>
              </a:prstGeom>
              <a:solidFill>
                <a:srgbClr val="5D5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7DD1D4-B80F-2A3E-BC67-61EA94E6EB19}"/>
                  </a:ext>
                </a:extLst>
              </p:cNvPr>
              <p:cNvSpPr/>
              <p:nvPr userDrawn="1"/>
            </p:nvSpPr>
            <p:spPr>
              <a:xfrm>
                <a:off x="13351885" y="2633472"/>
                <a:ext cx="147667" cy="511155"/>
              </a:xfrm>
              <a:prstGeom prst="rect">
                <a:avLst/>
              </a:prstGeom>
              <a:solidFill>
                <a:srgbClr val="35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488368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8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91CED-8043-0B1A-CA04-EB006A99EB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CC00FC-94DB-4455-C278-CA3503CC9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FC1382D-F95D-5603-4170-A6A945524E3A}"/>
              </a:ext>
            </a:extLst>
          </p:cNvPr>
          <p:cNvSpPr/>
          <p:nvPr userDrawn="1"/>
        </p:nvSpPr>
        <p:spPr>
          <a:xfrm>
            <a:off x="12357271" y="1826692"/>
            <a:ext cx="457200" cy="457200"/>
          </a:xfrm>
          <a:prstGeom prst="rect">
            <a:avLst/>
          </a:prstGeom>
          <a:solidFill>
            <a:srgbClr val="D4EC8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D</a:t>
            </a:r>
            <a:endParaRPr lang="en-US" sz="800">
              <a:solidFill>
                <a:schemeClr val="lt1">
                  <a:alpha val="50000"/>
                </a:schemeClr>
              </a:solidFill>
              <a:latin typeface="Segoe Sans Small" pitchFamily="2" charset="0"/>
              <a:cs typeface="Segoe Sans Small" pitchFamily="2" charset="0"/>
            </a:endParaRPr>
          </a:p>
        </p:txBody>
      </p:sp>
      <p:sp>
        <p:nvSpPr>
          <p:cNvPr id="10" name="Rectangle 9">
            <a:extLst>
              <a:ext uri="{FF2B5EF4-FFF2-40B4-BE49-F238E27FC236}">
                <a16:creationId xmlns:a16="http://schemas.microsoft.com/office/drawing/2014/main" id="{DB2BEE7B-A2E6-CE8E-62A8-6D489B4B1492}"/>
              </a:ext>
            </a:extLst>
          </p:cNvPr>
          <p:cNvSpPr/>
          <p:nvPr userDrawn="1"/>
        </p:nvSpPr>
        <p:spPr>
          <a:xfrm>
            <a:off x="12356088" y="46703"/>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11" name="Rectangle 10">
            <a:extLst>
              <a:ext uri="{FF2B5EF4-FFF2-40B4-BE49-F238E27FC236}">
                <a16:creationId xmlns:a16="http://schemas.microsoft.com/office/drawing/2014/main" id="{D97BA837-968A-A1C3-DB71-B5CC2962A897}"/>
              </a:ext>
            </a:extLst>
          </p:cNvPr>
          <p:cNvSpPr/>
          <p:nvPr userDrawn="1"/>
        </p:nvSpPr>
        <p:spPr>
          <a:xfrm>
            <a:off x="12356088" y="711762"/>
            <a:ext cx="457200" cy="457200"/>
          </a:xfrm>
          <a:prstGeom prst="rect">
            <a:avLst/>
          </a:prstGeom>
          <a:solidFill>
            <a:srgbClr val="8DC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H</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V</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D</a:t>
            </a:r>
          </a:p>
        </p:txBody>
      </p:sp>
      <p:sp>
        <p:nvSpPr>
          <p:cNvPr id="16" name="Rectangle 15">
            <a:extLst>
              <a:ext uri="{FF2B5EF4-FFF2-40B4-BE49-F238E27FC236}">
                <a16:creationId xmlns:a16="http://schemas.microsoft.com/office/drawing/2014/main" id="{4DA4D4CB-8EDC-1923-5E80-48477C22E399}"/>
              </a:ext>
            </a:extLst>
          </p:cNvPr>
          <p:cNvSpPr/>
          <p:nvPr userDrawn="1"/>
        </p:nvSpPr>
        <p:spPr>
          <a:xfrm>
            <a:off x="12356088" y="2413812"/>
            <a:ext cx="457200" cy="457200"/>
          </a:xfrm>
          <a:prstGeom prst="rect">
            <a:avLst/>
          </a:prstGeom>
          <a:solidFill>
            <a:srgbClr val="FFA3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a:t>
            </a:r>
          </a:p>
        </p:txBody>
      </p:sp>
      <p:sp>
        <p:nvSpPr>
          <p:cNvPr id="4" name="Rectangle 3">
            <a:extLst>
              <a:ext uri="{FF2B5EF4-FFF2-40B4-BE49-F238E27FC236}">
                <a16:creationId xmlns:a16="http://schemas.microsoft.com/office/drawing/2014/main" id="{2E3916C7-A329-D005-48E2-7609E8614A39}"/>
              </a:ext>
            </a:extLst>
          </p:cNvPr>
          <p:cNvSpPr/>
          <p:nvPr userDrawn="1"/>
        </p:nvSpPr>
        <p:spPr>
          <a:xfrm>
            <a:off x="1183162" y="-606678"/>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5" name="Rectangle 4">
            <a:extLst>
              <a:ext uri="{FF2B5EF4-FFF2-40B4-BE49-F238E27FC236}">
                <a16:creationId xmlns:a16="http://schemas.microsoft.com/office/drawing/2014/main" id="{CFA112E1-CEB5-39C7-0253-2816D1821539}"/>
              </a:ext>
            </a:extLst>
          </p:cNvPr>
          <p:cNvSpPr/>
          <p:nvPr userDrawn="1"/>
        </p:nvSpPr>
        <p:spPr>
          <a:xfrm>
            <a:off x="0" y="-606678"/>
            <a:ext cx="457037" cy="457200"/>
          </a:xfrm>
          <a:prstGeom prst="rect">
            <a:avLst/>
          </a:prstGeom>
          <a:solidFill>
            <a:srgbClr val="2A44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bg1">
                    <a:alpha val="50000"/>
                  </a:schemeClr>
                </a:solidFill>
                <a:latin typeface="Segoe Sans Small" pitchFamily="2" charset="0"/>
                <a:cs typeface="Segoe Sans Small" pitchFamily="2" charset="0"/>
              </a:rPr>
              <a:t>H</a:t>
            </a:r>
            <a:r>
              <a:rPr lang="en-US" sz="800">
                <a:solidFill>
                  <a:schemeClr val="bg1">
                    <a:alpha val="50000"/>
                  </a:schemeClr>
                </a:solidFill>
                <a:effectLst/>
                <a:latin typeface="Segoe Sans Small" pitchFamily="2" charset="0"/>
                <a:cs typeface="Segoe Sans Small" pitchFamily="2" charset="0"/>
              </a:rPr>
              <a:t> </a:t>
            </a:r>
            <a:r>
              <a:rPr lang="en-US" sz="1000">
                <a:solidFill>
                  <a:schemeClr val="bg1">
                    <a:alpha val="50000"/>
                  </a:schemeClr>
                </a:solidFill>
                <a:latin typeface="Segoe Sans Small" pitchFamily="2" charset="0"/>
                <a:cs typeface="Segoe Sans Small" pitchFamily="2" charset="0"/>
              </a:rPr>
              <a:t>|</a:t>
            </a:r>
            <a:r>
              <a:rPr lang="en-US" sz="800">
                <a:solidFill>
                  <a:schemeClr val="bg1">
                    <a:alpha val="50000"/>
                  </a:schemeClr>
                </a:solidFill>
                <a:latin typeface="Segoe Sans Small" pitchFamily="2" charset="0"/>
                <a:cs typeface="Segoe Sans Small" pitchFamily="2" charset="0"/>
              </a:rPr>
              <a:t> D</a:t>
            </a:r>
          </a:p>
        </p:txBody>
      </p:sp>
      <p:sp>
        <p:nvSpPr>
          <p:cNvPr id="6" name="Rectangle 5">
            <a:extLst>
              <a:ext uri="{FF2B5EF4-FFF2-40B4-BE49-F238E27FC236}">
                <a16:creationId xmlns:a16="http://schemas.microsoft.com/office/drawing/2014/main" id="{36C00890-8C3B-67DB-3B21-1DBEEC84767B}"/>
              </a:ext>
            </a:extLst>
          </p:cNvPr>
          <p:cNvSpPr/>
          <p:nvPr userDrawn="1"/>
        </p:nvSpPr>
        <p:spPr>
          <a:xfrm>
            <a:off x="675814" y="-606678"/>
            <a:ext cx="457037" cy="457200"/>
          </a:xfrm>
          <a:prstGeom prst="rect">
            <a:avLst/>
          </a:prstGeom>
          <a:solidFill>
            <a:srgbClr val="225B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lt1">
                    <a:alpha val="50000"/>
                  </a:schemeClr>
                </a:solidFill>
                <a:latin typeface="Segoe Sans Small" pitchFamily="2" charset="0"/>
                <a:cs typeface="Segoe Sans Small" pitchFamily="2" charset="0"/>
              </a:rPr>
              <a:t>D</a:t>
            </a:r>
          </a:p>
        </p:txBody>
      </p:sp>
    </p:spTree>
    <p:extLst>
      <p:ext uri="{BB962C8B-B14F-4D97-AF65-F5344CB8AC3E}">
        <p14:creationId xmlns:p14="http://schemas.microsoft.com/office/powerpoint/2010/main" val="907694056"/>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91F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rgbClr val="091F2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91F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91F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091F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71">
              <a:srgbClr val="B4BEE6"/>
            </a:gs>
            <a:gs pos="24000">
              <a:srgbClr val="C2CAD8"/>
            </a:gs>
            <a:gs pos="96117">
              <a:srgbClr val="E5CBC9"/>
            </a:gs>
            <a:gs pos="83000">
              <a:srgbClr val="E1D3CD"/>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21E37FC-0A17-C45A-8387-54C3D4441AFB}"/>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33706362"/>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hyperlink" Target="https://www.dickerdata.com.au/dickerdata-security-labs-2025" TargetMode="External"/><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11.xml"/><Relationship Id="rId1" Type="http://schemas.openxmlformats.org/officeDocument/2006/relationships/themeOverride" Target="../theme/themeOverride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78.png"/></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hyperlink" Target="https://aka.ms/smbsecure"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svg"/><Relationship Id="rId9" Type="http://schemas.openxmlformats.org/officeDocument/2006/relationships/image" Target="../media/image97.png"/></Relationships>
</file>

<file path=ppt/slides/_rels/slide15.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94.png"/><Relationship Id="rId5" Type="http://schemas.openxmlformats.org/officeDocument/2006/relationships/image" Target="../media/image93.jpeg"/><Relationship Id="rId10" Type="http://schemas.openxmlformats.org/officeDocument/2006/relationships/hyperlink" Target="https://www.microsoft.com/en-us/solutionassessments/self-assessment" TargetMode="External"/><Relationship Id="rId4" Type="http://schemas.openxmlformats.org/officeDocument/2006/relationships/image" Target="../media/image92.svg"/><Relationship Id="rId9" Type="http://schemas.openxmlformats.org/officeDocument/2006/relationships/image" Target="../media/image100.png"/></Relationships>
</file>

<file path=ppt/slides/_rels/slide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04.png"/><Relationship Id="rId5" Type="http://schemas.openxmlformats.org/officeDocument/2006/relationships/image" Target="../media/image93.jpeg"/><Relationship Id="rId4" Type="http://schemas.openxmlformats.org/officeDocument/2006/relationships/image" Target="../media/image92.svg"/><Relationship Id="rId9" Type="http://schemas.openxmlformats.org/officeDocument/2006/relationships/image" Target="../media/image96.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hemeOverride" Target="../theme/themeOverride2.xml"/><Relationship Id="rId5" Type="http://schemas.openxmlformats.org/officeDocument/2006/relationships/image" Target="../media/image78.png"/><Relationship Id="rId4" Type="http://schemas.openxmlformats.org/officeDocument/2006/relationships/hyperlink" Target="https://dickerdata-my.sharepoint.com/:t:/g/personal/paul_caldwell_dickerdata_co_nz/EfXeBnuU5jJNpafOMCS6xskBBVjVMJYrMYxamhr-7-ItOw?e=CA72e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105.png"/><Relationship Id="rId4" Type="http://schemas.openxmlformats.org/officeDocument/2006/relationships/image" Target="../media/image98.jpeg"/></Relationships>
</file>

<file path=ppt/slides/_rels/slide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mssecure.eventcore.com/?ocid=cmmb7hgxdhb" TargetMode="External"/><Relationship Id="rId2" Type="http://schemas.openxmlformats.org/officeDocument/2006/relationships/image" Target="../media/image79.png"/><Relationship Id="rId1" Type="http://schemas.openxmlformats.org/officeDocument/2006/relationships/slideLayout" Target="../slideLayouts/slideLayout11.xml"/><Relationship Id="rId4" Type="http://schemas.openxmlformats.org/officeDocument/2006/relationships/hyperlink" Target="https://aka.ms/Secure/TechAccelerator"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hemeOverride" Target="../theme/themeOverride4.xml"/><Relationship Id="rId5" Type="http://schemas.openxmlformats.org/officeDocument/2006/relationships/hyperlink" Target="https://www.dickerdata.com.au/dickerdata-security-labs-2024-q1?utm_medium=email&amp;_hsmi=295800792&amp;_hsenc=p2ANqtz--Qho9HKVUInRdFKzO8-TV22Ma7UCaFvH8mxOPrRiET7uqliz6TPHeZK81lk0xOwpoWPbJQzeaSZoUuUEWhvlgGBPoPpeD58eHP9tUryre9dDrFPos&amp;utm_content=295800792&amp;utm_source=hs_email" TargetMode="Externa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hyperlink" Target="https://eur02.safelinks.protection.outlook.com/?url=https%3A%2F%2Faka.ms%2Fcopilots-of-aotearoa%2Fstream&amp;data=05%7C02%7CDarrell.Webster%40rapidcircle.com%7C9df9c715da814512052e08dc39789e63%7Ce6fcb01af7064b1b872b1e7645d78491%7C1%7C0%7C638448437459046656%7CUnknown%7CTWFpbGZsb3d8eyJWIjoiMC4wLjAwMDAiLCJQIjoiV2luMzIiLCJBTiI6Ik1haWwiLCJXVCI6Mn0%3D%7C0%7C%7C%7C&amp;sdata=8PMb9lZ6zukjrWSaICrb3HUAk6Rhf6ZWfbo7pAXBu18%3D&amp;reserved=0" TargetMode="External"/><Relationship Id="rId2" Type="http://schemas.openxmlformats.org/officeDocument/2006/relationships/slideLayout" Target="../slideLayouts/slideLayout11.xml"/><Relationship Id="rId1" Type="http://schemas.openxmlformats.org/officeDocument/2006/relationships/themeOverride" Target="../theme/themeOverride5.xml"/><Relationship Id="rId6" Type="http://schemas.openxmlformats.org/officeDocument/2006/relationships/image" Target="../media/image81.png"/><Relationship Id="rId5" Type="http://schemas.openxmlformats.org/officeDocument/2006/relationships/hyperlink" Target="https://www.meetup.com/ms-copilot-user-group-of-aotearoa/events/299361495/?read=1&amp;_xtd=gatlbWFpbF9jbGlja9oAJGM2ZDA3YmZjLTEzZTctNDU3ZS1hOGVhLTBmZjZlYmUzOWVjMg%253D%253D&amp;_af=event&amp;_af_eid=299361495" TargetMode="External"/><Relationship Id="rId4" Type="http://schemas.openxmlformats.org/officeDocument/2006/relationships/hyperlink" Target="https://youtube.com/playlist?list=PLQN75HE4QIGR9YRTWQyHBaxACjZgvM8yY&amp;si=Qar3fQn70cUgs7sJ"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us01.safelinks.protection.outlook.com/?url=https%3A%2F%2Fprivacy.us18.list-manage.com%2Ftrack%2Fclick%3Fu%3D5b61763783257eac3d863f400%26id%3D832516c4df%26e%3D657ed8aac2&amp;data=05%7C02%7Cpaul.caldwell%40dickerdata.co.nz%7C1c04b9db61d146fabc1408dc38b50f6d%7C6e417ab358de417d9aaada5837716c4c%7C0%7C0%7C638447597516209802%7CUnknown%7CTWFpbGZsb3d8eyJWIjoiMC4wLjAwMDAiLCJQIjoiV2luMzIiLCJBTiI6Ik1haWwiLCJXVCI6Mn0%3D%7C0%7C%7C%7C&amp;sdata=Yllzg8e%2F8JWwh83gEne0RGNiKTBOnc276EFQ535FYJc%3D&amp;reserved=0" TargetMode="External"/><Relationship Id="rId7" Type="http://schemas.openxmlformats.org/officeDocument/2006/relationships/image" Target="../media/image83.emf"/><Relationship Id="rId2" Type="http://schemas.openxmlformats.org/officeDocument/2006/relationships/slideLayout" Target="../slideLayouts/slideLayout11.xml"/><Relationship Id="rId1" Type="http://schemas.openxmlformats.org/officeDocument/2006/relationships/themeOverride" Target="../theme/themeOverride6.xml"/><Relationship Id="rId6" Type="http://schemas.openxmlformats.org/officeDocument/2006/relationships/image" Target="../media/image82.png"/><Relationship Id="rId5" Type="http://schemas.openxmlformats.org/officeDocument/2006/relationships/hyperlink" Target="https://aus01.safelinks.protection.outlook.com/?url=https%3A%2F%2Fprivacy.us18.list-manage.com%2Ftrack%2Fclick%3Fu%3D5b61763783257eac3d863f400%26id%3D9639221276%26e%3D657ed8aac2&amp;data=05%7C02%7Cpaul.caldwell%40dickerdata.co.nz%7C1c04b9db61d146fabc1408dc38b50f6d%7C6e417ab358de417d9aaada5837716c4c%7C0%7C0%7C638447597516244460%7CUnknown%7CTWFpbGZsb3d8eyJWIjoiMC4wLjAwMDAiLCJQIjoiV2luMzIiLCJBTiI6Ik1haWwiLCJXVCI6Mn0%3D%7C0%7C%7C%7C&amp;sdata=qKfo5Cph0CSRmbjEzIxl7mmm32DFEtofzDUiYPWsj7A%3D&amp;reserved=0" TargetMode="External"/><Relationship Id="rId4" Type="http://schemas.openxmlformats.org/officeDocument/2006/relationships/hyperlink" Target="https://aus01.safelinks.protection.outlook.com/?url=https%3A%2F%2Fprivacy.us18.list-manage.com%2Ftrack%2Fclick%3Fu%3D5b61763783257eac3d863f400%26id%3D94643ad998%26e%3D657ed8aac2&amp;data=05%7C02%7Cpaul.caldwell%40dickerdata.co.nz%7C1c04b9db61d146fabc1408dc38b50f6d%7C6e417ab358de417d9aaada5837716c4c%7C0%7C0%7C638447597516218283%7CUnknown%7CTWFpbGZsb3d8eyJWIjoiMC4wLjAwMDAiLCJQIjoiV2luMzIiLCJBTiI6Ik1haWwiLCJXVCI6Mn0%3D%7C0%7C%7C%7C&amp;sdata=DcPsKMHtyRH2vHqmSCM6qVb9Df9TRCQMV%2Bj2QFnuj8I%3D&amp;reserved=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11.xml"/><Relationship Id="rId1" Type="http://schemas.openxmlformats.org/officeDocument/2006/relationships/themeOverride" Target="../theme/themeOverride7.xml"/><Relationship Id="rId5" Type="http://schemas.openxmlformats.org/officeDocument/2006/relationships/image" Target="../media/image85.png"/><Relationship Id="rId4" Type="http://schemas.openxmlformats.org/officeDocument/2006/relationships/hyperlink" Target="https://msevents.microsoft.com/event?id=4192737651&amp;wt.mc_id=eventscatalo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0A17-4694-A80C-62A2-E85365C18D89}"/>
              </a:ext>
            </a:extLst>
          </p:cNvPr>
          <p:cNvSpPr>
            <a:spLocks noGrp="1"/>
          </p:cNvSpPr>
          <p:nvPr>
            <p:ph type="title"/>
          </p:nvPr>
        </p:nvSpPr>
        <p:spPr>
          <a:xfrm>
            <a:off x="383871" y="3429000"/>
            <a:ext cx="10025257" cy="1740759"/>
          </a:xfrm>
        </p:spPr>
        <p:txBody>
          <a:bodyPr/>
          <a:lstStyle/>
          <a:p>
            <a:r>
              <a:rPr lang="en-AU"/>
              <a:t>Dicker Data Webinar</a:t>
            </a:r>
            <a:br>
              <a:rPr lang="en-AU"/>
            </a:br>
            <a:br>
              <a:rPr lang="en-AU"/>
            </a:br>
            <a:r>
              <a:rPr lang="en-AU"/>
              <a:t> </a:t>
            </a:r>
            <a:r>
              <a:rPr lang="en-AU" sz="2800"/>
              <a:t>Modern Work, Security Assessments</a:t>
            </a:r>
            <a:endParaRPr lang="en-AU" sz="4400"/>
          </a:p>
        </p:txBody>
      </p:sp>
    </p:spTree>
    <p:extLst>
      <p:ext uri="{BB962C8B-B14F-4D97-AF65-F5344CB8AC3E}">
        <p14:creationId xmlns:p14="http://schemas.microsoft.com/office/powerpoint/2010/main" val="3773506922"/>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050B5-FCCF-4491-C671-B1004BEA467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2DF437-7AA7-7AD0-4FDA-A3E9E7F8A5C9}"/>
              </a:ext>
            </a:extLst>
          </p:cNvPr>
          <p:cNvSpPr>
            <a:spLocks noGrp="1"/>
          </p:cNvSpPr>
          <p:nvPr>
            <p:ph type="title"/>
          </p:nvPr>
        </p:nvSpPr>
        <p:spPr/>
        <p:txBody>
          <a:bodyPr/>
          <a:lstStyle/>
          <a:p>
            <a:endParaRPr lang="en-AU"/>
          </a:p>
        </p:txBody>
      </p:sp>
      <p:sp>
        <p:nvSpPr>
          <p:cNvPr id="4" name="Content Placeholder 3">
            <a:extLst>
              <a:ext uri="{FF2B5EF4-FFF2-40B4-BE49-F238E27FC236}">
                <a16:creationId xmlns:a16="http://schemas.microsoft.com/office/drawing/2014/main" id="{1D9F7E68-6407-1713-DB03-A400B9EE23E5}"/>
              </a:ext>
            </a:extLst>
          </p:cNvPr>
          <p:cNvSpPr>
            <a:spLocks noGrp="1"/>
          </p:cNvSpPr>
          <p:nvPr>
            <p:ph idx="25"/>
          </p:nvPr>
        </p:nvSpPr>
        <p:spPr/>
        <p:txBody>
          <a:bodyPr/>
          <a:lstStyle/>
          <a:p>
            <a:endParaRPr lang="en-AU"/>
          </a:p>
        </p:txBody>
      </p:sp>
      <p:sp>
        <p:nvSpPr>
          <p:cNvPr id="7" name="TextBox 6">
            <a:extLst>
              <a:ext uri="{FF2B5EF4-FFF2-40B4-BE49-F238E27FC236}">
                <a16:creationId xmlns:a16="http://schemas.microsoft.com/office/drawing/2014/main" id="{18ED0157-AFE8-D37B-6878-A6E2D51A5A94}"/>
              </a:ext>
            </a:extLst>
          </p:cNvPr>
          <p:cNvSpPr txBox="1"/>
          <p:nvPr/>
        </p:nvSpPr>
        <p:spPr>
          <a:xfrm>
            <a:off x="5651625" y="4013150"/>
            <a:ext cx="6404583" cy="2308324"/>
          </a:xfrm>
          <a:prstGeom prst="rect">
            <a:avLst/>
          </a:prstGeom>
          <a:noFill/>
        </p:spPr>
        <p:txBody>
          <a:bodyPr wrap="square">
            <a:spAutoFit/>
          </a:bodyPr>
          <a:lstStyle/>
          <a:p>
            <a:pPr algn="l">
              <a:buFont typeface="Arial" panose="020B0604020202020204" pitchFamily="34" charset="0"/>
              <a:buChar char="•"/>
            </a:pPr>
            <a:r>
              <a:rPr lang="en-AU" b="0" i="0" dirty="0">
                <a:solidFill>
                  <a:srgbClr val="1B1C20"/>
                </a:solidFill>
                <a:effectLst/>
                <a:latin typeface="Roboto" panose="02000000000000000000" pitchFamily="2" charset="0"/>
              </a:rPr>
              <a:t>Learn from the Microsoft team about the latest programs and offers available for partners.</a:t>
            </a:r>
          </a:p>
          <a:p>
            <a:pPr algn="l">
              <a:buFont typeface="Arial" panose="020B0604020202020204" pitchFamily="34" charset="0"/>
              <a:buChar char="•"/>
            </a:pPr>
            <a:r>
              <a:rPr lang="en-AU" b="0" i="0" dirty="0">
                <a:solidFill>
                  <a:srgbClr val="1B1C20"/>
                </a:solidFill>
                <a:effectLst/>
                <a:latin typeface="Roboto" panose="02000000000000000000" pitchFamily="2" charset="0"/>
              </a:rPr>
              <a:t>Discover how to position Modern Work, Security, AI, Azure, Biz Apps to help nonprofits achieve their goals.</a:t>
            </a:r>
          </a:p>
          <a:p>
            <a:pPr algn="l">
              <a:buFont typeface="Arial" panose="020B0604020202020204" pitchFamily="34" charset="0"/>
              <a:buChar char="•"/>
            </a:pPr>
            <a:r>
              <a:rPr lang="en-AU" b="0" i="0" dirty="0">
                <a:solidFill>
                  <a:srgbClr val="1B1C20"/>
                </a:solidFill>
                <a:effectLst/>
                <a:latin typeface="Roboto" panose="02000000000000000000" pitchFamily="2" charset="0"/>
              </a:rPr>
              <a:t>Explore latest GTM programs available for Partners to generate new opportunities.</a:t>
            </a:r>
          </a:p>
          <a:p>
            <a:pPr algn="l">
              <a:buFont typeface="Arial" panose="020B0604020202020204" pitchFamily="34" charset="0"/>
              <a:buChar char="•"/>
            </a:pPr>
            <a:r>
              <a:rPr lang="en-AU" b="0" i="0" dirty="0">
                <a:solidFill>
                  <a:srgbClr val="1B1C20"/>
                </a:solidFill>
                <a:effectLst/>
                <a:latin typeface="Roboto" panose="02000000000000000000" pitchFamily="2" charset="0"/>
              </a:rPr>
              <a:t>Network with other partners and industry experts.</a:t>
            </a:r>
          </a:p>
          <a:p>
            <a:pPr algn="l">
              <a:buFont typeface="Arial" panose="020B0604020202020204" pitchFamily="34" charset="0"/>
              <a:buChar char="•"/>
            </a:pPr>
            <a:r>
              <a:rPr lang="en-AU" b="0" i="0" dirty="0">
                <a:solidFill>
                  <a:srgbClr val="1B1C20"/>
                </a:solidFill>
                <a:effectLst/>
                <a:latin typeface="Roboto" panose="02000000000000000000" pitchFamily="2" charset="0"/>
              </a:rPr>
              <a:t>Enjoy complimentary food and beverages.</a:t>
            </a:r>
          </a:p>
        </p:txBody>
      </p:sp>
      <p:pic>
        <p:nvPicPr>
          <p:cNvPr id="6" name="Picture 5">
            <a:extLst>
              <a:ext uri="{FF2B5EF4-FFF2-40B4-BE49-F238E27FC236}">
                <a16:creationId xmlns:a16="http://schemas.microsoft.com/office/drawing/2014/main" id="{F5B26DEE-5D66-B951-400E-C9E4728A9597}"/>
              </a:ext>
            </a:extLst>
          </p:cNvPr>
          <p:cNvPicPr>
            <a:picLocks noChangeAspect="1"/>
          </p:cNvPicPr>
          <p:nvPr/>
        </p:nvPicPr>
        <p:blipFill>
          <a:blip r:embed="rId3"/>
          <a:stretch>
            <a:fillRect/>
          </a:stretch>
        </p:blipFill>
        <p:spPr>
          <a:xfrm>
            <a:off x="6439025" y="-121713"/>
            <a:ext cx="5752975" cy="4022079"/>
          </a:xfrm>
          <a:prstGeom prst="rect">
            <a:avLst/>
          </a:prstGeom>
        </p:spPr>
      </p:pic>
      <p:pic>
        <p:nvPicPr>
          <p:cNvPr id="9" name="Picture 8">
            <a:extLst>
              <a:ext uri="{FF2B5EF4-FFF2-40B4-BE49-F238E27FC236}">
                <a16:creationId xmlns:a16="http://schemas.microsoft.com/office/drawing/2014/main" id="{917569DF-5EAD-CAF1-809F-5DEECE0E94EF}"/>
              </a:ext>
            </a:extLst>
          </p:cNvPr>
          <p:cNvPicPr>
            <a:picLocks noChangeAspect="1"/>
          </p:cNvPicPr>
          <p:nvPr/>
        </p:nvPicPr>
        <p:blipFill>
          <a:blip r:embed="rId4"/>
          <a:stretch>
            <a:fillRect/>
          </a:stretch>
        </p:blipFill>
        <p:spPr>
          <a:xfrm>
            <a:off x="329687" y="126358"/>
            <a:ext cx="5249008" cy="5934903"/>
          </a:xfrm>
          <a:prstGeom prst="rect">
            <a:avLst/>
          </a:prstGeom>
        </p:spPr>
      </p:pic>
      <p:sp>
        <p:nvSpPr>
          <p:cNvPr id="11" name="TextBox 10">
            <a:extLst>
              <a:ext uri="{FF2B5EF4-FFF2-40B4-BE49-F238E27FC236}">
                <a16:creationId xmlns:a16="http://schemas.microsoft.com/office/drawing/2014/main" id="{F76470CF-6E4C-046D-46A2-E53A444FF9A7}"/>
              </a:ext>
            </a:extLst>
          </p:cNvPr>
          <p:cNvSpPr txBox="1"/>
          <p:nvPr/>
        </p:nvSpPr>
        <p:spPr>
          <a:xfrm>
            <a:off x="1968500" y="6136808"/>
            <a:ext cx="3683125" cy="369332"/>
          </a:xfrm>
          <a:prstGeom prst="rect">
            <a:avLst/>
          </a:prstGeom>
          <a:noFill/>
        </p:spPr>
        <p:txBody>
          <a:bodyPr wrap="square">
            <a:spAutoFit/>
          </a:bodyPr>
          <a:lstStyle/>
          <a:p>
            <a:r>
              <a:rPr lang="en-AU" sz="1800" b="1" u="sng" dirty="0">
                <a:solidFill>
                  <a:srgbClr val="0000FF"/>
                </a:solidFill>
                <a:effectLst/>
                <a:latin typeface="Arial Black" panose="020B0A04020102020204" pitchFamily="34" charset="0"/>
                <a:cs typeface="Roboto" panose="02000000000000000000" pitchFamily="2" charset="0"/>
                <a:hlinkClick r:id="rId5"/>
              </a:rPr>
              <a:t>Register Here</a:t>
            </a:r>
            <a:r>
              <a:rPr lang="en-AU" sz="1800" b="1" dirty="0">
                <a:effectLst/>
                <a:latin typeface="Arial Black" panose="020B0A04020102020204" pitchFamily="34" charset="0"/>
                <a:cs typeface="Roboto" panose="02000000000000000000" pitchFamily="2" charset="0"/>
                <a:hlinkClick r:id="rId5"/>
              </a:rPr>
              <a:t> </a:t>
            </a:r>
            <a:endParaRPr lang="en-AU" b="1" dirty="0">
              <a:latin typeface="Arial Black" panose="020B0A04020102020204" pitchFamily="34" charset="0"/>
            </a:endParaRPr>
          </a:p>
        </p:txBody>
      </p:sp>
    </p:spTree>
    <p:extLst>
      <p:ext uri="{BB962C8B-B14F-4D97-AF65-F5344CB8AC3E}">
        <p14:creationId xmlns:p14="http://schemas.microsoft.com/office/powerpoint/2010/main" val="3418185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523EEA2-637B-44DA-5139-563B52D77360}"/>
              </a:ext>
            </a:extLst>
          </p:cNvPr>
          <p:cNvPicPr>
            <a:picLocks noGrp="1" noChangeAspect="1"/>
          </p:cNvPicPr>
          <p:nvPr>
            <p:ph idx="26"/>
          </p:nvPr>
        </p:nvPicPr>
        <p:blipFill>
          <a:blip r:embed="rId3"/>
          <a:stretch>
            <a:fillRect/>
          </a:stretch>
        </p:blipFill>
        <p:spPr>
          <a:xfrm>
            <a:off x="5973545" y="1002083"/>
            <a:ext cx="2861551" cy="1908696"/>
          </a:xfrm>
          <a:prstGeom prst="rect">
            <a:avLst/>
          </a:prstGeom>
        </p:spPr>
      </p:pic>
      <p:sp>
        <p:nvSpPr>
          <p:cNvPr id="3" name="Title 2">
            <a:extLst>
              <a:ext uri="{FF2B5EF4-FFF2-40B4-BE49-F238E27FC236}">
                <a16:creationId xmlns:a16="http://schemas.microsoft.com/office/drawing/2014/main" id="{E5729B0B-7A74-10DC-5D6F-C3CFC0397398}"/>
              </a:ext>
            </a:extLst>
          </p:cNvPr>
          <p:cNvSpPr>
            <a:spLocks noGrp="1"/>
          </p:cNvSpPr>
          <p:nvPr>
            <p:ph type="title"/>
          </p:nvPr>
        </p:nvSpPr>
        <p:spPr/>
        <p:txBody>
          <a:bodyPr/>
          <a:lstStyle/>
          <a:p>
            <a:r>
              <a:rPr lang="en-AU"/>
              <a:t>Did you know?</a:t>
            </a:r>
          </a:p>
        </p:txBody>
      </p:sp>
      <p:sp>
        <p:nvSpPr>
          <p:cNvPr id="4" name="Content Placeholder 3">
            <a:extLst>
              <a:ext uri="{FF2B5EF4-FFF2-40B4-BE49-F238E27FC236}">
                <a16:creationId xmlns:a16="http://schemas.microsoft.com/office/drawing/2014/main" id="{78382AD7-2C0B-0066-9CF1-B060BA099810}"/>
              </a:ext>
            </a:extLst>
          </p:cNvPr>
          <p:cNvSpPr>
            <a:spLocks noGrp="1"/>
          </p:cNvSpPr>
          <p:nvPr>
            <p:ph idx="25"/>
          </p:nvPr>
        </p:nvSpPr>
        <p:spPr/>
        <p:txBody>
          <a:bodyPr/>
          <a:lstStyle/>
          <a:p>
            <a:r>
              <a:rPr lang="en-AU"/>
              <a:t>US Voltage is 110v</a:t>
            </a:r>
          </a:p>
          <a:p>
            <a:r>
              <a:rPr lang="en-AU"/>
              <a:t>AU/NZ Voltage is 240v</a:t>
            </a:r>
          </a:p>
          <a:p>
            <a:endParaRPr lang="en-AU"/>
          </a:p>
          <a:p>
            <a:r>
              <a:rPr lang="en-AU"/>
              <a:t>So, what is the voltage of an EV battery?</a:t>
            </a:r>
          </a:p>
          <a:p>
            <a:endParaRPr lang="en-AU"/>
          </a:p>
        </p:txBody>
      </p:sp>
    </p:spTree>
    <p:extLst>
      <p:ext uri="{BB962C8B-B14F-4D97-AF65-F5344CB8AC3E}">
        <p14:creationId xmlns:p14="http://schemas.microsoft.com/office/powerpoint/2010/main" val="3662166529"/>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2CFC-C540-5B98-1E72-EA74CAFDBEEC}"/>
              </a:ext>
            </a:extLst>
          </p:cNvPr>
          <p:cNvSpPr>
            <a:spLocks noGrp="1"/>
          </p:cNvSpPr>
          <p:nvPr>
            <p:ph type="title"/>
          </p:nvPr>
        </p:nvSpPr>
        <p:spPr>
          <a:xfrm>
            <a:off x="3744968" y="2507992"/>
            <a:ext cx="7515344" cy="937393"/>
          </a:xfrm>
        </p:spPr>
        <p:txBody>
          <a:bodyPr/>
          <a:lstStyle/>
          <a:p>
            <a:r>
              <a:rPr lang="en-AU" sz="4400"/>
              <a:t>Modern Work Security Assessments</a:t>
            </a:r>
            <a:endParaRPr lang="en-AU"/>
          </a:p>
        </p:txBody>
      </p:sp>
      <p:sp>
        <p:nvSpPr>
          <p:cNvPr id="6" name="Content Placeholder 5">
            <a:extLst>
              <a:ext uri="{FF2B5EF4-FFF2-40B4-BE49-F238E27FC236}">
                <a16:creationId xmlns:a16="http://schemas.microsoft.com/office/drawing/2014/main" id="{E90B88EA-48F8-7C64-3E2C-5AE59DBF4F97}"/>
              </a:ext>
            </a:extLst>
          </p:cNvPr>
          <p:cNvSpPr>
            <a:spLocks noGrp="1"/>
          </p:cNvSpPr>
          <p:nvPr>
            <p:ph idx="1"/>
          </p:nvPr>
        </p:nvSpPr>
        <p:spPr/>
        <p:txBody>
          <a:bodyPr/>
          <a:lstStyle/>
          <a:p>
            <a:endParaRPr lang="en-AU"/>
          </a:p>
        </p:txBody>
      </p:sp>
      <p:pic>
        <p:nvPicPr>
          <p:cNvPr id="3" name="Picture 2">
            <a:extLst>
              <a:ext uri="{FF2B5EF4-FFF2-40B4-BE49-F238E27FC236}">
                <a16:creationId xmlns:a16="http://schemas.microsoft.com/office/drawing/2014/main" id="{3D6F742F-7CAC-3CB7-41A5-CF4A5EFE682F}"/>
              </a:ext>
            </a:extLst>
          </p:cNvPr>
          <p:cNvPicPr>
            <a:picLocks noChangeAspect="1"/>
          </p:cNvPicPr>
          <p:nvPr/>
        </p:nvPicPr>
        <p:blipFill>
          <a:blip r:embed="rId4"/>
          <a:stretch>
            <a:fillRect/>
          </a:stretch>
        </p:blipFill>
        <p:spPr>
          <a:xfrm>
            <a:off x="106680" y="2430303"/>
            <a:ext cx="3550920" cy="1997393"/>
          </a:xfrm>
          <a:prstGeom prst="rect">
            <a:avLst/>
          </a:prstGeom>
        </p:spPr>
      </p:pic>
    </p:spTree>
    <p:extLst>
      <p:ext uri="{BB962C8B-B14F-4D97-AF65-F5344CB8AC3E}">
        <p14:creationId xmlns:p14="http://schemas.microsoft.com/office/powerpoint/2010/main" val="334912982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26623-3175-1794-7393-66C8299BB916}"/>
              </a:ext>
            </a:extLst>
          </p:cNvPr>
          <p:cNvSpPr>
            <a:spLocks noGrp="1"/>
          </p:cNvSpPr>
          <p:nvPr>
            <p:ph type="ctrTitle"/>
          </p:nvPr>
        </p:nvSpPr>
        <p:spPr/>
        <p:txBody>
          <a:bodyPr/>
          <a:lstStyle/>
          <a:p>
            <a:endParaRPr lang="en-AU"/>
          </a:p>
        </p:txBody>
      </p:sp>
      <p:pic>
        <p:nvPicPr>
          <p:cNvPr id="4098" name="Picture 2">
            <a:extLst>
              <a:ext uri="{FF2B5EF4-FFF2-40B4-BE49-F238E27FC236}">
                <a16:creationId xmlns:a16="http://schemas.microsoft.com/office/drawing/2014/main" id="{94557E2C-8B03-1C5C-4C2F-2DE5EE27BBC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1543"/>
            <a:ext cx="12192000" cy="680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078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A30797B-70AF-4B6D-99E8-1375787699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5600" y="-136800"/>
            <a:ext cx="1278000" cy="1169491"/>
          </a:xfrm>
          <a:prstGeom prst="rect">
            <a:avLst/>
          </a:prstGeom>
        </p:spPr>
      </p:pic>
      <p:sp>
        <p:nvSpPr>
          <p:cNvPr id="19" name="Title 1">
            <a:extLst>
              <a:ext uri="{FF2B5EF4-FFF2-40B4-BE49-F238E27FC236}">
                <a16:creationId xmlns:a16="http://schemas.microsoft.com/office/drawing/2014/main" id="{07C97912-0156-4545-9647-5B72B5A96AB4}"/>
              </a:ext>
            </a:extLst>
          </p:cNvPr>
          <p:cNvSpPr txBox="1">
            <a:spLocks/>
          </p:cNvSpPr>
          <p:nvPr/>
        </p:nvSpPr>
        <p:spPr>
          <a:xfrm>
            <a:off x="2589371" y="678603"/>
            <a:ext cx="7013258" cy="36422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650" b="1" kern="1200" spc="-20" baseline="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800" b="1" i="0" u="none" strike="noStrike" kern="1200" cap="none" spc="-20" normalizeH="0" baseline="0" noProof="0">
                <a:ln>
                  <a:noFill/>
                </a:ln>
                <a:solidFill>
                  <a:prstClr val="white"/>
                </a:solidFill>
                <a:effectLst/>
                <a:uLnTx/>
                <a:uFillTx/>
                <a:latin typeface="Segoe UI"/>
                <a:ea typeface="+mj-ea"/>
                <a:cs typeface="+mj-cs"/>
              </a:rPr>
              <a:t>Evolving Role of MSPs: </a:t>
            </a:r>
            <a:br>
              <a:rPr kumimoji="0" lang="en-AU" sz="2800" b="1" i="0" u="none" strike="noStrike" kern="1200" cap="none" spc="-20" normalizeH="0" baseline="0" noProof="0">
                <a:ln>
                  <a:noFill/>
                </a:ln>
                <a:solidFill>
                  <a:prstClr val="white"/>
                </a:solidFill>
                <a:effectLst/>
                <a:uLnTx/>
                <a:uFillTx/>
                <a:latin typeface="Segoe UI"/>
                <a:ea typeface="+mj-ea"/>
                <a:cs typeface="+mj-cs"/>
              </a:rPr>
            </a:br>
            <a:r>
              <a:rPr kumimoji="0" lang="en-AU" sz="2800" b="1" i="0" u="none" strike="noStrike" kern="1200" cap="none" spc="-20" normalizeH="0" baseline="0" noProof="0">
                <a:ln>
                  <a:noFill/>
                </a:ln>
                <a:solidFill>
                  <a:prstClr val="white"/>
                </a:solidFill>
                <a:effectLst/>
                <a:uLnTx/>
                <a:uFillTx/>
                <a:latin typeface="Segoe UI"/>
                <a:ea typeface="+mj-ea"/>
                <a:cs typeface="+mj-cs"/>
              </a:rPr>
              <a:t>Managed Security Services</a:t>
            </a:r>
            <a:endParaRPr kumimoji="0" lang="en-US" sz="2800" b="1" i="0" u="none" strike="noStrike" kern="1200" cap="none" spc="-20" normalizeH="0" baseline="0" noProof="0">
              <a:ln>
                <a:noFill/>
              </a:ln>
              <a:solidFill>
                <a:prstClr val="white"/>
              </a:solidFill>
              <a:effectLst/>
              <a:uLnTx/>
              <a:uFillTx/>
              <a:latin typeface="Segoe UI"/>
              <a:ea typeface="+mj-ea"/>
              <a:cs typeface="+mj-cs"/>
            </a:endParaRPr>
          </a:p>
        </p:txBody>
      </p:sp>
      <p:pic>
        <p:nvPicPr>
          <p:cNvPr id="21" name="Picture Placeholder 16" descr="A person standing in front of a building&#10;&#10;Description automatically generated">
            <a:extLst>
              <a:ext uri="{FF2B5EF4-FFF2-40B4-BE49-F238E27FC236}">
                <a16:creationId xmlns:a16="http://schemas.microsoft.com/office/drawing/2014/main" id="{98946D9D-2C1B-C14C-AE39-EA4AACD7FCB0}"/>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57" b="57"/>
          <a:stretch>
            <a:fillRect/>
          </a:stretch>
        </p:blipFill>
        <p:spPr>
          <a:xfrm>
            <a:off x="6555600" y="-3761847"/>
            <a:ext cx="2707200" cy="2181600"/>
          </a:xfrm>
        </p:spPr>
      </p:pic>
      <p:grpSp>
        <p:nvGrpSpPr>
          <p:cNvPr id="25" name="Group 24">
            <a:extLst>
              <a:ext uri="{FF2B5EF4-FFF2-40B4-BE49-F238E27FC236}">
                <a16:creationId xmlns:a16="http://schemas.microsoft.com/office/drawing/2014/main" id="{0CF9B712-0F10-2D4E-972F-CE730A9E604B}"/>
              </a:ext>
            </a:extLst>
          </p:cNvPr>
          <p:cNvGrpSpPr/>
          <p:nvPr/>
        </p:nvGrpSpPr>
        <p:grpSpPr>
          <a:xfrm>
            <a:off x="10103335" y="6315567"/>
            <a:ext cx="1958385" cy="458265"/>
            <a:chOff x="1317614" y="3363947"/>
            <a:chExt cx="1958385" cy="458265"/>
          </a:xfrm>
        </p:grpSpPr>
        <p:pic>
          <p:nvPicPr>
            <p:cNvPr id="26" name="Picture 25">
              <a:extLst>
                <a:ext uri="{FF2B5EF4-FFF2-40B4-BE49-F238E27FC236}">
                  <a16:creationId xmlns:a16="http://schemas.microsoft.com/office/drawing/2014/main" id="{1C4E56B5-BC5A-A743-8B1E-33B68ACCEC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17614" y="3363947"/>
              <a:ext cx="814693" cy="458265"/>
            </a:xfrm>
            <a:prstGeom prst="rect">
              <a:avLst/>
            </a:prstGeom>
          </p:spPr>
        </p:pic>
        <p:pic>
          <p:nvPicPr>
            <p:cNvPr id="27" name="Graphic 26">
              <a:extLst>
                <a:ext uri="{FF2B5EF4-FFF2-40B4-BE49-F238E27FC236}">
                  <a16:creationId xmlns:a16="http://schemas.microsoft.com/office/drawing/2014/main" id="{30DCBC7D-1534-2048-AA3C-77AD28AC4E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368800" y="3495600"/>
              <a:ext cx="907199" cy="193846"/>
            </a:xfrm>
            <a:prstGeom prst="rect">
              <a:avLst/>
            </a:prstGeom>
          </p:spPr>
        </p:pic>
        <p:cxnSp>
          <p:nvCxnSpPr>
            <p:cNvPr id="28" name="Straight Connector 27">
              <a:extLst>
                <a:ext uri="{FF2B5EF4-FFF2-40B4-BE49-F238E27FC236}">
                  <a16:creationId xmlns:a16="http://schemas.microsoft.com/office/drawing/2014/main" id="{7B0E9497-6F68-3143-9C39-65B41F9AF056}"/>
                </a:ext>
              </a:extLst>
            </p:cNvPr>
            <p:cNvCxnSpPr/>
            <p:nvPr/>
          </p:nvCxnSpPr>
          <p:spPr>
            <a:xfrm>
              <a:off x="2185200" y="3387600"/>
              <a:ext cx="0" cy="38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A9B19191-EE6E-5438-1556-35D9AAC764D2}"/>
              </a:ext>
              <a:ext uri="{C183D7F6-B498-43B3-948B-1728B52AA6E4}">
                <adec:decorative xmlns:adec="http://schemas.microsoft.com/office/drawing/2017/decorative" val="1"/>
              </a:ext>
            </a:extLst>
          </p:cNvPr>
          <p:cNvGrpSpPr/>
          <p:nvPr/>
        </p:nvGrpSpPr>
        <p:grpSpPr>
          <a:xfrm>
            <a:off x="6370209" y="1799507"/>
            <a:ext cx="7790584" cy="4459101"/>
            <a:chOff x="6861243" y="1941699"/>
            <a:chExt cx="5196986" cy="2974602"/>
          </a:xfrm>
        </p:grpSpPr>
        <p:pic>
          <p:nvPicPr>
            <p:cNvPr id="6" name="Picture 5">
              <a:extLst>
                <a:ext uri="{FF2B5EF4-FFF2-40B4-BE49-F238E27FC236}">
                  <a16:creationId xmlns:a16="http://schemas.microsoft.com/office/drawing/2014/main" id="{0F08787F-7EDA-A4E1-7EB7-E0E6666C8269}"/>
                </a:ext>
                <a:ext uri="{C183D7F6-B498-43B3-948B-1728B52AA6E4}">
                  <adec:decorative xmlns:adec="http://schemas.microsoft.com/office/drawing/2017/decorative" val="1"/>
                </a:ext>
              </a:extLst>
            </p:cNvPr>
            <p:cNvPicPr>
              <a:picLocks noChangeAspect="1"/>
            </p:cNvPicPr>
            <p:nvPr/>
          </p:nvPicPr>
          <p:blipFill>
            <a:blip r:embed="rId9"/>
            <a:srcRect l="2188" t="1914" r="10363" b="14471"/>
            <a:stretch>
              <a:fillRect/>
            </a:stretch>
          </p:blipFill>
          <p:spPr>
            <a:xfrm>
              <a:off x="6861243" y="1941699"/>
              <a:ext cx="5196986" cy="2974602"/>
            </a:xfrm>
            <a:custGeom>
              <a:avLst/>
              <a:gdLst>
                <a:gd name="connsiteX0" fmla="*/ 908394 w 7703820"/>
                <a:gd name="connsiteY0" fmla="*/ 0 h 4409440"/>
                <a:gd name="connsiteX1" fmla="*/ 6770348 w 7703820"/>
                <a:gd name="connsiteY1" fmla="*/ 0 h 4409440"/>
                <a:gd name="connsiteX2" fmla="*/ 6995860 w 7703820"/>
                <a:gd name="connsiteY2" fmla="*/ 224185 h 4409440"/>
                <a:gd name="connsiteX3" fmla="*/ 6995860 w 7703820"/>
                <a:gd name="connsiteY3" fmla="*/ 4104534 h 4409440"/>
                <a:gd name="connsiteX4" fmla="*/ 6993364 w 7703820"/>
                <a:gd name="connsiteY4" fmla="*/ 4116823 h 4409440"/>
                <a:gd name="connsiteX5" fmla="*/ 7638115 w 7703820"/>
                <a:gd name="connsiteY5" fmla="*/ 4116823 h 4409440"/>
                <a:gd name="connsiteX6" fmla="*/ 7703820 w 7703820"/>
                <a:gd name="connsiteY6" fmla="*/ 4182141 h 4409440"/>
                <a:gd name="connsiteX7" fmla="*/ 7703820 w 7703820"/>
                <a:gd name="connsiteY7" fmla="*/ 4344122 h 4409440"/>
                <a:gd name="connsiteX8" fmla="*/ 7638115 w 7703820"/>
                <a:gd name="connsiteY8" fmla="*/ 4409440 h 4409440"/>
                <a:gd name="connsiteX9" fmla="*/ 65705 w 7703820"/>
                <a:gd name="connsiteY9" fmla="*/ 4409440 h 4409440"/>
                <a:gd name="connsiteX10" fmla="*/ 0 w 7703820"/>
                <a:gd name="connsiteY10" fmla="*/ 4344122 h 4409440"/>
                <a:gd name="connsiteX11" fmla="*/ 0 w 7703820"/>
                <a:gd name="connsiteY11" fmla="*/ 4182141 h 4409440"/>
                <a:gd name="connsiteX12" fmla="*/ 65705 w 7703820"/>
                <a:gd name="connsiteY12" fmla="*/ 4116823 h 4409440"/>
                <a:gd name="connsiteX13" fmla="*/ 685378 w 7703820"/>
                <a:gd name="connsiteY13" fmla="*/ 4116823 h 4409440"/>
                <a:gd name="connsiteX14" fmla="*/ 682883 w 7703820"/>
                <a:gd name="connsiteY14" fmla="*/ 4104534 h 4409440"/>
                <a:gd name="connsiteX15" fmla="*/ 682883 w 7703820"/>
                <a:gd name="connsiteY15" fmla="*/ 224185 h 4409440"/>
                <a:gd name="connsiteX16" fmla="*/ 908394 w 7703820"/>
                <a:gd name="connsiteY16" fmla="*/ 0 h 440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03820" h="4409440">
                  <a:moveTo>
                    <a:pt x="908394" y="0"/>
                  </a:moveTo>
                  <a:lnTo>
                    <a:pt x="6770348" y="0"/>
                  </a:lnTo>
                  <a:cubicBezTo>
                    <a:pt x="6894894" y="0"/>
                    <a:pt x="6995860" y="100371"/>
                    <a:pt x="6995860" y="224185"/>
                  </a:cubicBezTo>
                  <a:lnTo>
                    <a:pt x="6995860" y="4104534"/>
                  </a:lnTo>
                  <a:lnTo>
                    <a:pt x="6993364" y="4116823"/>
                  </a:lnTo>
                  <a:lnTo>
                    <a:pt x="7638115" y="4116823"/>
                  </a:lnTo>
                  <a:cubicBezTo>
                    <a:pt x="7674403" y="4116823"/>
                    <a:pt x="7703820" y="4146067"/>
                    <a:pt x="7703820" y="4182141"/>
                  </a:cubicBezTo>
                  <a:lnTo>
                    <a:pt x="7703820" y="4344122"/>
                  </a:lnTo>
                  <a:cubicBezTo>
                    <a:pt x="7703820" y="4380196"/>
                    <a:pt x="7674403" y="4409440"/>
                    <a:pt x="7638115" y="4409440"/>
                  </a:cubicBezTo>
                  <a:lnTo>
                    <a:pt x="65705" y="4409440"/>
                  </a:lnTo>
                  <a:cubicBezTo>
                    <a:pt x="29417" y="4409440"/>
                    <a:pt x="0" y="4380196"/>
                    <a:pt x="0" y="4344122"/>
                  </a:cubicBezTo>
                  <a:lnTo>
                    <a:pt x="0" y="4182141"/>
                  </a:lnTo>
                  <a:cubicBezTo>
                    <a:pt x="0" y="4146067"/>
                    <a:pt x="29417" y="4116823"/>
                    <a:pt x="65705" y="4116823"/>
                  </a:cubicBezTo>
                  <a:lnTo>
                    <a:pt x="685378" y="4116823"/>
                  </a:lnTo>
                  <a:lnTo>
                    <a:pt x="682883" y="4104534"/>
                  </a:lnTo>
                  <a:lnTo>
                    <a:pt x="682883" y="224185"/>
                  </a:lnTo>
                  <a:cubicBezTo>
                    <a:pt x="682883" y="100371"/>
                    <a:pt x="783848" y="0"/>
                    <a:pt x="908394" y="0"/>
                  </a:cubicBezTo>
                  <a:close/>
                </a:path>
              </a:pathLst>
            </a:custGeom>
          </p:spPr>
        </p:pic>
        <p:pic>
          <p:nvPicPr>
            <p:cNvPr id="7" name="Picture 6" descr="A screenshot">
              <a:extLst>
                <a:ext uri="{FF2B5EF4-FFF2-40B4-BE49-F238E27FC236}">
                  <a16:creationId xmlns:a16="http://schemas.microsoft.com/office/drawing/2014/main" id="{F983C9CA-C8D0-2A19-A06B-3DFA3FD39D63}"/>
                </a:ext>
              </a:extLst>
            </p:cNvPr>
            <p:cNvPicPr>
              <a:picLocks noChangeAspect="1"/>
            </p:cNvPicPr>
            <p:nvPr/>
          </p:nvPicPr>
          <p:blipFill>
            <a:blip r:embed="rId10"/>
            <a:stretch>
              <a:fillRect/>
            </a:stretch>
          </p:blipFill>
          <p:spPr>
            <a:xfrm>
              <a:off x="7564117" y="2097848"/>
              <a:ext cx="3791239" cy="2527492"/>
            </a:xfrm>
            <a:prstGeom prst="rect">
              <a:avLst/>
            </a:prstGeom>
          </p:spPr>
        </p:pic>
      </p:grpSp>
      <p:pic>
        <p:nvPicPr>
          <p:cNvPr id="14" name="Picture 13">
            <a:extLst>
              <a:ext uri="{FF2B5EF4-FFF2-40B4-BE49-F238E27FC236}">
                <a16:creationId xmlns:a16="http://schemas.microsoft.com/office/drawing/2014/main" id="{0B9870FE-E571-093B-A47E-4A78941A8C32}"/>
              </a:ext>
            </a:extLst>
          </p:cNvPr>
          <p:cNvPicPr>
            <a:picLocks noChangeAspect="1"/>
          </p:cNvPicPr>
          <p:nvPr/>
        </p:nvPicPr>
        <p:blipFill>
          <a:blip r:embed="rId11"/>
          <a:stretch>
            <a:fillRect/>
          </a:stretch>
        </p:blipFill>
        <p:spPr>
          <a:xfrm>
            <a:off x="7423859" y="2013949"/>
            <a:ext cx="5683288" cy="3672476"/>
          </a:xfrm>
          <a:prstGeom prst="rect">
            <a:avLst/>
          </a:prstGeom>
        </p:spPr>
      </p:pic>
      <p:sp>
        <p:nvSpPr>
          <p:cNvPr id="20" name="TextBox 19">
            <a:extLst>
              <a:ext uri="{FF2B5EF4-FFF2-40B4-BE49-F238E27FC236}">
                <a16:creationId xmlns:a16="http://schemas.microsoft.com/office/drawing/2014/main" id="{21CAE9D8-F9F6-60A5-6735-A57BEE2F80DC}"/>
              </a:ext>
            </a:extLst>
          </p:cNvPr>
          <p:cNvSpPr txBox="1"/>
          <p:nvPr/>
        </p:nvSpPr>
        <p:spPr>
          <a:xfrm>
            <a:off x="276565" y="2090472"/>
            <a:ext cx="70770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20" normalizeH="0" baseline="0" noProof="0">
                <a:ln>
                  <a:noFill/>
                </a:ln>
                <a:solidFill>
                  <a:schemeClr val="accent1"/>
                </a:solidFill>
                <a:effectLst/>
                <a:uLnTx/>
                <a:uFillTx/>
                <a:latin typeface="Segoe UI"/>
                <a:ea typeface="+mn-ea"/>
                <a:cs typeface="+mn-cs"/>
              </a:rPr>
              <a:t>Security Managed Services Partner Kit</a:t>
            </a:r>
            <a:endParaRPr kumimoji="0" lang="en-AU" sz="1800" b="0" i="0" u="none" strike="noStrike" kern="1200" cap="none" spc="0" normalizeH="0" baseline="0" noProof="0">
              <a:ln>
                <a:noFill/>
              </a:ln>
              <a:solidFill>
                <a:schemeClr val="accent1"/>
              </a:solidFill>
              <a:effectLst/>
              <a:uLnTx/>
              <a:uFillTx/>
              <a:latin typeface="Segoe UI"/>
              <a:ea typeface="+mn-ea"/>
              <a:cs typeface="+mn-cs"/>
            </a:endParaRPr>
          </a:p>
        </p:txBody>
      </p:sp>
      <p:sp>
        <p:nvSpPr>
          <p:cNvPr id="23" name="TextBox 22">
            <a:extLst>
              <a:ext uri="{FF2B5EF4-FFF2-40B4-BE49-F238E27FC236}">
                <a16:creationId xmlns:a16="http://schemas.microsoft.com/office/drawing/2014/main" id="{F8CC6887-34D1-89D5-23E0-D67C09892053}"/>
              </a:ext>
            </a:extLst>
          </p:cNvPr>
          <p:cNvSpPr txBox="1"/>
          <p:nvPr/>
        </p:nvSpPr>
        <p:spPr>
          <a:xfrm>
            <a:off x="392407" y="3383330"/>
            <a:ext cx="7077074" cy="143116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900"/>
              </a:spcAft>
              <a:buClr>
                <a:srgbClr val="494D32"/>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494D32"/>
                </a:solidFill>
                <a:effectLst/>
                <a:uLnTx/>
                <a:uFillTx/>
                <a:latin typeface="Segoe UI"/>
                <a:ea typeface="+mn-ea"/>
                <a:cs typeface="+mn-cs"/>
              </a:rPr>
              <a:t>Step by step guidance on how to begin with services</a:t>
            </a:r>
          </a:p>
          <a:p>
            <a:pPr marL="342900" marR="0" lvl="0" indent="-342900" algn="l" defTabSz="914400" rtl="0" eaLnBrk="1" fontAlgn="auto" latinLnBrk="0" hangingPunct="1">
              <a:lnSpc>
                <a:spcPct val="100000"/>
              </a:lnSpc>
              <a:spcBef>
                <a:spcPts val="0"/>
              </a:spcBef>
              <a:spcAft>
                <a:spcPts val="900"/>
              </a:spcAft>
              <a:buClr>
                <a:srgbClr val="494D32"/>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494D32"/>
                </a:solidFill>
                <a:effectLst/>
                <a:uLnTx/>
                <a:uFillTx/>
                <a:latin typeface="Segoe UI"/>
                <a:ea typeface="+mn-ea"/>
                <a:cs typeface="+mn-cs"/>
              </a:rPr>
              <a:t>Practical guidance on expanding from IT management to security</a:t>
            </a:r>
          </a:p>
          <a:p>
            <a:pPr marL="342900" marR="0" lvl="0" indent="-342900" algn="l" defTabSz="914400" rtl="0" eaLnBrk="1" fontAlgn="auto" latinLnBrk="0" hangingPunct="1">
              <a:lnSpc>
                <a:spcPct val="100000"/>
              </a:lnSpc>
              <a:spcBef>
                <a:spcPts val="0"/>
              </a:spcBef>
              <a:spcAft>
                <a:spcPts val="900"/>
              </a:spcAft>
              <a:buClr>
                <a:srgbClr val="494D32"/>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494D32"/>
                </a:solidFill>
                <a:effectLst/>
                <a:uLnTx/>
                <a:uFillTx/>
                <a:latin typeface="Segoe UI"/>
                <a:ea typeface="+mn-ea"/>
                <a:cs typeface="+mn-cs"/>
              </a:rPr>
              <a:t>Integration with security frameworks and key partner tools.</a:t>
            </a:r>
          </a:p>
        </p:txBody>
      </p:sp>
      <p:graphicFrame>
        <p:nvGraphicFramePr>
          <p:cNvPr id="24" name="Table 23">
            <a:extLst>
              <a:ext uri="{FF2B5EF4-FFF2-40B4-BE49-F238E27FC236}">
                <a16:creationId xmlns:a16="http://schemas.microsoft.com/office/drawing/2014/main" id="{022E996A-1312-9899-2CAD-C085F6ACD72B}"/>
              </a:ext>
            </a:extLst>
          </p:cNvPr>
          <p:cNvGraphicFramePr>
            <a:graphicFrameLocks noGrp="1"/>
          </p:cNvGraphicFramePr>
          <p:nvPr/>
        </p:nvGraphicFramePr>
        <p:xfrm>
          <a:off x="807397" y="5123800"/>
          <a:ext cx="4221804" cy="591127"/>
        </p:xfrm>
        <a:graphic>
          <a:graphicData uri="http://schemas.openxmlformats.org/drawingml/2006/table">
            <a:tbl>
              <a:tblPr firstRow="1" firstCol="1" bandRow="1">
                <a:tableStyleId>{5C22544A-7EE6-4342-B048-85BDC9FD1C3A}</a:tableStyleId>
              </a:tblPr>
              <a:tblGrid>
                <a:gridCol w="4221804">
                  <a:extLst>
                    <a:ext uri="{9D8B030D-6E8A-4147-A177-3AD203B41FA5}">
                      <a16:colId xmlns:a16="http://schemas.microsoft.com/office/drawing/2014/main" val="1610211244"/>
                    </a:ext>
                  </a:extLst>
                </a:gridCol>
              </a:tblGrid>
              <a:tr h="591127">
                <a:tc>
                  <a:txBody>
                    <a:bodyPr/>
                    <a:lstStyle/>
                    <a:p>
                      <a:pPr algn="ctr"/>
                      <a:r>
                        <a:rPr lang="en-AU" sz="1800" u="none" strike="noStrike">
                          <a:solidFill>
                            <a:schemeClr val="tx1"/>
                          </a:solidFill>
                          <a:effectLst/>
                          <a:latin typeface="Calibri" panose="020F0502020204030204" pitchFamily="34" charset="0"/>
                          <a:ea typeface="Aptos" panose="020B0004020202020204" pitchFamily="34" charset="0"/>
                          <a:hlinkClick r:id="rId12"/>
                        </a:rPr>
                        <a:t>Security Managed Services Partner Kit</a:t>
                      </a:r>
                      <a:endParaRPr lang="en-AU" sz="1800">
                        <a:solidFill>
                          <a:schemeClr val="tx1"/>
                        </a:solidFill>
                        <a:effectLst/>
                        <a:latin typeface="Calibri" panose="020F0502020204030204" pitchFamily="34" charset="0"/>
                        <a:ea typeface="Aptos" panose="020B0004020202020204" pitchFamily="34" charset="0"/>
                      </a:endParaRPr>
                    </a:p>
                  </a:txBody>
                  <a:tcPr marL="68580" marR="68580" marT="0" marB="0" anchor="ctr">
                    <a:solidFill>
                      <a:schemeClr val="accent5">
                        <a:lumMod val="50000"/>
                        <a:lumOff val="50000"/>
                      </a:schemeClr>
                    </a:solidFill>
                  </a:tcPr>
                </a:tc>
                <a:extLst>
                  <a:ext uri="{0D108BD9-81ED-4DB2-BD59-A6C34878D82A}">
                    <a16:rowId xmlns:a16="http://schemas.microsoft.com/office/drawing/2014/main" val="780930885"/>
                  </a:ext>
                </a:extLst>
              </a:tr>
            </a:tbl>
          </a:graphicData>
        </a:graphic>
      </p:graphicFrame>
    </p:spTree>
    <p:extLst>
      <p:ext uri="{BB962C8B-B14F-4D97-AF65-F5344CB8AC3E}">
        <p14:creationId xmlns:p14="http://schemas.microsoft.com/office/powerpoint/2010/main" val="347744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D248AB-8419-40AE-8A52-64783AD4A1C7}"/>
              </a:ext>
            </a:extLst>
          </p:cNvPr>
          <p:cNvSpPr>
            <a:spLocks noGrp="1"/>
          </p:cNvSpPr>
          <p:nvPr>
            <p:ph type="ctrTitle"/>
          </p:nvPr>
        </p:nvSpPr>
        <p:spPr/>
        <p:txBody>
          <a:bodyPr>
            <a:normAutofit/>
          </a:bodyPr>
          <a:lstStyle/>
          <a:p>
            <a:r>
              <a:rPr lang="en-US"/>
              <a:t>Autopilot, Intune &amp; Security</a:t>
            </a:r>
            <a:endParaRPr lang="en-AU"/>
          </a:p>
        </p:txBody>
      </p:sp>
      <p:pic>
        <p:nvPicPr>
          <p:cNvPr id="3" name="Graphic 2">
            <a:extLst>
              <a:ext uri="{FF2B5EF4-FFF2-40B4-BE49-F238E27FC236}">
                <a16:creationId xmlns:a16="http://schemas.microsoft.com/office/drawing/2014/main" id="{FC2F94D2-5432-48B6-A3D8-21389F9048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62800" y="4665600"/>
            <a:ext cx="2696400" cy="2467460"/>
          </a:xfrm>
          <a:prstGeom prst="rect">
            <a:avLst/>
          </a:prstGeom>
        </p:spPr>
      </p:pic>
      <p:pic>
        <p:nvPicPr>
          <p:cNvPr id="12" name="Graphic 11">
            <a:extLst>
              <a:ext uri="{FF2B5EF4-FFF2-40B4-BE49-F238E27FC236}">
                <a16:creationId xmlns:a16="http://schemas.microsoft.com/office/drawing/2014/main" id="{DA30797B-70AF-4B6D-99E8-1375787699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5600" y="-136800"/>
            <a:ext cx="1278000" cy="1169491"/>
          </a:xfrm>
          <a:prstGeom prst="rect">
            <a:avLst/>
          </a:prstGeom>
        </p:spPr>
      </p:pic>
      <p:sp>
        <p:nvSpPr>
          <p:cNvPr id="19" name="Title 1">
            <a:extLst>
              <a:ext uri="{FF2B5EF4-FFF2-40B4-BE49-F238E27FC236}">
                <a16:creationId xmlns:a16="http://schemas.microsoft.com/office/drawing/2014/main" id="{07C97912-0156-4545-9647-5B72B5A96AB4}"/>
              </a:ext>
            </a:extLst>
          </p:cNvPr>
          <p:cNvSpPr txBox="1">
            <a:spLocks/>
          </p:cNvSpPr>
          <p:nvPr/>
        </p:nvSpPr>
        <p:spPr>
          <a:xfrm>
            <a:off x="2589371" y="678603"/>
            <a:ext cx="7013258" cy="36422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650" b="1" kern="1200" spc="-20" baseline="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800" b="1" i="0" u="none" strike="noStrike" kern="1200" cap="none" spc="-20" normalizeH="0" baseline="0" noProof="0">
                <a:ln>
                  <a:noFill/>
                </a:ln>
                <a:solidFill>
                  <a:prstClr val="white"/>
                </a:solidFill>
                <a:effectLst/>
                <a:uLnTx/>
                <a:uFillTx/>
                <a:latin typeface="Segoe UI"/>
                <a:ea typeface="+mj-ea"/>
                <a:cs typeface="+mj-cs"/>
              </a:rPr>
              <a:t>The Power of Microsoft Assessments</a:t>
            </a:r>
            <a:endParaRPr kumimoji="0" lang="en-US" sz="2800" b="1" i="0" u="none" strike="noStrike" kern="1200" cap="none" spc="-20" normalizeH="0" baseline="0" noProof="0">
              <a:ln>
                <a:noFill/>
              </a:ln>
              <a:solidFill>
                <a:prstClr val="white"/>
              </a:solidFill>
              <a:effectLst/>
              <a:uLnTx/>
              <a:uFillTx/>
              <a:latin typeface="Segoe UI"/>
              <a:ea typeface="+mj-ea"/>
              <a:cs typeface="+mj-cs"/>
            </a:endParaRPr>
          </a:p>
        </p:txBody>
      </p:sp>
      <p:pic>
        <p:nvPicPr>
          <p:cNvPr id="21" name="Picture Placeholder 16" descr="A person standing in front of a building&#10;&#10;Description automatically generated">
            <a:extLst>
              <a:ext uri="{FF2B5EF4-FFF2-40B4-BE49-F238E27FC236}">
                <a16:creationId xmlns:a16="http://schemas.microsoft.com/office/drawing/2014/main" id="{98946D9D-2C1B-C14C-AE39-EA4AACD7FCB0}"/>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57" b="57"/>
          <a:stretch>
            <a:fillRect/>
          </a:stretch>
        </p:blipFill>
        <p:spPr>
          <a:xfrm>
            <a:off x="6555600" y="-3761847"/>
            <a:ext cx="2707200" cy="2181600"/>
          </a:xfrm>
        </p:spPr>
      </p:pic>
      <p:grpSp>
        <p:nvGrpSpPr>
          <p:cNvPr id="25" name="Group 24">
            <a:extLst>
              <a:ext uri="{FF2B5EF4-FFF2-40B4-BE49-F238E27FC236}">
                <a16:creationId xmlns:a16="http://schemas.microsoft.com/office/drawing/2014/main" id="{0CF9B712-0F10-2D4E-972F-CE730A9E604B}"/>
              </a:ext>
            </a:extLst>
          </p:cNvPr>
          <p:cNvGrpSpPr/>
          <p:nvPr/>
        </p:nvGrpSpPr>
        <p:grpSpPr>
          <a:xfrm>
            <a:off x="9936001" y="6267063"/>
            <a:ext cx="1958385" cy="458265"/>
            <a:chOff x="1317614" y="3363947"/>
            <a:chExt cx="1958385" cy="458265"/>
          </a:xfrm>
        </p:grpSpPr>
        <p:pic>
          <p:nvPicPr>
            <p:cNvPr id="26" name="Picture 25">
              <a:extLst>
                <a:ext uri="{FF2B5EF4-FFF2-40B4-BE49-F238E27FC236}">
                  <a16:creationId xmlns:a16="http://schemas.microsoft.com/office/drawing/2014/main" id="{1C4E56B5-BC5A-A743-8B1E-33B68ACCEC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17614" y="3363947"/>
              <a:ext cx="814693" cy="458265"/>
            </a:xfrm>
            <a:prstGeom prst="rect">
              <a:avLst/>
            </a:prstGeom>
          </p:spPr>
        </p:pic>
        <p:pic>
          <p:nvPicPr>
            <p:cNvPr id="27" name="Graphic 26">
              <a:extLst>
                <a:ext uri="{FF2B5EF4-FFF2-40B4-BE49-F238E27FC236}">
                  <a16:creationId xmlns:a16="http://schemas.microsoft.com/office/drawing/2014/main" id="{30DCBC7D-1534-2048-AA3C-77AD28AC4E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368800" y="3495600"/>
              <a:ext cx="907199" cy="193846"/>
            </a:xfrm>
            <a:prstGeom prst="rect">
              <a:avLst/>
            </a:prstGeom>
          </p:spPr>
        </p:pic>
        <p:cxnSp>
          <p:nvCxnSpPr>
            <p:cNvPr id="28" name="Straight Connector 27">
              <a:extLst>
                <a:ext uri="{FF2B5EF4-FFF2-40B4-BE49-F238E27FC236}">
                  <a16:creationId xmlns:a16="http://schemas.microsoft.com/office/drawing/2014/main" id="{7B0E9497-6F68-3143-9C39-65B41F9AF056}"/>
                </a:ext>
              </a:extLst>
            </p:cNvPr>
            <p:cNvCxnSpPr/>
            <p:nvPr/>
          </p:nvCxnSpPr>
          <p:spPr>
            <a:xfrm>
              <a:off x="2185200" y="3387600"/>
              <a:ext cx="0" cy="38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23129179-7ED5-60C0-E38F-71F71B397E40}"/>
              </a:ext>
            </a:extLst>
          </p:cNvPr>
          <p:cNvPicPr>
            <a:picLocks noChangeAspect="1"/>
          </p:cNvPicPr>
          <p:nvPr/>
        </p:nvPicPr>
        <p:blipFill>
          <a:blip r:embed="rId9"/>
          <a:stretch>
            <a:fillRect/>
          </a:stretch>
        </p:blipFill>
        <p:spPr>
          <a:xfrm>
            <a:off x="392407" y="1928470"/>
            <a:ext cx="7181850" cy="3943350"/>
          </a:xfrm>
          <a:prstGeom prst="rect">
            <a:avLst/>
          </a:prstGeom>
        </p:spPr>
      </p:pic>
      <p:graphicFrame>
        <p:nvGraphicFramePr>
          <p:cNvPr id="6" name="Table 5">
            <a:extLst>
              <a:ext uri="{FF2B5EF4-FFF2-40B4-BE49-F238E27FC236}">
                <a16:creationId xmlns:a16="http://schemas.microsoft.com/office/drawing/2014/main" id="{F0003493-1B1E-0D78-F1E5-AFE3204B5E40}"/>
              </a:ext>
            </a:extLst>
          </p:cNvPr>
          <p:cNvGraphicFramePr>
            <a:graphicFrameLocks noGrp="1"/>
          </p:cNvGraphicFramePr>
          <p:nvPr/>
        </p:nvGraphicFramePr>
        <p:xfrm>
          <a:off x="7825099" y="3604581"/>
          <a:ext cx="4221804" cy="591127"/>
        </p:xfrm>
        <a:graphic>
          <a:graphicData uri="http://schemas.openxmlformats.org/drawingml/2006/table">
            <a:tbl>
              <a:tblPr firstRow="1" firstCol="1" bandRow="1">
                <a:tableStyleId>{5C22544A-7EE6-4342-B048-85BDC9FD1C3A}</a:tableStyleId>
              </a:tblPr>
              <a:tblGrid>
                <a:gridCol w="4221804">
                  <a:extLst>
                    <a:ext uri="{9D8B030D-6E8A-4147-A177-3AD203B41FA5}">
                      <a16:colId xmlns:a16="http://schemas.microsoft.com/office/drawing/2014/main" val="1610211244"/>
                    </a:ext>
                  </a:extLst>
                </a:gridCol>
              </a:tblGrid>
              <a:tr h="591127">
                <a:tc>
                  <a:txBody>
                    <a:bodyPr/>
                    <a:lstStyle/>
                    <a:p>
                      <a:pPr algn="ctr"/>
                      <a:r>
                        <a:rPr lang="en-AU" sz="1800" u="none" strike="noStrike">
                          <a:solidFill>
                            <a:schemeClr val="tx1"/>
                          </a:solidFill>
                          <a:effectLst/>
                          <a:latin typeface="Calibri" panose="020F0502020204030204" pitchFamily="34" charset="0"/>
                          <a:ea typeface="Aptos" panose="020B0004020202020204" pitchFamily="34" charset="0"/>
                          <a:hlinkClick r:id="rId10"/>
                        </a:rPr>
                        <a:t>Cyber Security Assessment Tool</a:t>
                      </a:r>
                      <a:endParaRPr lang="en-AU" sz="1800">
                        <a:solidFill>
                          <a:schemeClr val="tx1"/>
                        </a:solidFill>
                        <a:effectLst/>
                        <a:latin typeface="Calibri" panose="020F0502020204030204" pitchFamily="34" charset="0"/>
                        <a:ea typeface="Aptos" panose="020B0004020202020204" pitchFamily="34" charset="0"/>
                      </a:endParaRPr>
                    </a:p>
                  </a:txBody>
                  <a:tcPr marL="68580" marR="68580" marT="0" marB="0" anchor="ctr">
                    <a:solidFill>
                      <a:schemeClr val="accent5">
                        <a:lumMod val="50000"/>
                        <a:lumOff val="50000"/>
                      </a:schemeClr>
                    </a:solidFill>
                  </a:tcPr>
                </a:tc>
                <a:extLst>
                  <a:ext uri="{0D108BD9-81ED-4DB2-BD59-A6C34878D82A}">
                    <a16:rowId xmlns:a16="http://schemas.microsoft.com/office/drawing/2014/main" val="780930885"/>
                  </a:ext>
                </a:extLst>
              </a:tr>
            </a:tbl>
          </a:graphicData>
        </a:graphic>
      </p:graphicFrame>
    </p:spTree>
    <p:extLst>
      <p:ext uri="{BB962C8B-B14F-4D97-AF65-F5344CB8AC3E}">
        <p14:creationId xmlns:p14="http://schemas.microsoft.com/office/powerpoint/2010/main" val="845941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0031-32E3-B363-4C55-CA90770FE32D}"/>
              </a:ext>
            </a:extLst>
          </p:cNvPr>
          <p:cNvSpPr>
            <a:spLocks noGrp="1"/>
          </p:cNvSpPr>
          <p:nvPr>
            <p:ph type="ctrTitle"/>
          </p:nvPr>
        </p:nvSpPr>
        <p:spPr/>
        <p:txBody>
          <a:bodyPr/>
          <a:lstStyle/>
          <a:p>
            <a:endParaRPr lang="en-AU"/>
          </a:p>
        </p:txBody>
      </p:sp>
      <p:sp>
        <p:nvSpPr>
          <p:cNvPr id="3" name="Subtitle 2">
            <a:extLst>
              <a:ext uri="{FF2B5EF4-FFF2-40B4-BE49-F238E27FC236}">
                <a16:creationId xmlns:a16="http://schemas.microsoft.com/office/drawing/2014/main" id="{D4E7AB94-D34E-3C6A-4AAE-7ABD8A9F2D0C}"/>
              </a:ext>
            </a:extLst>
          </p:cNvPr>
          <p:cNvSpPr>
            <a:spLocks noGrp="1"/>
          </p:cNvSpPr>
          <p:nvPr>
            <p:ph type="subTitle" idx="1"/>
          </p:nvPr>
        </p:nvSpPr>
        <p:spPr/>
        <p:txBody>
          <a:bodyPr/>
          <a:lstStyle/>
          <a:p>
            <a:endParaRPr lang="en-AU"/>
          </a:p>
        </p:txBody>
      </p:sp>
      <p:pic>
        <p:nvPicPr>
          <p:cNvPr id="10" name="Picture 9">
            <a:extLst>
              <a:ext uri="{FF2B5EF4-FFF2-40B4-BE49-F238E27FC236}">
                <a16:creationId xmlns:a16="http://schemas.microsoft.com/office/drawing/2014/main" id="{D8E4CD3A-A0FF-A545-A5C0-95BBAE3FFA35}"/>
              </a:ext>
            </a:extLst>
          </p:cNvPr>
          <p:cNvPicPr>
            <a:picLocks noChangeAspect="1"/>
          </p:cNvPicPr>
          <p:nvPr/>
        </p:nvPicPr>
        <p:blipFill>
          <a:blip r:embed="rId3"/>
          <a:stretch>
            <a:fillRect/>
          </a:stretch>
        </p:blipFill>
        <p:spPr>
          <a:xfrm>
            <a:off x="0" y="-165951"/>
            <a:ext cx="12001178" cy="6703823"/>
          </a:xfrm>
          <a:prstGeom prst="rect">
            <a:avLst/>
          </a:prstGeom>
        </p:spPr>
      </p:pic>
      <p:grpSp>
        <p:nvGrpSpPr>
          <p:cNvPr id="4" name="Group 3">
            <a:extLst>
              <a:ext uri="{FF2B5EF4-FFF2-40B4-BE49-F238E27FC236}">
                <a16:creationId xmlns:a16="http://schemas.microsoft.com/office/drawing/2014/main" id="{237DEFA1-C8A4-2ADB-48C1-F877440261B4}"/>
              </a:ext>
            </a:extLst>
          </p:cNvPr>
          <p:cNvGrpSpPr/>
          <p:nvPr/>
        </p:nvGrpSpPr>
        <p:grpSpPr>
          <a:xfrm>
            <a:off x="10083502" y="6406219"/>
            <a:ext cx="1958385" cy="458265"/>
            <a:chOff x="1317614" y="3363947"/>
            <a:chExt cx="1958385" cy="458265"/>
          </a:xfrm>
        </p:grpSpPr>
        <p:pic>
          <p:nvPicPr>
            <p:cNvPr id="6" name="Picture 5">
              <a:extLst>
                <a:ext uri="{FF2B5EF4-FFF2-40B4-BE49-F238E27FC236}">
                  <a16:creationId xmlns:a16="http://schemas.microsoft.com/office/drawing/2014/main" id="{53AE565C-6991-D21A-C179-4DEB7F5C2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17614" y="3363947"/>
              <a:ext cx="814693" cy="458265"/>
            </a:xfrm>
            <a:prstGeom prst="rect">
              <a:avLst/>
            </a:prstGeom>
          </p:spPr>
        </p:pic>
        <p:pic>
          <p:nvPicPr>
            <p:cNvPr id="7" name="Graphic 6">
              <a:extLst>
                <a:ext uri="{FF2B5EF4-FFF2-40B4-BE49-F238E27FC236}">
                  <a16:creationId xmlns:a16="http://schemas.microsoft.com/office/drawing/2014/main" id="{E19B0F9D-E659-3A0B-57F6-862906E7AA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368800" y="3495600"/>
              <a:ext cx="907199" cy="193846"/>
            </a:xfrm>
            <a:prstGeom prst="rect">
              <a:avLst/>
            </a:prstGeom>
          </p:spPr>
        </p:pic>
        <p:cxnSp>
          <p:nvCxnSpPr>
            <p:cNvPr id="8" name="Straight Connector 7">
              <a:extLst>
                <a:ext uri="{FF2B5EF4-FFF2-40B4-BE49-F238E27FC236}">
                  <a16:creationId xmlns:a16="http://schemas.microsoft.com/office/drawing/2014/main" id="{6B768963-6CA2-1737-8ECF-AA5CAE8D5CE5}"/>
                </a:ext>
              </a:extLst>
            </p:cNvPr>
            <p:cNvCxnSpPr/>
            <p:nvPr/>
          </p:nvCxnSpPr>
          <p:spPr>
            <a:xfrm>
              <a:off x="2185200" y="3387600"/>
              <a:ext cx="0" cy="38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4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BF1FD-D912-EF06-C7F3-DFA149F47FFD}"/>
              </a:ext>
            </a:extLst>
          </p:cNvPr>
          <p:cNvSpPr>
            <a:spLocks noGrp="1"/>
          </p:cNvSpPr>
          <p:nvPr>
            <p:ph type="title"/>
          </p:nvPr>
        </p:nvSpPr>
        <p:spPr/>
        <p:txBody>
          <a:bodyPr/>
          <a:lstStyle/>
          <a:p>
            <a:endParaRPr lang="en-AU"/>
          </a:p>
        </p:txBody>
      </p:sp>
      <p:pic>
        <p:nvPicPr>
          <p:cNvPr id="7" name="Picture 6">
            <a:extLst>
              <a:ext uri="{FF2B5EF4-FFF2-40B4-BE49-F238E27FC236}">
                <a16:creationId xmlns:a16="http://schemas.microsoft.com/office/drawing/2014/main" id="{A927E599-3C03-D852-B641-0F065BB4B8D5}"/>
              </a:ext>
            </a:extLst>
          </p:cNvPr>
          <p:cNvPicPr>
            <a:picLocks noChangeAspect="1"/>
          </p:cNvPicPr>
          <p:nvPr/>
        </p:nvPicPr>
        <p:blipFill>
          <a:blip r:embed="rId3"/>
          <a:stretch>
            <a:fillRect/>
          </a:stretch>
        </p:blipFill>
        <p:spPr>
          <a:xfrm>
            <a:off x="155037" y="135013"/>
            <a:ext cx="11881925" cy="6151405"/>
          </a:xfrm>
          <a:prstGeom prst="rect">
            <a:avLst/>
          </a:prstGeom>
        </p:spPr>
      </p:pic>
      <p:sp>
        <p:nvSpPr>
          <p:cNvPr id="13" name="Rectangle 12">
            <a:extLst>
              <a:ext uri="{FF2B5EF4-FFF2-40B4-BE49-F238E27FC236}">
                <a16:creationId xmlns:a16="http://schemas.microsoft.com/office/drawing/2014/main" id="{1DE3C982-BC4A-B119-C254-203C8DCE1634}"/>
              </a:ext>
            </a:extLst>
          </p:cNvPr>
          <p:cNvSpPr/>
          <p:nvPr/>
        </p:nvSpPr>
        <p:spPr>
          <a:xfrm>
            <a:off x="155037" y="5847008"/>
            <a:ext cx="1295938" cy="4394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09669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BF1FD-D912-EF06-C7F3-DFA149F47FFD}"/>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68388EF7-466C-EB5B-8293-D33016B356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1712" y="124765"/>
            <a:ext cx="11328575" cy="6144561"/>
          </a:xfrm>
        </p:spPr>
      </p:pic>
    </p:spTree>
    <p:extLst>
      <p:ext uri="{BB962C8B-B14F-4D97-AF65-F5344CB8AC3E}">
        <p14:creationId xmlns:p14="http://schemas.microsoft.com/office/powerpoint/2010/main" val="3331277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D248AB-8419-40AE-8A52-64783AD4A1C7}"/>
              </a:ext>
            </a:extLst>
          </p:cNvPr>
          <p:cNvSpPr>
            <a:spLocks noGrp="1"/>
          </p:cNvSpPr>
          <p:nvPr>
            <p:ph type="ctrTitle"/>
          </p:nvPr>
        </p:nvSpPr>
        <p:spPr/>
        <p:txBody>
          <a:bodyPr>
            <a:normAutofit/>
          </a:bodyPr>
          <a:lstStyle/>
          <a:p>
            <a:r>
              <a:rPr lang="en-US"/>
              <a:t>Autopilot, Intune &amp; Security</a:t>
            </a:r>
            <a:endParaRPr lang="en-AU"/>
          </a:p>
        </p:txBody>
      </p:sp>
      <p:pic>
        <p:nvPicPr>
          <p:cNvPr id="12" name="Graphic 11">
            <a:extLst>
              <a:ext uri="{FF2B5EF4-FFF2-40B4-BE49-F238E27FC236}">
                <a16:creationId xmlns:a16="http://schemas.microsoft.com/office/drawing/2014/main" id="{DA30797B-70AF-4B6D-99E8-1375787699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5600" y="-136800"/>
            <a:ext cx="1278000" cy="1169491"/>
          </a:xfrm>
          <a:prstGeom prst="rect">
            <a:avLst/>
          </a:prstGeom>
        </p:spPr>
      </p:pic>
      <p:sp>
        <p:nvSpPr>
          <p:cNvPr id="19" name="Title 1">
            <a:extLst>
              <a:ext uri="{FF2B5EF4-FFF2-40B4-BE49-F238E27FC236}">
                <a16:creationId xmlns:a16="http://schemas.microsoft.com/office/drawing/2014/main" id="{07C97912-0156-4545-9647-5B72B5A96AB4}"/>
              </a:ext>
            </a:extLst>
          </p:cNvPr>
          <p:cNvSpPr txBox="1">
            <a:spLocks/>
          </p:cNvSpPr>
          <p:nvPr/>
        </p:nvSpPr>
        <p:spPr>
          <a:xfrm>
            <a:off x="2589371" y="678603"/>
            <a:ext cx="7013258" cy="36422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650" b="1" kern="1200" spc="-20" baseline="0">
                <a:solidFill>
                  <a:schemeClr val="bg1"/>
                </a:solidFill>
                <a:latin typeface="+mj-lt"/>
                <a:ea typeface="+mj-ea"/>
                <a:cs typeface="+mj-cs"/>
              </a:defRPr>
            </a:lvl1pPr>
          </a:lstStyle>
          <a:p>
            <a:pPr algn="ctr"/>
            <a:r>
              <a:rPr lang="en-AU" sz="2800"/>
              <a:t>The Power of Microsoft Assessments</a:t>
            </a:r>
            <a:endParaRPr lang="en-US" sz="2800"/>
          </a:p>
        </p:txBody>
      </p:sp>
      <p:pic>
        <p:nvPicPr>
          <p:cNvPr id="21" name="Picture Placeholder 16" descr="A person standing in front of a building&#10;&#10;Description automatically generated">
            <a:extLst>
              <a:ext uri="{FF2B5EF4-FFF2-40B4-BE49-F238E27FC236}">
                <a16:creationId xmlns:a16="http://schemas.microsoft.com/office/drawing/2014/main" id="{98946D9D-2C1B-C14C-AE39-EA4AACD7FCB0}"/>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57" b="57"/>
          <a:stretch>
            <a:fillRect/>
          </a:stretch>
        </p:blipFill>
        <p:spPr>
          <a:xfrm>
            <a:off x="6555600" y="-3761847"/>
            <a:ext cx="2707200" cy="2181600"/>
          </a:xfrm>
        </p:spPr>
      </p:pic>
      <p:pic>
        <p:nvPicPr>
          <p:cNvPr id="6" name="Picture 5">
            <a:extLst>
              <a:ext uri="{FF2B5EF4-FFF2-40B4-BE49-F238E27FC236}">
                <a16:creationId xmlns:a16="http://schemas.microsoft.com/office/drawing/2014/main" id="{4152DE5A-5A0C-46E3-1A1F-787EC147254E}"/>
              </a:ext>
            </a:extLst>
          </p:cNvPr>
          <p:cNvPicPr>
            <a:picLocks noChangeAspect="1"/>
          </p:cNvPicPr>
          <p:nvPr/>
        </p:nvPicPr>
        <p:blipFill>
          <a:blip r:embed="rId6"/>
          <a:stretch>
            <a:fillRect/>
          </a:stretch>
        </p:blipFill>
        <p:spPr>
          <a:xfrm>
            <a:off x="1321861" y="1819006"/>
            <a:ext cx="9586153" cy="4856645"/>
          </a:xfrm>
          <a:prstGeom prst="rect">
            <a:avLst/>
          </a:prstGeom>
        </p:spPr>
      </p:pic>
      <p:grpSp>
        <p:nvGrpSpPr>
          <p:cNvPr id="25" name="Group 24">
            <a:extLst>
              <a:ext uri="{FF2B5EF4-FFF2-40B4-BE49-F238E27FC236}">
                <a16:creationId xmlns:a16="http://schemas.microsoft.com/office/drawing/2014/main" id="{0CF9B712-0F10-2D4E-972F-CE730A9E604B}"/>
              </a:ext>
            </a:extLst>
          </p:cNvPr>
          <p:cNvGrpSpPr/>
          <p:nvPr/>
        </p:nvGrpSpPr>
        <p:grpSpPr>
          <a:xfrm>
            <a:off x="10002552" y="6350152"/>
            <a:ext cx="1958385" cy="458265"/>
            <a:chOff x="1317614" y="3363947"/>
            <a:chExt cx="1958385" cy="458265"/>
          </a:xfrm>
        </p:grpSpPr>
        <p:pic>
          <p:nvPicPr>
            <p:cNvPr id="26" name="Picture 25">
              <a:extLst>
                <a:ext uri="{FF2B5EF4-FFF2-40B4-BE49-F238E27FC236}">
                  <a16:creationId xmlns:a16="http://schemas.microsoft.com/office/drawing/2014/main" id="{1C4E56B5-BC5A-A743-8B1E-33B68ACCEC6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17614" y="3363947"/>
              <a:ext cx="814693" cy="458265"/>
            </a:xfrm>
            <a:prstGeom prst="rect">
              <a:avLst/>
            </a:prstGeom>
          </p:spPr>
        </p:pic>
        <p:pic>
          <p:nvPicPr>
            <p:cNvPr id="27" name="Graphic 26">
              <a:extLst>
                <a:ext uri="{FF2B5EF4-FFF2-40B4-BE49-F238E27FC236}">
                  <a16:creationId xmlns:a16="http://schemas.microsoft.com/office/drawing/2014/main" id="{30DCBC7D-1534-2048-AA3C-77AD28AC4E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368800" y="3495600"/>
              <a:ext cx="907199" cy="193846"/>
            </a:xfrm>
            <a:prstGeom prst="rect">
              <a:avLst/>
            </a:prstGeom>
          </p:spPr>
        </p:pic>
        <p:cxnSp>
          <p:nvCxnSpPr>
            <p:cNvPr id="28" name="Straight Connector 27">
              <a:extLst>
                <a:ext uri="{FF2B5EF4-FFF2-40B4-BE49-F238E27FC236}">
                  <a16:creationId xmlns:a16="http://schemas.microsoft.com/office/drawing/2014/main" id="{7B0E9497-6F68-3143-9C39-65B41F9AF056}"/>
                </a:ext>
              </a:extLst>
            </p:cNvPr>
            <p:cNvCxnSpPr/>
            <p:nvPr/>
          </p:nvCxnSpPr>
          <p:spPr>
            <a:xfrm>
              <a:off x="2185200" y="3387600"/>
              <a:ext cx="0" cy="38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2052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9FCDB-E348-18E4-30A1-CA5F28F225DB}"/>
              </a:ext>
            </a:extLst>
          </p:cNvPr>
          <p:cNvSpPr>
            <a:spLocks noGrp="1"/>
          </p:cNvSpPr>
          <p:nvPr>
            <p:ph type="title"/>
          </p:nvPr>
        </p:nvSpPr>
        <p:spPr/>
        <p:txBody>
          <a:bodyPr/>
          <a:lstStyle/>
          <a:p>
            <a:r>
              <a:rPr lang="en-AU"/>
              <a:t>Agenda</a:t>
            </a:r>
          </a:p>
        </p:txBody>
      </p:sp>
      <p:sp>
        <p:nvSpPr>
          <p:cNvPr id="4" name="Content Placeholder 3">
            <a:extLst>
              <a:ext uri="{FF2B5EF4-FFF2-40B4-BE49-F238E27FC236}">
                <a16:creationId xmlns:a16="http://schemas.microsoft.com/office/drawing/2014/main" id="{9EAA61E7-53A3-7043-5688-12F660B12403}"/>
              </a:ext>
            </a:extLst>
          </p:cNvPr>
          <p:cNvSpPr>
            <a:spLocks noGrp="1"/>
          </p:cNvSpPr>
          <p:nvPr>
            <p:ph idx="1"/>
          </p:nvPr>
        </p:nvSpPr>
        <p:spPr>
          <a:xfrm>
            <a:off x="1753049" y="1956073"/>
            <a:ext cx="3621247" cy="532151"/>
          </a:xfrm>
        </p:spPr>
        <p:txBody>
          <a:bodyPr/>
          <a:lstStyle/>
          <a:p>
            <a:r>
              <a:rPr lang="en-AU"/>
              <a:t>News</a:t>
            </a:r>
          </a:p>
        </p:txBody>
      </p:sp>
      <p:sp>
        <p:nvSpPr>
          <p:cNvPr id="5" name="Content Placeholder 4">
            <a:extLst>
              <a:ext uri="{FF2B5EF4-FFF2-40B4-BE49-F238E27FC236}">
                <a16:creationId xmlns:a16="http://schemas.microsoft.com/office/drawing/2014/main" id="{C3C16E4F-E657-D1EB-CEB0-536E985DA73E}"/>
              </a:ext>
            </a:extLst>
          </p:cNvPr>
          <p:cNvSpPr>
            <a:spLocks noGrp="1"/>
          </p:cNvSpPr>
          <p:nvPr>
            <p:ph idx="10"/>
          </p:nvPr>
        </p:nvSpPr>
        <p:spPr>
          <a:xfrm>
            <a:off x="1753049" y="2680917"/>
            <a:ext cx="4243891" cy="532151"/>
          </a:xfrm>
        </p:spPr>
        <p:txBody>
          <a:bodyPr>
            <a:normAutofit fontScale="92500" lnSpcReduction="10000"/>
          </a:bodyPr>
          <a:lstStyle/>
          <a:p>
            <a:r>
              <a:rPr lang="en-AU"/>
              <a:t>Main Topic: </a:t>
            </a:r>
            <a:r>
              <a:rPr lang="en-AU" sz="1800"/>
              <a:t>Modern Work, Security Assessments</a:t>
            </a:r>
            <a:endParaRPr lang="en-AU"/>
          </a:p>
        </p:txBody>
      </p:sp>
      <p:sp>
        <p:nvSpPr>
          <p:cNvPr id="6" name="Content Placeholder 5">
            <a:extLst>
              <a:ext uri="{FF2B5EF4-FFF2-40B4-BE49-F238E27FC236}">
                <a16:creationId xmlns:a16="http://schemas.microsoft.com/office/drawing/2014/main" id="{E857B395-6F71-7A45-2B6E-FA4ABC60CB4E}"/>
              </a:ext>
            </a:extLst>
          </p:cNvPr>
          <p:cNvSpPr>
            <a:spLocks noGrp="1"/>
          </p:cNvSpPr>
          <p:nvPr>
            <p:ph idx="11"/>
          </p:nvPr>
        </p:nvSpPr>
        <p:spPr>
          <a:xfrm>
            <a:off x="1753048" y="3365545"/>
            <a:ext cx="3621247" cy="532151"/>
          </a:xfrm>
        </p:spPr>
        <p:txBody>
          <a:bodyPr/>
          <a:lstStyle/>
          <a:p>
            <a:r>
              <a:rPr lang="en-AU"/>
              <a:t>Close</a:t>
            </a:r>
          </a:p>
        </p:txBody>
      </p:sp>
      <p:sp>
        <p:nvSpPr>
          <p:cNvPr id="13" name="Oval 12">
            <a:extLst>
              <a:ext uri="{FF2B5EF4-FFF2-40B4-BE49-F238E27FC236}">
                <a16:creationId xmlns:a16="http://schemas.microsoft.com/office/drawing/2014/main" id="{DF450737-831A-7204-D936-36CCFDC120AD}"/>
              </a:ext>
            </a:extLst>
          </p:cNvPr>
          <p:cNvSpPr/>
          <p:nvPr/>
        </p:nvSpPr>
        <p:spPr>
          <a:xfrm>
            <a:off x="956345" y="1909540"/>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58AF68A2-1176-9609-90A1-B65AC92539E8}"/>
              </a:ext>
            </a:extLst>
          </p:cNvPr>
          <p:cNvSpPr txBox="1"/>
          <p:nvPr/>
        </p:nvSpPr>
        <p:spPr>
          <a:xfrm>
            <a:off x="1060255" y="1967942"/>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1</a:t>
            </a:r>
          </a:p>
        </p:txBody>
      </p:sp>
      <p:sp>
        <p:nvSpPr>
          <p:cNvPr id="15" name="Oval 14">
            <a:extLst>
              <a:ext uri="{FF2B5EF4-FFF2-40B4-BE49-F238E27FC236}">
                <a16:creationId xmlns:a16="http://schemas.microsoft.com/office/drawing/2014/main" id="{79A78838-10A6-005A-75EB-7B8B3A12E203}"/>
              </a:ext>
            </a:extLst>
          </p:cNvPr>
          <p:cNvSpPr/>
          <p:nvPr/>
        </p:nvSpPr>
        <p:spPr>
          <a:xfrm>
            <a:off x="956345" y="2649958"/>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E8A7709B-94B6-37A3-5646-31346649F9ED}"/>
              </a:ext>
            </a:extLst>
          </p:cNvPr>
          <p:cNvSpPr txBox="1"/>
          <p:nvPr/>
        </p:nvSpPr>
        <p:spPr>
          <a:xfrm>
            <a:off x="1038991" y="2708360"/>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2</a:t>
            </a:r>
          </a:p>
        </p:txBody>
      </p:sp>
      <p:sp>
        <p:nvSpPr>
          <p:cNvPr id="17" name="Oval 16">
            <a:extLst>
              <a:ext uri="{FF2B5EF4-FFF2-40B4-BE49-F238E27FC236}">
                <a16:creationId xmlns:a16="http://schemas.microsoft.com/office/drawing/2014/main" id="{0ABC2A2E-A4DA-41C5-D959-ECCF5C0E21AA}"/>
              </a:ext>
            </a:extLst>
          </p:cNvPr>
          <p:cNvSpPr/>
          <p:nvPr/>
        </p:nvSpPr>
        <p:spPr>
          <a:xfrm>
            <a:off x="956345" y="3392982"/>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B8B134E2-505C-159A-DC14-E711954624A1}"/>
              </a:ext>
            </a:extLst>
          </p:cNvPr>
          <p:cNvSpPr txBox="1"/>
          <p:nvPr/>
        </p:nvSpPr>
        <p:spPr>
          <a:xfrm>
            <a:off x="1044307" y="3451384"/>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3</a:t>
            </a:r>
          </a:p>
        </p:txBody>
      </p:sp>
      <p:sp>
        <p:nvSpPr>
          <p:cNvPr id="22" name="TextBox 21">
            <a:extLst>
              <a:ext uri="{FF2B5EF4-FFF2-40B4-BE49-F238E27FC236}">
                <a16:creationId xmlns:a16="http://schemas.microsoft.com/office/drawing/2014/main" id="{11C66DA2-DCE3-68AD-1C8C-E3D9DA9D47E1}"/>
              </a:ext>
            </a:extLst>
          </p:cNvPr>
          <p:cNvSpPr txBox="1"/>
          <p:nvPr/>
        </p:nvSpPr>
        <p:spPr>
          <a:xfrm>
            <a:off x="1036809" y="5011868"/>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5</a:t>
            </a:r>
          </a:p>
        </p:txBody>
      </p:sp>
      <p:sp>
        <p:nvSpPr>
          <p:cNvPr id="9" name="Content Placeholder 5">
            <a:extLst>
              <a:ext uri="{FF2B5EF4-FFF2-40B4-BE49-F238E27FC236}">
                <a16:creationId xmlns:a16="http://schemas.microsoft.com/office/drawing/2014/main" id="{AD2E13CD-FB45-DB92-EB31-82072A2310C2}"/>
              </a:ext>
            </a:extLst>
          </p:cNvPr>
          <p:cNvSpPr txBox="1">
            <a:spLocks/>
          </p:cNvSpPr>
          <p:nvPr/>
        </p:nvSpPr>
        <p:spPr>
          <a:xfrm>
            <a:off x="3241331" y="5960724"/>
            <a:ext cx="3621247" cy="53215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hlinkClick r:id="rId4"/>
              </a:rPr>
              <a:t>Code of Conduct</a:t>
            </a:r>
            <a:endParaRPr lang="en-AU"/>
          </a:p>
        </p:txBody>
      </p:sp>
      <p:pic>
        <p:nvPicPr>
          <p:cNvPr id="3" name="Picture 2">
            <a:extLst>
              <a:ext uri="{FF2B5EF4-FFF2-40B4-BE49-F238E27FC236}">
                <a16:creationId xmlns:a16="http://schemas.microsoft.com/office/drawing/2014/main" id="{38F25A7C-DF88-B9C4-E3C2-0DA85C11193A}"/>
              </a:ext>
            </a:extLst>
          </p:cNvPr>
          <p:cNvPicPr>
            <a:picLocks noChangeAspect="1"/>
          </p:cNvPicPr>
          <p:nvPr/>
        </p:nvPicPr>
        <p:blipFill>
          <a:blip r:embed="rId5"/>
          <a:stretch>
            <a:fillRect/>
          </a:stretch>
        </p:blipFill>
        <p:spPr>
          <a:xfrm>
            <a:off x="6673345" y="2465390"/>
            <a:ext cx="5045500" cy="2838094"/>
          </a:xfrm>
          <a:prstGeom prst="rect">
            <a:avLst/>
          </a:prstGeom>
        </p:spPr>
      </p:pic>
    </p:spTree>
    <p:extLst>
      <p:ext uri="{BB962C8B-B14F-4D97-AF65-F5344CB8AC3E}">
        <p14:creationId xmlns:p14="http://schemas.microsoft.com/office/powerpoint/2010/main" val="109459200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74022A-7B11-4B7E-8CB4-BC490F53ACA5}"/>
              </a:ext>
            </a:extLst>
          </p:cNvPr>
          <p:cNvSpPr>
            <a:spLocks noGrp="1"/>
          </p:cNvSpPr>
          <p:nvPr>
            <p:ph type="title"/>
          </p:nvPr>
        </p:nvSpPr>
        <p:spPr>
          <a:xfrm>
            <a:off x="269240" y="289511"/>
            <a:ext cx="6027928" cy="899665"/>
          </a:xfrm>
        </p:spPr>
        <p:txBody>
          <a:bodyPr/>
          <a:lstStyle/>
          <a:p>
            <a:r>
              <a:rPr lang="en-US"/>
              <a:t>Compliance Manager</a:t>
            </a:r>
            <a:br>
              <a:rPr lang="en-US"/>
            </a:br>
            <a:r>
              <a:rPr lang="en-US" sz="2400"/>
              <a:t>Manage your compliance from one place</a:t>
            </a:r>
            <a:endParaRPr lang="en-IN" sz="2400"/>
          </a:p>
        </p:txBody>
      </p:sp>
      <p:sp>
        <p:nvSpPr>
          <p:cNvPr id="14" name="Rectangle 13">
            <a:extLst>
              <a:ext uri="{FF2B5EF4-FFF2-40B4-BE49-F238E27FC236}">
                <a16:creationId xmlns:a16="http://schemas.microsoft.com/office/drawing/2014/main" id="{0A3B2C3F-4631-4354-8345-824AF4E330D4}"/>
              </a:ext>
              <a:ext uri="{C183D7F6-B498-43B3-948B-1728B52AA6E4}">
                <adec:decorative xmlns:adec="http://schemas.microsoft.com/office/drawing/2017/decorative" val="1"/>
              </a:ext>
            </a:extLst>
          </p:cNvPr>
          <p:cNvSpPr/>
          <p:nvPr/>
        </p:nvSpPr>
        <p:spPr bwMode="auto">
          <a:xfrm>
            <a:off x="6297168" y="0"/>
            <a:ext cx="5894831"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 name="Group 3">
            <a:extLst>
              <a:ext uri="{FF2B5EF4-FFF2-40B4-BE49-F238E27FC236}">
                <a16:creationId xmlns:a16="http://schemas.microsoft.com/office/drawing/2014/main" id="{84B5ADF8-2C31-4BB6-AD35-F2C467353249}"/>
              </a:ext>
              <a:ext uri="{C183D7F6-B498-43B3-948B-1728B52AA6E4}">
                <adec:decorative xmlns:adec="http://schemas.microsoft.com/office/drawing/2017/decorative" val="1"/>
              </a:ext>
            </a:extLst>
          </p:cNvPr>
          <p:cNvGrpSpPr/>
          <p:nvPr/>
        </p:nvGrpSpPr>
        <p:grpSpPr>
          <a:xfrm>
            <a:off x="5946284" y="1919761"/>
            <a:ext cx="697940" cy="697938"/>
            <a:chOff x="5946284" y="1919761"/>
            <a:chExt cx="697940" cy="697938"/>
          </a:xfrm>
        </p:grpSpPr>
        <p:sp>
          <p:nvSpPr>
            <p:cNvPr id="40" name="Oval 39" descr="An icon of people working together">
              <a:extLst>
                <a:ext uri="{FF2B5EF4-FFF2-40B4-BE49-F238E27FC236}">
                  <a16:creationId xmlns:a16="http://schemas.microsoft.com/office/drawing/2014/main" id="{3BCED602-66A9-492B-B303-B87CFCA6F03F}"/>
                </a:ext>
                <a:ext uri="{C183D7F6-B498-43B3-948B-1728B52AA6E4}">
                  <adec:decorative xmlns:adec="http://schemas.microsoft.com/office/drawing/2017/decorative" val="1"/>
                </a:ext>
              </a:extLst>
            </p:cNvPr>
            <p:cNvSpPr/>
            <p:nvPr/>
          </p:nvSpPr>
          <p:spPr bwMode="auto">
            <a:xfrm>
              <a:off x="5946284" y="1919761"/>
              <a:ext cx="697940" cy="697938"/>
            </a:xfrm>
            <a:prstGeom prst="ellipse">
              <a:avLst/>
            </a:prstGeom>
            <a:solidFill>
              <a:schemeClr val="accent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47" name="Warning_E7BA" descr="Icon of a triangle with an exclamation point inside">
              <a:extLst>
                <a:ext uri="{FF2B5EF4-FFF2-40B4-BE49-F238E27FC236}">
                  <a16:creationId xmlns:a16="http://schemas.microsoft.com/office/drawing/2014/main" id="{B88B2EDE-45C9-455E-9A14-D69E09736A28}"/>
                </a:ext>
              </a:extLst>
            </p:cNvPr>
            <p:cNvSpPr>
              <a:spLocks noChangeAspect="1" noEditPoints="1"/>
            </p:cNvSpPr>
            <p:nvPr/>
          </p:nvSpPr>
          <p:spPr bwMode="auto">
            <a:xfrm>
              <a:off x="6112467" y="2085850"/>
              <a:ext cx="365574" cy="365760"/>
            </a:xfrm>
            <a:custGeom>
              <a:avLst/>
              <a:gdLst>
                <a:gd name="T0" fmla="*/ 0 w 3939"/>
                <a:gd name="T1" fmla="*/ 3941 h 3941"/>
                <a:gd name="T2" fmla="*/ 1970 w 3939"/>
                <a:gd name="T3" fmla="*/ 0 h 3941"/>
                <a:gd name="T4" fmla="*/ 3939 w 3939"/>
                <a:gd name="T5" fmla="*/ 3941 h 3941"/>
                <a:gd name="T6" fmla="*/ 0 w 3939"/>
                <a:gd name="T7" fmla="*/ 3941 h 3941"/>
                <a:gd name="T8" fmla="*/ 1970 w 3939"/>
                <a:gd name="T9" fmla="*/ 1144 h 3941"/>
                <a:gd name="T10" fmla="*/ 1970 w 3939"/>
                <a:gd name="T11" fmla="*/ 2911 h 3941"/>
                <a:gd name="T12" fmla="*/ 1970 w 3939"/>
                <a:gd name="T13" fmla="*/ 3205 h 3941"/>
                <a:gd name="T14" fmla="*/ 1970 w 3939"/>
                <a:gd name="T15" fmla="*/ 3500 h 39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9" h="3941">
                  <a:moveTo>
                    <a:pt x="0" y="3941"/>
                  </a:moveTo>
                  <a:lnTo>
                    <a:pt x="1970" y="0"/>
                  </a:lnTo>
                  <a:lnTo>
                    <a:pt x="3939" y="3941"/>
                  </a:lnTo>
                  <a:lnTo>
                    <a:pt x="0" y="3941"/>
                  </a:lnTo>
                  <a:moveTo>
                    <a:pt x="1970" y="1144"/>
                  </a:moveTo>
                  <a:lnTo>
                    <a:pt x="1970" y="2911"/>
                  </a:lnTo>
                  <a:moveTo>
                    <a:pt x="1970" y="3205"/>
                  </a:moveTo>
                  <a:lnTo>
                    <a:pt x="1970" y="3500"/>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5" name="Group 4">
            <a:extLst>
              <a:ext uri="{FF2B5EF4-FFF2-40B4-BE49-F238E27FC236}">
                <a16:creationId xmlns:a16="http://schemas.microsoft.com/office/drawing/2014/main" id="{F890C691-1B4A-417D-95A6-7660D9FFEF2F}"/>
              </a:ext>
              <a:ext uri="{C183D7F6-B498-43B3-948B-1728B52AA6E4}">
                <adec:decorative xmlns:adec="http://schemas.microsoft.com/office/drawing/2017/decorative" val="1"/>
              </a:ext>
            </a:extLst>
          </p:cNvPr>
          <p:cNvGrpSpPr/>
          <p:nvPr/>
        </p:nvGrpSpPr>
        <p:grpSpPr>
          <a:xfrm>
            <a:off x="5946284" y="3080030"/>
            <a:ext cx="697940" cy="697938"/>
            <a:chOff x="5946284" y="3080030"/>
            <a:chExt cx="697940" cy="697938"/>
          </a:xfrm>
        </p:grpSpPr>
        <p:sp>
          <p:nvSpPr>
            <p:cNvPr id="19" name="Oval 18" descr="An icon of people working together">
              <a:extLst>
                <a:ext uri="{FF2B5EF4-FFF2-40B4-BE49-F238E27FC236}">
                  <a16:creationId xmlns:a16="http://schemas.microsoft.com/office/drawing/2014/main" id="{892E4E6A-4F2E-4F3A-88FF-E943A4840B13}"/>
                </a:ext>
                <a:ext uri="{C183D7F6-B498-43B3-948B-1728B52AA6E4}">
                  <adec:decorative xmlns:adec="http://schemas.microsoft.com/office/drawing/2017/decorative" val="1"/>
                </a:ext>
              </a:extLst>
            </p:cNvPr>
            <p:cNvSpPr/>
            <p:nvPr/>
          </p:nvSpPr>
          <p:spPr bwMode="auto">
            <a:xfrm>
              <a:off x="5946284" y="3080030"/>
              <a:ext cx="697940" cy="697938"/>
            </a:xfrm>
            <a:prstGeom prst="ellipse">
              <a:avLst/>
            </a:prstGeom>
            <a:solidFill>
              <a:schemeClr val="accent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48" name="brain_2" title="Icon of a brain with circles and connection lines inside">
              <a:extLst>
                <a:ext uri="{FF2B5EF4-FFF2-40B4-BE49-F238E27FC236}">
                  <a16:creationId xmlns:a16="http://schemas.microsoft.com/office/drawing/2014/main" id="{7F87AEA1-2153-4BB1-8A0E-E9CA015F19AA}"/>
                </a:ext>
              </a:extLst>
            </p:cNvPr>
            <p:cNvSpPr>
              <a:spLocks noChangeAspect="1" noEditPoints="1"/>
            </p:cNvSpPr>
            <p:nvPr/>
          </p:nvSpPr>
          <p:spPr bwMode="auto">
            <a:xfrm>
              <a:off x="6022515" y="3246119"/>
              <a:ext cx="545479" cy="365760"/>
            </a:xfrm>
            <a:custGeom>
              <a:avLst/>
              <a:gdLst>
                <a:gd name="T0" fmla="*/ 379 w 440"/>
                <a:gd name="T1" fmla="*/ 133 h 295"/>
                <a:gd name="T2" fmla="*/ 379 w 440"/>
                <a:gd name="T3" fmla="*/ 169 h 295"/>
                <a:gd name="T4" fmla="*/ 259 w 440"/>
                <a:gd name="T5" fmla="*/ 181 h 295"/>
                <a:gd name="T6" fmla="*/ 295 w 440"/>
                <a:gd name="T7" fmla="*/ 181 h 295"/>
                <a:gd name="T8" fmla="*/ 259 w 440"/>
                <a:gd name="T9" fmla="*/ 181 h 295"/>
                <a:gd name="T10" fmla="*/ 114 w 440"/>
                <a:gd name="T11" fmla="*/ 179 h 295"/>
                <a:gd name="T12" fmla="*/ 78 w 440"/>
                <a:gd name="T13" fmla="*/ 169 h 295"/>
                <a:gd name="T14" fmla="*/ 235 w 440"/>
                <a:gd name="T15" fmla="*/ 88 h 295"/>
                <a:gd name="T16" fmla="*/ 192 w 440"/>
                <a:gd name="T17" fmla="*/ 79 h 295"/>
                <a:gd name="T18" fmla="*/ 174 w 440"/>
                <a:gd name="T19" fmla="*/ 97 h 295"/>
                <a:gd name="T20" fmla="*/ 174 w 440"/>
                <a:gd name="T21" fmla="*/ 61 h 295"/>
                <a:gd name="T22" fmla="*/ 277 w 440"/>
                <a:gd name="T23" fmla="*/ 85 h 295"/>
                <a:gd name="T24" fmla="*/ 313 w 440"/>
                <a:gd name="T25" fmla="*/ 85 h 295"/>
                <a:gd name="T26" fmla="*/ 277 w 440"/>
                <a:gd name="T27" fmla="*/ 85 h 295"/>
                <a:gd name="T28" fmla="*/ 168 w 440"/>
                <a:gd name="T29" fmla="*/ 205 h 295"/>
                <a:gd name="T30" fmla="*/ 168 w 440"/>
                <a:gd name="T31" fmla="*/ 169 h 295"/>
                <a:gd name="T32" fmla="*/ 42 w 440"/>
                <a:gd name="T33" fmla="*/ 169 h 295"/>
                <a:gd name="T34" fmla="*/ 78 w 440"/>
                <a:gd name="T35" fmla="*/ 169 h 295"/>
                <a:gd name="T36" fmla="*/ 42 w 440"/>
                <a:gd name="T37" fmla="*/ 169 h 295"/>
                <a:gd name="T38" fmla="*/ 284 w 440"/>
                <a:gd name="T39" fmla="*/ 121 h 295"/>
                <a:gd name="T40" fmla="*/ 295 w 440"/>
                <a:gd name="T41" fmla="*/ 103 h 295"/>
                <a:gd name="T42" fmla="*/ 114 w 440"/>
                <a:gd name="T43" fmla="*/ 125 h 295"/>
                <a:gd name="T44" fmla="*/ 143 w 440"/>
                <a:gd name="T45" fmla="*/ 133 h 295"/>
                <a:gd name="T46" fmla="*/ 168 w 440"/>
                <a:gd name="T47" fmla="*/ 144 h 295"/>
                <a:gd name="T48" fmla="*/ 361 w 440"/>
                <a:gd name="T49" fmla="*/ 151 h 295"/>
                <a:gd name="T50" fmla="*/ 331 w 440"/>
                <a:gd name="T51" fmla="*/ 160 h 295"/>
                <a:gd name="T52" fmla="*/ 331 w 440"/>
                <a:gd name="T53" fmla="*/ 243 h 295"/>
                <a:gd name="T54" fmla="*/ 321 w 440"/>
                <a:gd name="T55" fmla="*/ 181 h 295"/>
                <a:gd name="T56" fmla="*/ 358 w 440"/>
                <a:gd name="T57" fmla="*/ 206 h 295"/>
                <a:gd name="T58" fmla="*/ 440 w 440"/>
                <a:gd name="T59" fmla="*/ 163 h 295"/>
                <a:gd name="T60" fmla="*/ 388 w 440"/>
                <a:gd name="T61" fmla="*/ 110 h 295"/>
                <a:gd name="T62" fmla="*/ 227 w 440"/>
                <a:gd name="T63" fmla="*/ 30 h 295"/>
                <a:gd name="T64" fmla="*/ 68 w 440"/>
                <a:gd name="T65" fmla="*/ 103 h 295"/>
                <a:gd name="T66" fmla="*/ 4 w 440"/>
                <a:gd name="T67" fmla="*/ 165 h 295"/>
                <a:gd name="T68" fmla="*/ 164 w 440"/>
                <a:gd name="T69" fmla="*/ 237 h 295"/>
                <a:gd name="T70" fmla="*/ 358 w 440"/>
                <a:gd name="T71" fmla="*/ 20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0" h="295">
                  <a:moveTo>
                    <a:pt x="361" y="151"/>
                  </a:moveTo>
                  <a:cubicBezTo>
                    <a:pt x="361" y="141"/>
                    <a:pt x="369" y="133"/>
                    <a:pt x="379" y="133"/>
                  </a:cubicBezTo>
                  <a:cubicBezTo>
                    <a:pt x="389" y="133"/>
                    <a:pt x="397" y="141"/>
                    <a:pt x="397" y="151"/>
                  </a:cubicBezTo>
                  <a:cubicBezTo>
                    <a:pt x="397" y="161"/>
                    <a:pt x="389" y="169"/>
                    <a:pt x="379" y="169"/>
                  </a:cubicBezTo>
                  <a:cubicBezTo>
                    <a:pt x="369" y="169"/>
                    <a:pt x="361" y="161"/>
                    <a:pt x="361" y="151"/>
                  </a:cubicBezTo>
                  <a:close/>
                  <a:moveTo>
                    <a:pt x="259" y="181"/>
                  </a:moveTo>
                  <a:cubicBezTo>
                    <a:pt x="259" y="191"/>
                    <a:pt x="267" y="199"/>
                    <a:pt x="277" y="199"/>
                  </a:cubicBezTo>
                  <a:cubicBezTo>
                    <a:pt x="287" y="199"/>
                    <a:pt x="295" y="191"/>
                    <a:pt x="295" y="181"/>
                  </a:cubicBezTo>
                  <a:cubicBezTo>
                    <a:pt x="295" y="171"/>
                    <a:pt x="287" y="163"/>
                    <a:pt x="277" y="163"/>
                  </a:cubicBezTo>
                  <a:cubicBezTo>
                    <a:pt x="267" y="163"/>
                    <a:pt x="259" y="171"/>
                    <a:pt x="259" y="181"/>
                  </a:cubicBezTo>
                  <a:close/>
                  <a:moveTo>
                    <a:pt x="114" y="239"/>
                  </a:moveTo>
                  <a:cubicBezTo>
                    <a:pt x="114" y="179"/>
                    <a:pt x="114" y="179"/>
                    <a:pt x="114" y="179"/>
                  </a:cubicBezTo>
                  <a:cubicBezTo>
                    <a:pt x="114" y="179"/>
                    <a:pt x="109" y="169"/>
                    <a:pt x="104" y="169"/>
                  </a:cubicBezTo>
                  <a:cubicBezTo>
                    <a:pt x="104" y="169"/>
                    <a:pt x="104" y="169"/>
                    <a:pt x="78" y="169"/>
                  </a:cubicBezTo>
                  <a:moveTo>
                    <a:pt x="235" y="260"/>
                  </a:moveTo>
                  <a:cubicBezTo>
                    <a:pt x="235" y="260"/>
                    <a:pt x="235" y="260"/>
                    <a:pt x="235" y="88"/>
                  </a:cubicBezTo>
                  <a:cubicBezTo>
                    <a:pt x="235" y="82"/>
                    <a:pt x="231" y="79"/>
                    <a:pt x="225" y="79"/>
                  </a:cubicBezTo>
                  <a:cubicBezTo>
                    <a:pt x="225" y="79"/>
                    <a:pt x="225" y="79"/>
                    <a:pt x="192" y="79"/>
                  </a:cubicBezTo>
                  <a:moveTo>
                    <a:pt x="156" y="79"/>
                  </a:moveTo>
                  <a:cubicBezTo>
                    <a:pt x="156" y="89"/>
                    <a:pt x="164" y="97"/>
                    <a:pt x="174" y="97"/>
                  </a:cubicBezTo>
                  <a:cubicBezTo>
                    <a:pt x="184" y="97"/>
                    <a:pt x="192" y="89"/>
                    <a:pt x="192" y="79"/>
                  </a:cubicBezTo>
                  <a:cubicBezTo>
                    <a:pt x="192" y="69"/>
                    <a:pt x="184" y="61"/>
                    <a:pt x="174" y="61"/>
                  </a:cubicBezTo>
                  <a:cubicBezTo>
                    <a:pt x="164" y="61"/>
                    <a:pt x="156" y="69"/>
                    <a:pt x="156" y="79"/>
                  </a:cubicBezTo>
                  <a:close/>
                  <a:moveTo>
                    <a:pt x="277" y="85"/>
                  </a:moveTo>
                  <a:cubicBezTo>
                    <a:pt x="277" y="95"/>
                    <a:pt x="285" y="103"/>
                    <a:pt x="295" y="103"/>
                  </a:cubicBezTo>
                  <a:cubicBezTo>
                    <a:pt x="305" y="103"/>
                    <a:pt x="313" y="95"/>
                    <a:pt x="313" y="85"/>
                  </a:cubicBezTo>
                  <a:cubicBezTo>
                    <a:pt x="313" y="75"/>
                    <a:pt x="305" y="67"/>
                    <a:pt x="295" y="67"/>
                  </a:cubicBezTo>
                  <a:cubicBezTo>
                    <a:pt x="285" y="67"/>
                    <a:pt x="277" y="75"/>
                    <a:pt x="277" y="85"/>
                  </a:cubicBezTo>
                  <a:close/>
                  <a:moveTo>
                    <a:pt x="150" y="187"/>
                  </a:moveTo>
                  <a:cubicBezTo>
                    <a:pt x="150" y="197"/>
                    <a:pt x="158" y="205"/>
                    <a:pt x="168" y="205"/>
                  </a:cubicBezTo>
                  <a:cubicBezTo>
                    <a:pt x="178" y="205"/>
                    <a:pt x="186" y="197"/>
                    <a:pt x="186" y="187"/>
                  </a:cubicBezTo>
                  <a:cubicBezTo>
                    <a:pt x="186" y="177"/>
                    <a:pt x="178" y="169"/>
                    <a:pt x="168" y="169"/>
                  </a:cubicBezTo>
                  <a:cubicBezTo>
                    <a:pt x="158" y="169"/>
                    <a:pt x="150" y="177"/>
                    <a:pt x="150" y="187"/>
                  </a:cubicBezTo>
                  <a:close/>
                  <a:moveTo>
                    <a:pt x="42" y="169"/>
                  </a:moveTo>
                  <a:cubicBezTo>
                    <a:pt x="42" y="179"/>
                    <a:pt x="50" y="187"/>
                    <a:pt x="60" y="187"/>
                  </a:cubicBezTo>
                  <a:cubicBezTo>
                    <a:pt x="70" y="187"/>
                    <a:pt x="78" y="179"/>
                    <a:pt x="78" y="169"/>
                  </a:cubicBezTo>
                  <a:cubicBezTo>
                    <a:pt x="78" y="159"/>
                    <a:pt x="70" y="151"/>
                    <a:pt x="60" y="151"/>
                  </a:cubicBezTo>
                  <a:cubicBezTo>
                    <a:pt x="50" y="151"/>
                    <a:pt x="42" y="159"/>
                    <a:pt x="42" y="169"/>
                  </a:cubicBezTo>
                  <a:close/>
                  <a:moveTo>
                    <a:pt x="235" y="121"/>
                  </a:moveTo>
                  <a:cubicBezTo>
                    <a:pt x="235" y="121"/>
                    <a:pt x="235" y="121"/>
                    <a:pt x="284" y="121"/>
                  </a:cubicBezTo>
                  <a:cubicBezTo>
                    <a:pt x="290" y="121"/>
                    <a:pt x="295" y="117"/>
                    <a:pt x="295" y="112"/>
                  </a:cubicBezTo>
                  <a:cubicBezTo>
                    <a:pt x="295" y="112"/>
                    <a:pt x="295" y="112"/>
                    <a:pt x="295" y="103"/>
                  </a:cubicBezTo>
                  <a:moveTo>
                    <a:pt x="114" y="49"/>
                  </a:moveTo>
                  <a:cubicBezTo>
                    <a:pt x="114" y="49"/>
                    <a:pt x="114" y="51"/>
                    <a:pt x="114" y="125"/>
                  </a:cubicBezTo>
                  <a:cubicBezTo>
                    <a:pt x="114" y="130"/>
                    <a:pt x="118" y="133"/>
                    <a:pt x="123" y="133"/>
                  </a:cubicBezTo>
                  <a:cubicBezTo>
                    <a:pt x="123" y="133"/>
                    <a:pt x="123" y="133"/>
                    <a:pt x="143" y="133"/>
                  </a:cubicBezTo>
                  <a:cubicBezTo>
                    <a:pt x="143" y="133"/>
                    <a:pt x="143" y="133"/>
                    <a:pt x="158" y="133"/>
                  </a:cubicBezTo>
                  <a:cubicBezTo>
                    <a:pt x="163" y="133"/>
                    <a:pt x="168" y="139"/>
                    <a:pt x="168" y="144"/>
                  </a:cubicBezTo>
                  <a:cubicBezTo>
                    <a:pt x="168" y="144"/>
                    <a:pt x="168" y="144"/>
                    <a:pt x="168" y="169"/>
                  </a:cubicBezTo>
                  <a:moveTo>
                    <a:pt x="361" y="151"/>
                  </a:moveTo>
                  <a:cubicBezTo>
                    <a:pt x="361" y="151"/>
                    <a:pt x="361" y="151"/>
                    <a:pt x="340" y="151"/>
                  </a:cubicBezTo>
                  <a:cubicBezTo>
                    <a:pt x="335" y="151"/>
                    <a:pt x="331" y="155"/>
                    <a:pt x="331" y="160"/>
                  </a:cubicBezTo>
                  <a:cubicBezTo>
                    <a:pt x="331" y="160"/>
                    <a:pt x="331" y="160"/>
                    <a:pt x="331" y="205"/>
                  </a:cubicBezTo>
                  <a:moveTo>
                    <a:pt x="331" y="243"/>
                  </a:moveTo>
                  <a:cubicBezTo>
                    <a:pt x="331" y="243"/>
                    <a:pt x="331" y="243"/>
                    <a:pt x="331" y="190"/>
                  </a:cubicBezTo>
                  <a:cubicBezTo>
                    <a:pt x="331" y="185"/>
                    <a:pt x="327" y="181"/>
                    <a:pt x="321" y="181"/>
                  </a:cubicBezTo>
                  <a:cubicBezTo>
                    <a:pt x="321" y="181"/>
                    <a:pt x="321" y="181"/>
                    <a:pt x="295" y="181"/>
                  </a:cubicBezTo>
                  <a:moveTo>
                    <a:pt x="358" y="206"/>
                  </a:moveTo>
                  <a:cubicBezTo>
                    <a:pt x="367" y="212"/>
                    <a:pt x="377" y="215"/>
                    <a:pt x="388" y="215"/>
                  </a:cubicBezTo>
                  <a:cubicBezTo>
                    <a:pt x="417" y="215"/>
                    <a:pt x="440" y="192"/>
                    <a:pt x="440" y="163"/>
                  </a:cubicBezTo>
                  <a:cubicBezTo>
                    <a:pt x="440" y="134"/>
                    <a:pt x="417" y="111"/>
                    <a:pt x="388" y="111"/>
                  </a:cubicBezTo>
                  <a:cubicBezTo>
                    <a:pt x="388" y="110"/>
                    <a:pt x="388" y="110"/>
                    <a:pt x="388" y="110"/>
                  </a:cubicBezTo>
                  <a:cubicBezTo>
                    <a:pt x="388" y="110"/>
                    <a:pt x="379" y="38"/>
                    <a:pt x="310" y="41"/>
                  </a:cubicBezTo>
                  <a:cubicBezTo>
                    <a:pt x="310" y="41"/>
                    <a:pt x="275" y="4"/>
                    <a:pt x="227" y="30"/>
                  </a:cubicBezTo>
                  <a:cubicBezTo>
                    <a:pt x="227" y="30"/>
                    <a:pt x="183" y="0"/>
                    <a:pt x="146" y="53"/>
                  </a:cubicBezTo>
                  <a:cubicBezTo>
                    <a:pt x="146" y="53"/>
                    <a:pt x="79" y="26"/>
                    <a:pt x="68" y="103"/>
                  </a:cubicBezTo>
                  <a:cubicBezTo>
                    <a:pt x="68" y="103"/>
                    <a:pt x="68" y="103"/>
                    <a:pt x="68" y="103"/>
                  </a:cubicBezTo>
                  <a:cubicBezTo>
                    <a:pt x="68" y="103"/>
                    <a:pt x="7" y="116"/>
                    <a:pt x="4" y="165"/>
                  </a:cubicBezTo>
                  <a:cubicBezTo>
                    <a:pt x="0" y="213"/>
                    <a:pt x="42" y="247"/>
                    <a:pt x="87" y="215"/>
                  </a:cubicBezTo>
                  <a:cubicBezTo>
                    <a:pt x="87" y="215"/>
                    <a:pt x="120" y="263"/>
                    <a:pt x="164" y="237"/>
                  </a:cubicBezTo>
                  <a:cubicBezTo>
                    <a:pt x="164" y="237"/>
                    <a:pt x="222" y="295"/>
                    <a:pt x="270" y="235"/>
                  </a:cubicBezTo>
                  <a:cubicBezTo>
                    <a:pt x="270" y="235"/>
                    <a:pt x="329" y="282"/>
                    <a:pt x="358" y="206"/>
                  </a:cubicBez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6" name="Group 5">
            <a:extLst>
              <a:ext uri="{FF2B5EF4-FFF2-40B4-BE49-F238E27FC236}">
                <a16:creationId xmlns:a16="http://schemas.microsoft.com/office/drawing/2014/main" id="{4D013D80-66F7-49BB-A1ED-7C19F3374779}"/>
              </a:ext>
              <a:ext uri="{C183D7F6-B498-43B3-948B-1728B52AA6E4}">
                <adec:decorative xmlns:adec="http://schemas.microsoft.com/office/drawing/2017/decorative" val="1"/>
              </a:ext>
            </a:extLst>
          </p:cNvPr>
          <p:cNvGrpSpPr/>
          <p:nvPr/>
        </p:nvGrpSpPr>
        <p:grpSpPr>
          <a:xfrm>
            <a:off x="5946284" y="4271508"/>
            <a:ext cx="697940" cy="697938"/>
            <a:chOff x="5946284" y="4271508"/>
            <a:chExt cx="697940" cy="697938"/>
          </a:xfrm>
        </p:grpSpPr>
        <p:sp>
          <p:nvSpPr>
            <p:cNvPr id="31" name="Oval 30" descr="An icon of people working together">
              <a:extLst>
                <a:ext uri="{FF2B5EF4-FFF2-40B4-BE49-F238E27FC236}">
                  <a16:creationId xmlns:a16="http://schemas.microsoft.com/office/drawing/2014/main" id="{DF890800-8697-48E3-A878-1678EE8A3D55}"/>
                </a:ext>
                <a:ext uri="{C183D7F6-B498-43B3-948B-1728B52AA6E4}">
                  <adec:decorative xmlns:adec="http://schemas.microsoft.com/office/drawing/2017/decorative" val="1"/>
                </a:ext>
              </a:extLst>
            </p:cNvPr>
            <p:cNvSpPr/>
            <p:nvPr/>
          </p:nvSpPr>
          <p:spPr bwMode="auto">
            <a:xfrm>
              <a:off x="5946284" y="4271508"/>
              <a:ext cx="697940" cy="697938"/>
            </a:xfrm>
            <a:prstGeom prst="ellipse">
              <a:avLst/>
            </a:prstGeom>
            <a:solidFill>
              <a:schemeClr val="accent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49" name="Script_F03A" title="Icon of an unrolled document with writing on it">
              <a:extLst>
                <a:ext uri="{FF2B5EF4-FFF2-40B4-BE49-F238E27FC236}">
                  <a16:creationId xmlns:a16="http://schemas.microsoft.com/office/drawing/2014/main" id="{F36A32FF-3077-4150-9BA7-DECFCF931BEE}"/>
                </a:ext>
              </a:extLst>
            </p:cNvPr>
            <p:cNvSpPr>
              <a:spLocks noChangeAspect="1" noEditPoints="1"/>
            </p:cNvSpPr>
            <p:nvPr/>
          </p:nvSpPr>
          <p:spPr bwMode="auto">
            <a:xfrm>
              <a:off x="6112463" y="4437597"/>
              <a:ext cx="365583" cy="365760"/>
            </a:xfrm>
            <a:custGeom>
              <a:avLst/>
              <a:gdLst>
                <a:gd name="T0" fmla="*/ 2638 w 3768"/>
                <a:gd name="T1" fmla="*/ 3015 h 3768"/>
                <a:gd name="T2" fmla="*/ 2371 w 3768"/>
                <a:gd name="T3" fmla="*/ 3125 h 3768"/>
                <a:gd name="T4" fmla="*/ 2261 w 3768"/>
                <a:gd name="T5" fmla="*/ 3392 h 3768"/>
                <a:gd name="T6" fmla="*/ 2371 w 3768"/>
                <a:gd name="T7" fmla="*/ 3658 h 3768"/>
                <a:gd name="T8" fmla="*/ 2638 w 3768"/>
                <a:gd name="T9" fmla="*/ 3768 h 3768"/>
                <a:gd name="T10" fmla="*/ 377 w 3768"/>
                <a:gd name="T11" fmla="*/ 3768 h 3768"/>
                <a:gd name="T12" fmla="*/ 110 w 3768"/>
                <a:gd name="T13" fmla="*/ 3658 h 3768"/>
                <a:gd name="T14" fmla="*/ 0 w 3768"/>
                <a:gd name="T15" fmla="*/ 3392 h 3768"/>
                <a:gd name="T16" fmla="*/ 110 w 3768"/>
                <a:gd name="T17" fmla="*/ 3125 h 3768"/>
                <a:gd name="T18" fmla="*/ 377 w 3768"/>
                <a:gd name="T19" fmla="*/ 3015 h 3768"/>
                <a:gd name="T20" fmla="*/ 2638 w 3768"/>
                <a:gd name="T21" fmla="*/ 3015 h 3768"/>
                <a:gd name="T22" fmla="*/ 3382 w 3768"/>
                <a:gd name="T23" fmla="*/ 0 h 3768"/>
                <a:gd name="T24" fmla="*/ 879 w 3768"/>
                <a:gd name="T25" fmla="*/ 0 h 3768"/>
                <a:gd name="T26" fmla="*/ 502 w 3768"/>
                <a:gd name="T27" fmla="*/ 377 h 3768"/>
                <a:gd name="T28" fmla="*/ 502 w 3768"/>
                <a:gd name="T29" fmla="*/ 3015 h 3768"/>
                <a:gd name="T30" fmla="*/ 3015 w 3768"/>
                <a:gd name="T31" fmla="*/ 753 h 3768"/>
                <a:gd name="T32" fmla="*/ 3392 w 3768"/>
                <a:gd name="T33" fmla="*/ 753 h 3768"/>
                <a:gd name="T34" fmla="*/ 3768 w 3768"/>
                <a:gd name="T35" fmla="*/ 377 h 3768"/>
                <a:gd name="T36" fmla="*/ 3392 w 3768"/>
                <a:gd name="T37" fmla="*/ 0 h 3768"/>
                <a:gd name="T38" fmla="*/ 3015 w 3768"/>
                <a:gd name="T39" fmla="*/ 377 h 3768"/>
                <a:gd name="T40" fmla="*/ 3015 w 3768"/>
                <a:gd name="T41" fmla="*/ 2387 h 3768"/>
                <a:gd name="T42" fmla="*/ 3015 w 3768"/>
                <a:gd name="T43" fmla="*/ 2387 h 3768"/>
                <a:gd name="T44" fmla="*/ 3015 w 3768"/>
                <a:gd name="T45" fmla="*/ 3392 h 3768"/>
                <a:gd name="T46" fmla="*/ 377 w 3768"/>
                <a:gd name="T47" fmla="*/ 3768 h 3768"/>
                <a:gd name="T48" fmla="*/ 2638 w 3768"/>
                <a:gd name="T49" fmla="*/ 3768 h 3768"/>
                <a:gd name="T50" fmla="*/ 3015 w 3768"/>
                <a:gd name="T51" fmla="*/ 3392 h 3768"/>
                <a:gd name="T52" fmla="*/ 879 w 3768"/>
                <a:gd name="T53" fmla="*/ 753 h 3768"/>
                <a:gd name="T54" fmla="*/ 2638 w 3768"/>
                <a:gd name="T55" fmla="*/ 753 h 3768"/>
                <a:gd name="T56" fmla="*/ 879 w 3768"/>
                <a:gd name="T57" fmla="*/ 1256 h 3768"/>
                <a:gd name="T58" fmla="*/ 2638 w 3768"/>
                <a:gd name="T59" fmla="*/ 1256 h 3768"/>
                <a:gd name="T60" fmla="*/ 879 w 3768"/>
                <a:gd name="T61" fmla="*/ 1758 h 3768"/>
                <a:gd name="T62" fmla="*/ 2638 w 3768"/>
                <a:gd name="T63" fmla="*/ 1758 h 3768"/>
                <a:gd name="T64" fmla="*/ 879 w 3768"/>
                <a:gd name="T65" fmla="*/ 2261 h 3768"/>
                <a:gd name="T66" fmla="*/ 2638 w 3768"/>
                <a:gd name="T67" fmla="*/ 2261 h 3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68" h="3768">
                  <a:moveTo>
                    <a:pt x="2638" y="3015"/>
                  </a:moveTo>
                  <a:cubicBezTo>
                    <a:pt x="2534" y="3015"/>
                    <a:pt x="2439" y="3057"/>
                    <a:pt x="2371" y="3125"/>
                  </a:cubicBezTo>
                  <a:cubicBezTo>
                    <a:pt x="2303" y="3193"/>
                    <a:pt x="2261" y="3287"/>
                    <a:pt x="2261" y="3392"/>
                  </a:cubicBezTo>
                  <a:cubicBezTo>
                    <a:pt x="2261" y="3496"/>
                    <a:pt x="2303" y="3590"/>
                    <a:pt x="2371" y="3658"/>
                  </a:cubicBezTo>
                  <a:cubicBezTo>
                    <a:pt x="2439" y="3726"/>
                    <a:pt x="2534" y="3768"/>
                    <a:pt x="2638" y="3768"/>
                  </a:cubicBezTo>
                  <a:moveTo>
                    <a:pt x="377" y="3768"/>
                  </a:moveTo>
                  <a:cubicBezTo>
                    <a:pt x="272" y="3768"/>
                    <a:pt x="178" y="3726"/>
                    <a:pt x="110" y="3658"/>
                  </a:cubicBezTo>
                  <a:cubicBezTo>
                    <a:pt x="42" y="3590"/>
                    <a:pt x="0" y="3496"/>
                    <a:pt x="0" y="3392"/>
                  </a:cubicBezTo>
                  <a:cubicBezTo>
                    <a:pt x="0" y="3287"/>
                    <a:pt x="42" y="3193"/>
                    <a:pt x="110" y="3125"/>
                  </a:cubicBezTo>
                  <a:cubicBezTo>
                    <a:pt x="178" y="3057"/>
                    <a:pt x="272" y="3015"/>
                    <a:pt x="377" y="3015"/>
                  </a:cubicBezTo>
                  <a:cubicBezTo>
                    <a:pt x="2638" y="3015"/>
                    <a:pt x="2638" y="3015"/>
                    <a:pt x="2638" y="3015"/>
                  </a:cubicBezTo>
                  <a:moveTo>
                    <a:pt x="3382" y="0"/>
                  </a:moveTo>
                  <a:cubicBezTo>
                    <a:pt x="879" y="0"/>
                    <a:pt x="879" y="0"/>
                    <a:pt x="879" y="0"/>
                  </a:cubicBezTo>
                  <a:cubicBezTo>
                    <a:pt x="671" y="0"/>
                    <a:pt x="502" y="168"/>
                    <a:pt x="502" y="377"/>
                  </a:cubicBezTo>
                  <a:cubicBezTo>
                    <a:pt x="502" y="3015"/>
                    <a:pt x="502" y="3015"/>
                    <a:pt x="502" y="3015"/>
                  </a:cubicBezTo>
                  <a:moveTo>
                    <a:pt x="3015" y="753"/>
                  </a:moveTo>
                  <a:cubicBezTo>
                    <a:pt x="3392" y="753"/>
                    <a:pt x="3392" y="753"/>
                    <a:pt x="3392" y="753"/>
                  </a:cubicBezTo>
                  <a:cubicBezTo>
                    <a:pt x="3600" y="753"/>
                    <a:pt x="3768" y="585"/>
                    <a:pt x="3768" y="377"/>
                  </a:cubicBezTo>
                  <a:cubicBezTo>
                    <a:pt x="3768" y="168"/>
                    <a:pt x="3600" y="0"/>
                    <a:pt x="3392" y="0"/>
                  </a:cubicBezTo>
                  <a:cubicBezTo>
                    <a:pt x="3183" y="0"/>
                    <a:pt x="3015" y="168"/>
                    <a:pt x="3015" y="377"/>
                  </a:cubicBezTo>
                  <a:cubicBezTo>
                    <a:pt x="3015" y="2387"/>
                    <a:pt x="3015" y="2387"/>
                    <a:pt x="3015" y="2387"/>
                  </a:cubicBezTo>
                  <a:moveTo>
                    <a:pt x="3015" y="2387"/>
                  </a:moveTo>
                  <a:cubicBezTo>
                    <a:pt x="3015" y="3392"/>
                    <a:pt x="3015" y="3392"/>
                    <a:pt x="3015" y="3392"/>
                  </a:cubicBezTo>
                  <a:moveTo>
                    <a:pt x="377" y="3768"/>
                  </a:moveTo>
                  <a:cubicBezTo>
                    <a:pt x="2638" y="3768"/>
                    <a:pt x="2638" y="3768"/>
                    <a:pt x="2638" y="3768"/>
                  </a:cubicBezTo>
                  <a:cubicBezTo>
                    <a:pt x="2846" y="3768"/>
                    <a:pt x="3015" y="3600"/>
                    <a:pt x="3015" y="3392"/>
                  </a:cubicBezTo>
                  <a:moveTo>
                    <a:pt x="879" y="753"/>
                  </a:moveTo>
                  <a:cubicBezTo>
                    <a:pt x="2638" y="753"/>
                    <a:pt x="2638" y="753"/>
                    <a:pt x="2638" y="753"/>
                  </a:cubicBezTo>
                  <a:moveTo>
                    <a:pt x="879" y="1256"/>
                  </a:moveTo>
                  <a:cubicBezTo>
                    <a:pt x="2638" y="1256"/>
                    <a:pt x="2638" y="1256"/>
                    <a:pt x="2638" y="1256"/>
                  </a:cubicBezTo>
                  <a:moveTo>
                    <a:pt x="879" y="1758"/>
                  </a:moveTo>
                  <a:cubicBezTo>
                    <a:pt x="2638" y="1758"/>
                    <a:pt x="2638" y="1758"/>
                    <a:pt x="2638" y="1758"/>
                  </a:cubicBezTo>
                  <a:moveTo>
                    <a:pt x="879" y="2261"/>
                  </a:moveTo>
                  <a:cubicBezTo>
                    <a:pt x="2638" y="2261"/>
                    <a:pt x="2638" y="2261"/>
                    <a:pt x="2638" y="2261"/>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mn-cs"/>
              </a:endParaRPr>
            </a:p>
          </p:txBody>
        </p:sp>
      </p:grpSp>
      <p:sp>
        <p:nvSpPr>
          <p:cNvPr id="50" name="Rectangle 49">
            <a:extLst>
              <a:ext uri="{FF2B5EF4-FFF2-40B4-BE49-F238E27FC236}">
                <a16:creationId xmlns:a16="http://schemas.microsoft.com/office/drawing/2014/main" id="{1843B40F-4246-4617-96C6-0E35E8078555}"/>
              </a:ext>
            </a:extLst>
          </p:cNvPr>
          <p:cNvSpPr/>
          <p:nvPr/>
        </p:nvSpPr>
        <p:spPr>
          <a:xfrm>
            <a:off x="587810" y="2112164"/>
            <a:ext cx="4868110" cy="861774"/>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94D32"/>
                </a:solidFill>
                <a:effectLst/>
                <a:uLnTx/>
                <a:uFillTx/>
                <a:latin typeface="Segoe UI"/>
                <a:ea typeface="+mn-ea"/>
                <a:cs typeface="+mn-cs"/>
              </a:rPr>
              <a:t>Ongoing risk assessment</a:t>
            </a:r>
            <a:br>
              <a:rPr kumimoji="0" lang="en-US" sz="1600" b="1" i="0" u="none" strike="noStrike" kern="1200" cap="none" spc="0" normalizeH="0" baseline="0" noProof="0">
                <a:ln>
                  <a:noFill/>
                </a:ln>
                <a:solidFill>
                  <a:srgbClr val="0078D7"/>
                </a:solidFill>
                <a:effectLst/>
                <a:uLnTx/>
                <a:uFillTx/>
                <a:latin typeface="Segoe UI"/>
                <a:ea typeface="+mn-ea"/>
                <a:cs typeface="+mn-cs"/>
              </a:rPr>
            </a:br>
            <a:r>
              <a:rPr kumimoji="0" lang="en-US" sz="1600" b="0" i="0" u="none" strike="noStrike" kern="1200" cap="none" spc="0" normalizeH="0" baseline="0" noProof="0">
                <a:ln>
                  <a:noFill/>
                </a:ln>
                <a:solidFill>
                  <a:prstClr val="black"/>
                </a:solidFill>
                <a:effectLst/>
                <a:uLnTx/>
                <a:uFillTx/>
                <a:latin typeface="Segoe UI"/>
                <a:ea typeface="+mn-ea"/>
                <a:cs typeface="+mn-cs"/>
              </a:rPr>
              <a:t>An intelligent score reflects your compliance posture against regulations or standards </a:t>
            </a:r>
          </a:p>
        </p:txBody>
      </p:sp>
      <p:sp>
        <p:nvSpPr>
          <p:cNvPr id="51" name="Rectangle 50">
            <a:extLst>
              <a:ext uri="{FF2B5EF4-FFF2-40B4-BE49-F238E27FC236}">
                <a16:creationId xmlns:a16="http://schemas.microsoft.com/office/drawing/2014/main" id="{787DDD4C-53C1-43C1-A404-4B4A99BF4BEB}"/>
              </a:ext>
            </a:extLst>
          </p:cNvPr>
          <p:cNvSpPr/>
          <p:nvPr/>
        </p:nvSpPr>
        <p:spPr>
          <a:xfrm>
            <a:off x="587810" y="3167284"/>
            <a:ext cx="4868110" cy="861774"/>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94D32"/>
                </a:solidFill>
                <a:effectLst/>
                <a:uLnTx/>
                <a:uFillTx/>
                <a:latin typeface="Segoe UI"/>
                <a:ea typeface="+mn-ea"/>
                <a:cs typeface="+mn-cs"/>
              </a:rPr>
              <a:t>Actionable insights</a:t>
            </a:r>
            <a:br>
              <a:rPr kumimoji="0" lang="en-US" sz="1600" b="0" i="0" u="none" strike="noStrike" kern="1200" cap="none" spc="0" normalizeH="0" baseline="0" noProof="0">
                <a:ln>
                  <a:noFill/>
                </a:ln>
                <a:solidFill>
                  <a:srgbClr val="505050"/>
                </a:solidFill>
                <a:effectLst/>
                <a:uLnTx/>
                <a:uFillTx/>
                <a:latin typeface="Segoe UI"/>
                <a:ea typeface="+mn-ea"/>
                <a:cs typeface="+mn-cs"/>
              </a:rPr>
            </a:br>
            <a:r>
              <a:rPr kumimoji="0" lang="en-US" sz="1600" b="0" i="0" u="none" strike="noStrike" kern="1200" cap="none" spc="0" normalizeH="0" baseline="0" noProof="0">
                <a:ln>
                  <a:noFill/>
                </a:ln>
                <a:solidFill>
                  <a:prstClr val="black"/>
                </a:solidFill>
                <a:effectLst/>
                <a:uLnTx/>
                <a:uFillTx/>
                <a:latin typeface="Segoe UI"/>
                <a:ea typeface="+mn-ea"/>
                <a:cs typeface="+mn-cs"/>
              </a:rPr>
              <a:t>Recommended actions to improve your data protection capabilities</a:t>
            </a:r>
          </a:p>
        </p:txBody>
      </p:sp>
      <p:sp>
        <p:nvSpPr>
          <p:cNvPr id="55" name="Rectangle 54">
            <a:extLst>
              <a:ext uri="{FF2B5EF4-FFF2-40B4-BE49-F238E27FC236}">
                <a16:creationId xmlns:a16="http://schemas.microsoft.com/office/drawing/2014/main" id="{6B480640-550F-4D96-9201-87F7E071F35D}"/>
              </a:ext>
            </a:extLst>
          </p:cNvPr>
          <p:cNvSpPr/>
          <p:nvPr/>
        </p:nvSpPr>
        <p:spPr>
          <a:xfrm>
            <a:off x="587810" y="4222404"/>
            <a:ext cx="4868110" cy="861774"/>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94D32"/>
                </a:solidFill>
                <a:effectLst/>
                <a:uLnTx/>
                <a:uFillTx/>
                <a:latin typeface="Segoe UI"/>
                <a:ea typeface="+mn-ea"/>
                <a:cs typeface="+mn-cs"/>
              </a:rPr>
              <a:t>Simplified compliance</a:t>
            </a:r>
            <a:br>
              <a:rPr kumimoji="0" lang="en-US" sz="1800" b="1" i="0" u="none" strike="noStrike" kern="1200" cap="none" spc="0" normalizeH="0" baseline="0" noProof="0">
                <a:ln>
                  <a:noFill/>
                </a:ln>
                <a:solidFill>
                  <a:srgbClr val="494D32"/>
                </a:solidFill>
                <a:effectLst/>
                <a:uLnTx/>
                <a:uFillTx/>
                <a:latin typeface="Segoe UI"/>
                <a:ea typeface="+mn-ea"/>
                <a:cs typeface="+mn-cs"/>
              </a:rPr>
            </a:br>
            <a:r>
              <a:rPr kumimoji="0" lang="en-US" sz="1600" b="0" i="0" u="none" strike="noStrike" kern="1200" cap="none" spc="0" normalizeH="0" baseline="0" noProof="0">
                <a:ln>
                  <a:noFill/>
                </a:ln>
                <a:solidFill>
                  <a:prstClr val="black"/>
                </a:solidFill>
                <a:effectLst/>
                <a:uLnTx/>
                <a:uFillTx/>
                <a:latin typeface="Segoe UI"/>
                <a:ea typeface="+mn-ea"/>
                <a:cs typeface="+mn-cs"/>
              </a:rPr>
              <a:t>Streamlined workflow across teams and richly detailed reports for auditing preparation</a:t>
            </a:r>
          </a:p>
        </p:txBody>
      </p:sp>
      <p:cxnSp>
        <p:nvCxnSpPr>
          <p:cNvPr id="56" name="Straight Connector 55">
            <a:extLst>
              <a:ext uri="{FF2B5EF4-FFF2-40B4-BE49-F238E27FC236}">
                <a16:creationId xmlns:a16="http://schemas.microsoft.com/office/drawing/2014/main" id="{27DB6E72-BD8A-435D-817B-D4403E69D224}"/>
              </a:ext>
              <a:ext uri="{C183D7F6-B498-43B3-948B-1728B52AA6E4}">
                <adec:decorative xmlns:adec="http://schemas.microsoft.com/office/drawing/2017/decorative" val="1"/>
              </a:ext>
            </a:extLst>
          </p:cNvPr>
          <p:cNvCxnSpPr>
            <a:cxnSpLocks/>
          </p:cNvCxnSpPr>
          <p:nvPr/>
        </p:nvCxnSpPr>
        <p:spPr>
          <a:xfrm flipH="1">
            <a:off x="1464503" y="3070611"/>
            <a:ext cx="3991417" cy="0"/>
          </a:xfrm>
          <a:prstGeom prst="line">
            <a:avLst/>
          </a:prstGeom>
          <a:ln w="12700" cap="sq">
            <a:gradFill flip="none" rotWithShape="1">
              <a:gsLst>
                <a:gs pos="0">
                  <a:schemeClr val="accent1"/>
                </a:gs>
                <a:gs pos="95000">
                  <a:schemeClr val="accent1">
                    <a:alpha val="0"/>
                  </a:schemeClr>
                </a:gs>
              </a:gsLst>
              <a:lin ang="0" scaled="1"/>
              <a:tileRect/>
            </a:gradFill>
            <a:prstDash val="solid"/>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B7D6E9C-44DD-4FE9-A839-6B330CAE636D}"/>
              </a:ext>
              <a:ext uri="{C183D7F6-B498-43B3-948B-1728B52AA6E4}">
                <adec:decorative xmlns:adec="http://schemas.microsoft.com/office/drawing/2017/decorative" val="1"/>
              </a:ext>
            </a:extLst>
          </p:cNvPr>
          <p:cNvCxnSpPr>
            <a:cxnSpLocks/>
          </p:cNvCxnSpPr>
          <p:nvPr/>
        </p:nvCxnSpPr>
        <p:spPr>
          <a:xfrm flipH="1">
            <a:off x="1464503" y="4125731"/>
            <a:ext cx="3991417" cy="0"/>
          </a:xfrm>
          <a:prstGeom prst="line">
            <a:avLst/>
          </a:prstGeom>
          <a:ln w="12700" cap="sq">
            <a:gradFill flip="none" rotWithShape="1">
              <a:gsLst>
                <a:gs pos="0">
                  <a:schemeClr val="accent1"/>
                </a:gs>
                <a:gs pos="95000">
                  <a:schemeClr val="accent1">
                    <a:alpha val="0"/>
                  </a:schemeClr>
                </a:gs>
              </a:gsLst>
              <a:lin ang="0" scaled="1"/>
              <a:tileRect/>
            </a:gradFill>
            <a:prstDash val="solid"/>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 Placeholder 2">
            <a:extLst>
              <a:ext uri="{FF2B5EF4-FFF2-40B4-BE49-F238E27FC236}">
                <a16:creationId xmlns:a16="http://schemas.microsoft.com/office/drawing/2014/main" id="{DE407540-3065-43AB-9B72-B10507EBF094}"/>
              </a:ext>
            </a:extLst>
          </p:cNvPr>
          <p:cNvSpPr txBox="1">
            <a:spLocks/>
          </p:cNvSpPr>
          <p:nvPr/>
        </p:nvSpPr>
        <p:spPr>
          <a:xfrm>
            <a:off x="478036" y="5577718"/>
            <a:ext cx="5725994" cy="937382"/>
          </a:xfrm>
          <a:prstGeom prst="rect">
            <a:avLst/>
          </a:prstGeom>
        </p:spPr>
        <p:txBody>
          <a:bodyPr vert="horz" wrap="square" lIns="0" tIns="0" rIns="0" bIns="0" rtlCol="0">
            <a:noAutofit/>
          </a:bodyPr>
          <a:lst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100" b="0" i="1" u="none" strike="noStrike" kern="1200" cap="none" spc="0" normalizeH="0" baseline="0" noProof="0">
                <a:ln>
                  <a:noFill/>
                </a:ln>
                <a:solidFill>
                  <a:prstClr val="black"/>
                </a:solidFill>
                <a:effectLst/>
                <a:uLnTx/>
                <a:uFillTx/>
                <a:latin typeface="Segoe UI"/>
                <a:ea typeface="+mn-ea"/>
                <a:cs typeface="+mn-cs"/>
              </a:rPr>
              <a:t>Compliance Manager is a dashboard that provides the Compliance Score and a summary of your data protection and compliance stature as well as recommendations to improve data protection and compliance. This is a recommendation; it is up to you to evaluate and validate the effectiveness of customer controls as per your regulatory environment. Recommendations from Compliance Manager and Compliance Score should not be interpreted as a guarantee of compliance.</a:t>
            </a:r>
          </a:p>
        </p:txBody>
      </p:sp>
      <p:grpSp>
        <p:nvGrpSpPr>
          <p:cNvPr id="2" name="Group 1">
            <a:extLst>
              <a:ext uri="{FF2B5EF4-FFF2-40B4-BE49-F238E27FC236}">
                <a16:creationId xmlns:a16="http://schemas.microsoft.com/office/drawing/2014/main" id="{60B1D039-1E24-490D-860E-B291D4774141}"/>
              </a:ext>
              <a:ext uri="{C183D7F6-B498-43B3-948B-1728B52AA6E4}">
                <adec:decorative xmlns:adec="http://schemas.microsoft.com/office/drawing/2017/decorative" val="1"/>
              </a:ext>
            </a:extLst>
          </p:cNvPr>
          <p:cNvGrpSpPr/>
          <p:nvPr/>
        </p:nvGrpSpPr>
        <p:grpSpPr>
          <a:xfrm>
            <a:off x="6370209" y="1799507"/>
            <a:ext cx="7790584" cy="4459101"/>
            <a:chOff x="6861243" y="1941699"/>
            <a:chExt cx="5196986" cy="2974602"/>
          </a:xfrm>
        </p:grpSpPr>
        <p:pic>
          <p:nvPicPr>
            <p:cNvPr id="60" name="Picture 59">
              <a:extLst>
                <a:ext uri="{FF2B5EF4-FFF2-40B4-BE49-F238E27FC236}">
                  <a16:creationId xmlns:a16="http://schemas.microsoft.com/office/drawing/2014/main" id="{36223C97-BE31-41D2-89EF-E8B45BC8A990}"/>
                </a:ext>
                <a:ext uri="{C183D7F6-B498-43B3-948B-1728B52AA6E4}">
                  <adec:decorative xmlns:adec="http://schemas.microsoft.com/office/drawing/2017/decorative" val="1"/>
                </a:ext>
              </a:extLst>
            </p:cNvPr>
            <p:cNvPicPr>
              <a:picLocks noChangeAspect="1"/>
            </p:cNvPicPr>
            <p:nvPr/>
          </p:nvPicPr>
          <p:blipFill>
            <a:blip r:embed="rId3"/>
            <a:srcRect l="2188" t="1914" r="10363" b="14471"/>
            <a:stretch>
              <a:fillRect/>
            </a:stretch>
          </p:blipFill>
          <p:spPr>
            <a:xfrm>
              <a:off x="6861243" y="1941699"/>
              <a:ext cx="5196986" cy="2974602"/>
            </a:xfrm>
            <a:custGeom>
              <a:avLst/>
              <a:gdLst>
                <a:gd name="connsiteX0" fmla="*/ 908394 w 7703820"/>
                <a:gd name="connsiteY0" fmla="*/ 0 h 4409440"/>
                <a:gd name="connsiteX1" fmla="*/ 6770348 w 7703820"/>
                <a:gd name="connsiteY1" fmla="*/ 0 h 4409440"/>
                <a:gd name="connsiteX2" fmla="*/ 6995860 w 7703820"/>
                <a:gd name="connsiteY2" fmla="*/ 224185 h 4409440"/>
                <a:gd name="connsiteX3" fmla="*/ 6995860 w 7703820"/>
                <a:gd name="connsiteY3" fmla="*/ 4104534 h 4409440"/>
                <a:gd name="connsiteX4" fmla="*/ 6993364 w 7703820"/>
                <a:gd name="connsiteY4" fmla="*/ 4116823 h 4409440"/>
                <a:gd name="connsiteX5" fmla="*/ 7638115 w 7703820"/>
                <a:gd name="connsiteY5" fmla="*/ 4116823 h 4409440"/>
                <a:gd name="connsiteX6" fmla="*/ 7703820 w 7703820"/>
                <a:gd name="connsiteY6" fmla="*/ 4182141 h 4409440"/>
                <a:gd name="connsiteX7" fmla="*/ 7703820 w 7703820"/>
                <a:gd name="connsiteY7" fmla="*/ 4344122 h 4409440"/>
                <a:gd name="connsiteX8" fmla="*/ 7638115 w 7703820"/>
                <a:gd name="connsiteY8" fmla="*/ 4409440 h 4409440"/>
                <a:gd name="connsiteX9" fmla="*/ 65705 w 7703820"/>
                <a:gd name="connsiteY9" fmla="*/ 4409440 h 4409440"/>
                <a:gd name="connsiteX10" fmla="*/ 0 w 7703820"/>
                <a:gd name="connsiteY10" fmla="*/ 4344122 h 4409440"/>
                <a:gd name="connsiteX11" fmla="*/ 0 w 7703820"/>
                <a:gd name="connsiteY11" fmla="*/ 4182141 h 4409440"/>
                <a:gd name="connsiteX12" fmla="*/ 65705 w 7703820"/>
                <a:gd name="connsiteY12" fmla="*/ 4116823 h 4409440"/>
                <a:gd name="connsiteX13" fmla="*/ 685378 w 7703820"/>
                <a:gd name="connsiteY13" fmla="*/ 4116823 h 4409440"/>
                <a:gd name="connsiteX14" fmla="*/ 682883 w 7703820"/>
                <a:gd name="connsiteY14" fmla="*/ 4104534 h 4409440"/>
                <a:gd name="connsiteX15" fmla="*/ 682883 w 7703820"/>
                <a:gd name="connsiteY15" fmla="*/ 224185 h 4409440"/>
                <a:gd name="connsiteX16" fmla="*/ 908394 w 7703820"/>
                <a:gd name="connsiteY16" fmla="*/ 0 h 440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03820" h="4409440">
                  <a:moveTo>
                    <a:pt x="908394" y="0"/>
                  </a:moveTo>
                  <a:lnTo>
                    <a:pt x="6770348" y="0"/>
                  </a:lnTo>
                  <a:cubicBezTo>
                    <a:pt x="6894894" y="0"/>
                    <a:pt x="6995860" y="100371"/>
                    <a:pt x="6995860" y="224185"/>
                  </a:cubicBezTo>
                  <a:lnTo>
                    <a:pt x="6995860" y="4104534"/>
                  </a:lnTo>
                  <a:lnTo>
                    <a:pt x="6993364" y="4116823"/>
                  </a:lnTo>
                  <a:lnTo>
                    <a:pt x="7638115" y="4116823"/>
                  </a:lnTo>
                  <a:cubicBezTo>
                    <a:pt x="7674403" y="4116823"/>
                    <a:pt x="7703820" y="4146067"/>
                    <a:pt x="7703820" y="4182141"/>
                  </a:cubicBezTo>
                  <a:lnTo>
                    <a:pt x="7703820" y="4344122"/>
                  </a:lnTo>
                  <a:cubicBezTo>
                    <a:pt x="7703820" y="4380196"/>
                    <a:pt x="7674403" y="4409440"/>
                    <a:pt x="7638115" y="4409440"/>
                  </a:cubicBezTo>
                  <a:lnTo>
                    <a:pt x="65705" y="4409440"/>
                  </a:lnTo>
                  <a:cubicBezTo>
                    <a:pt x="29417" y="4409440"/>
                    <a:pt x="0" y="4380196"/>
                    <a:pt x="0" y="4344122"/>
                  </a:cubicBezTo>
                  <a:lnTo>
                    <a:pt x="0" y="4182141"/>
                  </a:lnTo>
                  <a:cubicBezTo>
                    <a:pt x="0" y="4146067"/>
                    <a:pt x="29417" y="4116823"/>
                    <a:pt x="65705" y="4116823"/>
                  </a:cubicBezTo>
                  <a:lnTo>
                    <a:pt x="685378" y="4116823"/>
                  </a:lnTo>
                  <a:lnTo>
                    <a:pt x="682883" y="4104534"/>
                  </a:lnTo>
                  <a:lnTo>
                    <a:pt x="682883" y="224185"/>
                  </a:lnTo>
                  <a:cubicBezTo>
                    <a:pt x="682883" y="100371"/>
                    <a:pt x="783848" y="0"/>
                    <a:pt x="908394" y="0"/>
                  </a:cubicBezTo>
                  <a:close/>
                </a:path>
              </a:pathLst>
            </a:custGeom>
          </p:spPr>
        </p:pic>
        <p:pic>
          <p:nvPicPr>
            <p:cNvPr id="61" name="Picture 60" descr="A screenshot">
              <a:extLst>
                <a:ext uri="{FF2B5EF4-FFF2-40B4-BE49-F238E27FC236}">
                  <a16:creationId xmlns:a16="http://schemas.microsoft.com/office/drawing/2014/main" id="{D3450DD1-88A6-4F7F-8354-9B87A4B37ADA}"/>
                </a:ext>
              </a:extLst>
            </p:cNvPr>
            <p:cNvPicPr>
              <a:picLocks noChangeAspect="1"/>
            </p:cNvPicPr>
            <p:nvPr/>
          </p:nvPicPr>
          <p:blipFill>
            <a:blip r:embed="rId4"/>
            <a:stretch>
              <a:fillRect/>
            </a:stretch>
          </p:blipFill>
          <p:spPr>
            <a:xfrm>
              <a:off x="7564117" y="2097848"/>
              <a:ext cx="3791239" cy="2527492"/>
            </a:xfrm>
            <a:prstGeom prst="rect">
              <a:avLst/>
            </a:prstGeom>
          </p:spPr>
        </p:pic>
      </p:grpSp>
      <p:pic>
        <p:nvPicPr>
          <p:cNvPr id="8" name="Picture 7">
            <a:extLst>
              <a:ext uri="{FF2B5EF4-FFF2-40B4-BE49-F238E27FC236}">
                <a16:creationId xmlns:a16="http://schemas.microsoft.com/office/drawing/2014/main" id="{0D8D7F16-332F-FBFF-06B0-913133F7A033}"/>
              </a:ext>
            </a:extLst>
          </p:cNvPr>
          <p:cNvPicPr>
            <a:picLocks noChangeAspect="1"/>
          </p:cNvPicPr>
          <p:nvPr/>
        </p:nvPicPr>
        <p:blipFill>
          <a:blip r:embed="rId5"/>
          <a:stretch>
            <a:fillRect/>
          </a:stretch>
        </p:blipFill>
        <p:spPr>
          <a:xfrm>
            <a:off x="7409242" y="2013765"/>
            <a:ext cx="5697904" cy="3650019"/>
          </a:xfrm>
          <a:prstGeom prst="rect">
            <a:avLst/>
          </a:prstGeom>
        </p:spPr>
      </p:pic>
    </p:spTree>
    <p:extLst>
      <p:ext uri="{BB962C8B-B14F-4D97-AF65-F5344CB8AC3E}">
        <p14:creationId xmlns:p14="http://schemas.microsoft.com/office/powerpoint/2010/main" val="296026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par>
                                <p:cTn id="8" presetID="53" presetClass="entr" presetSubtype="16" fill="hold" nodeType="withEffect">
                                  <p:stCondLst>
                                    <p:cond delay="75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75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500"/>
                                        <p:tgtEl>
                                          <p:spTgt spid="56"/>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par>
                                <p:cTn id="20" presetID="53" presetClass="entr" presetSubtype="16" fill="hold" nodeType="withEffect">
                                  <p:stCondLst>
                                    <p:cond delay="25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22" presetClass="entr" presetSubtype="8" fill="hold" nodeType="withEffect">
                                  <p:stCondLst>
                                    <p:cond delay="25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left)">
                                      <p:cBhvr>
                                        <p:cTn id="31" dur="500"/>
                                        <p:tgtEl>
                                          <p:spTgt spid="55"/>
                                        </p:tgtEl>
                                      </p:cBhvr>
                                    </p:animEffect>
                                  </p:childTnLst>
                                </p:cTn>
                              </p:par>
                              <p:par>
                                <p:cTn id="32" presetID="53"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5" grpId="0"/>
      <p:bldP spid="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table using a computer&#10;&#10;Description generated with very high confidence">
            <a:extLst>
              <a:ext uri="{FF2B5EF4-FFF2-40B4-BE49-F238E27FC236}">
                <a16:creationId xmlns:a16="http://schemas.microsoft.com/office/drawing/2014/main" id="{56BCFCDA-0A6D-BA40-A1F0-D04A190CDAFF}"/>
              </a:ext>
            </a:extLst>
          </p:cNvPr>
          <p:cNvPicPr>
            <a:picLocks noChangeAspect="1"/>
          </p:cNvPicPr>
          <p:nvPr/>
        </p:nvPicPr>
        <p:blipFill>
          <a:blip r:embed="rId3"/>
          <a:stretch>
            <a:fillRect/>
          </a:stretch>
        </p:blipFill>
        <p:spPr>
          <a:xfrm>
            <a:off x="0" y="1"/>
            <a:ext cx="12192000" cy="6857999"/>
          </a:xfrm>
          <a:prstGeom prst="rect">
            <a:avLst/>
          </a:prstGeom>
        </p:spPr>
      </p:pic>
      <p:sp>
        <p:nvSpPr>
          <p:cNvPr id="9" name="Rectangle 8">
            <a:extLst>
              <a:ext uri="{FF2B5EF4-FFF2-40B4-BE49-F238E27FC236}">
                <a16:creationId xmlns:a16="http://schemas.microsoft.com/office/drawing/2014/main" id="{E4FA484E-6F4F-254F-BF62-C3335C267297}"/>
              </a:ext>
            </a:extLst>
          </p:cNvPr>
          <p:cNvSpPr/>
          <p:nvPr/>
        </p:nvSpPr>
        <p:spPr bwMode="auto">
          <a:xfrm>
            <a:off x="1" y="1"/>
            <a:ext cx="12191999" cy="6857999"/>
          </a:xfrm>
          <a:prstGeom prst="rect">
            <a:avLst/>
          </a:prstGeom>
          <a:gradFill flip="none" rotWithShape="1">
            <a:gsLst>
              <a:gs pos="0">
                <a:schemeClr val="bg1">
                  <a:alpha val="80000"/>
                </a:schemeClr>
              </a:gs>
              <a:gs pos="40000">
                <a:schemeClr val="bg1">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Title 6">
            <a:extLst>
              <a:ext uri="{FF2B5EF4-FFF2-40B4-BE49-F238E27FC236}">
                <a16:creationId xmlns:a16="http://schemas.microsoft.com/office/drawing/2014/main" id="{3D8C2A41-D56C-2B44-BE13-FDF7B807B4A0}"/>
              </a:ext>
            </a:extLst>
          </p:cNvPr>
          <p:cNvSpPr txBox="1">
            <a:spLocks/>
          </p:cNvSpPr>
          <p:nvPr/>
        </p:nvSpPr>
        <p:spPr>
          <a:xfrm>
            <a:off x="426426" y="1388391"/>
            <a:ext cx="9401560" cy="1814086"/>
          </a:xfrm>
          <a:prstGeom prst="rect">
            <a:avLst/>
          </a:prstGeom>
          <a:noFill/>
        </p:spPr>
        <p:txBody>
          <a:bodyPr vert="horz" wrap="square" lIns="0" tIns="0" rIns="0" bIns="0" rtlCol="0" anchor="t" anchorCtr="0">
            <a:noAutofit/>
          </a:bodyPr>
          <a:lstStyle>
            <a:lvl1pPr algn="l" defTabSz="932563" rtl="0" eaLnBrk="1" latinLnBrk="0" hangingPunct="1">
              <a:lnSpc>
                <a:spcPct val="90000"/>
              </a:lnSpc>
              <a:spcBef>
                <a:spcPct val="0"/>
              </a:spcBef>
              <a:buNone/>
              <a:defRPr lang="en-US" sz="5294" b="0" kern="1200" cap="none" spc="-147" baseline="0" dirty="0">
                <a:ln w="3175">
                  <a:noFill/>
                </a:ln>
                <a:solidFill>
                  <a:srgbClr val="000000"/>
                </a:solidFill>
                <a:effectLst/>
                <a:latin typeface="+mj-lt"/>
                <a:ea typeface="+mn-ea"/>
                <a:cs typeface="Segoe UI" pitchFamily="34" charset="0"/>
              </a:defRPr>
            </a:lvl1pPr>
          </a:lstStyle>
          <a:p>
            <a:r>
              <a:rPr lang="en-AU">
                <a:solidFill>
                  <a:schemeClr val="accent1"/>
                </a:solidFill>
              </a:rPr>
              <a:t>Demonstration </a:t>
            </a:r>
            <a:br>
              <a:rPr lang="en-AU"/>
            </a:br>
            <a:endParaRPr lang="en-AU"/>
          </a:p>
        </p:txBody>
      </p:sp>
      <p:grpSp>
        <p:nvGrpSpPr>
          <p:cNvPr id="11" name="Group 10">
            <a:extLst>
              <a:ext uri="{FF2B5EF4-FFF2-40B4-BE49-F238E27FC236}">
                <a16:creationId xmlns:a16="http://schemas.microsoft.com/office/drawing/2014/main" id="{B7787931-3035-9B4D-9901-AFDBB86C82B5}"/>
              </a:ext>
            </a:extLst>
          </p:cNvPr>
          <p:cNvGrpSpPr/>
          <p:nvPr/>
        </p:nvGrpSpPr>
        <p:grpSpPr>
          <a:xfrm>
            <a:off x="9957031" y="6399734"/>
            <a:ext cx="1958385" cy="458265"/>
            <a:chOff x="1317614" y="3363947"/>
            <a:chExt cx="1958385" cy="458265"/>
          </a:xfrm>
        </p:grpSpPr>
        <p:pic>
          <p:nvPicPr>
            <p:cNvPr id="12" name="Picture 11">
              <a:extLst>
                <a:ext uri="{FF2B5EF4-FFF2-40B4-BE49-F238E27FC236}">
                  <a16:creationId xmlns:a16="http://schemas.microsoft.com/office/drawing/2014/main" id="{0A6EBEE0-F9B1-0647-92CF-2F5B3ADAB9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17614" y="3363947"/>
              <a:ext cx="814693" cy="458265"/>
            </a:xfrm>
            <a:prstGeom prst="rect">
              <a:avLst/>
            </a:prstGeom>
          </p:spPr>
        </p:pic>
        <p:pic>
          <p:nvPicPr>
            <p:cNvPr id="13" name="Graphic 12">
              <a:extLst>
                <a:ext uri="{FF2B5EF4-FFF2-40B4-BE49-F238E27FC236}">
                  <a16:creationId xmlns:a16="http://schemas.microsoft.com/office/drawing/2014/main" id="{639F5690-3692-9E40-905D-5FC3A506D3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368800" y="3495600"/>
              <a:ext cx="907199" cy="193846"/>
            </a:xfrm>
            <a:prstGeom prst="rect">
              <a:avLst/>
            </a:prstGeom>
          </p:spPr>
        </p:pic>
        <p:cxnSp>
          <p:nvCxnSpPr>
            <p:cNvPr id="14" name="Straight Connector 13">
              <a:extLst>
                <a:ext uri="{FF2B5EF4-FFF2-40B4-BE49-F238E27FC236}">
                  <a16:creationId xmlns:a16="http://schemas.microsoft.com/office/drawing/2014/main" id="{0330AD71-9E63-4544-8E1E-E62BEF4B2631}"/>
                </a:ext>
              </a:extLst>
            </p:cNvPr>
            <p:cNvCxnSpPr/>
            <p:nvPr/>
          </p:nvCxnSpPr>
          <p:spPr>
            <a:xfrm>
              <a:off x="2185200" y="3387600"/>
              <a:ext cx="0" cy="38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941942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40692-285E-79B2-EBFE-B49721794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2B858-2ACC-6F31-07B0-9F03B99411B3}"/>
              </a:ext>
            </a:extLst>
          </p:cNvPr>
          <p:cNvSpPr>
            <a:spLocks noGrp="1"/>
          </p:cNvSpPr>
          <p:nvPr>
            <p:ph type="title"/>
          </p:nvPr>
        </p:nvSpPr>
        <p:spPr>
          <a:xfrm>
            <a:off x="383872" y="3061833"/>
            <a:ext cx="6789929" cy="1740759"/>
          </a:xfrm>
        </p:spPr>
        <p:txBody>
          <a:bodyPr/>
          <a:lstStyle/>
          <a:p>
            <a:r>
              <a:rPr lang="en-AU"/>
              <a:t>Dicker Data Webinar</a:t>
            </a:r>
            <a:br>
              <a:rPr lang="en-AU"/>
            </a:br>
            <a:br>
              <a:rPr lang="en-AU"/>
            </a:br>
            <a:r>
              <a:rPr lang="en-AU"/>
              <a:t>Thank you</a:t>
            </a:r>
          </a:p>
        </p:txBody>
      </p:sp>
    </p:spTree>
    <p:extLst>
      <p:ext uri="{BB962C8B-B14F-4D97-AF65-F5344CB8AC3E}">
        <p14:creationId xmlns:p14="http://schemas.microsoft.com/office/powerpoint/2010/main" val="1793400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AB4AEB-E8D6-C9A4-34D2-27DFF1A10CCA}"/>
              </a:ext>
            </a:extLst>
          </p:cNvPr>
          <p:cNvSpPr>
            <a:spLocks noGrp="1"/>
          </p:cNvSpPr>
          <p:nvPr>
            <p:ph idx="26"/>
          </p:nvPr>
        </p:nvSpPr>
        <p:spPr/>
        <p:txBody>
          <a:bodyPr/>
          <a:lstStyle/>
          <a:p>
            <a:endParaRPr lang="en-AU"/>
          </a:p>
        </p:txBody>
      </p:sp>
      <p:sp>
        <p:nvSpPr>
          <p:cNvPr id="3" name="Title 2">
            <a:extLst>
              <a:ext uri="{FF2B5EF4-FFF2-40B4-BE49-F238E27FC236}">
                <a16:creationId xmlns:a16="http://schemas.microsoft.com/office/drawing/2014/main" id="{CD9A84CA-CA28-22F2-CEAF-2820B244C2FB}"/>
              </a:ext>
            </a:extLst>
          </p:cNvPr>
          <p:cNvSpPr>
            <a:spLocks noGrp="1"/>
          </p:cNvSpPr>
          <p:nvPr>
            <p:ph type="title"/>
          </p:nvPr>
        </p:nvSpPr>
        <p:spPr/>
        <p:txBody>
          <a:bodyPr/>
          <a:lstStyle/>
          <a:p>
            <a:endParaRPr lang="en-AU"/>
          </a:p>
        </p:txBody>
      </p:sp>
      <p:sp>
        <p:nvSpPr>
          <p:cNvPr id="4" name="Content Placeholder 3">
            <a:extLst>
              <a:ext uri="{FF2B5EF4-FFF2-40B4-BE49-F238E27FC236}">
                <a16:creationId xmlns:a16="http://schemas.microsoft.com/office/drawing/2014/main" id="{D7E70AC2-664D-F0C1-E05E-D67DC83BB701}"/>
              </a:ext>
            </a:extLst>
          </p:cNvPr>
          <p:cNvSpPr>
            <a:spLocks noGrp="1"/>
          </p:cNvSpPr>
          <p:nvPr>
            <p:ph idx="25"/>
          </p:nvPr>
        </p:nvSpPr>
        <p:spPr/>
        <p:txBody>
          <a:bodyPr/>
          <a:lstStyle/>
          <a:p>
            <a:endParaRPr lang="en-AU"/>
          </a:p>
        </p:txBody>
      </p:sp>
      <p:sp>
        <p:nvSpPr>
          <p:cNvPr id="5" name="Content Placeholder 4">
            <a:extLst>
              <a:ext uri="{FF2B5EF4-FFF2-40B4-BE49-F238E27FC236}">
                <a16:creationId xmlns:a16="http://schemas.microsoft.com/office/drawing/2014/main" id="{936372C5-E0EA-9564-57F6-1D1584CDA92C}"/>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045E6E4C-4A5F-6E94-0D60-D5193A58F1F9}"/>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A1B70FF8-758A-5BF9-D44F-028B051D4F93}"/>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1850998D-862D-F4B7-166F-8CE591F2EB00}"/>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0C26B422-7F5F-56A1-10B9-8CABF51BFAB6}"/>
              </a:ext>
            </a:extLst>
          </p:cNvPr>
          <p:cNvSpPr>
            <a:spLocks noGrp="1"/>
          </p:cNvSpPr>
          <p:nvPr>
            <p:ph idx="31"/>
          </p:nvPr>
        </p:nvSpPr>
        <p:spPr/>
        <p:txBody>
          <a:bodyPr/>
          <a:lstStyle/>
          <a:p>
            <a:endParaRPr lang="en-AU"/>
          </a:p>
        </p:txBody>
      </p:sp>
    </p:spTree>
    <p:extLst>
      <p:ext uri="{BB962C8B-B14F-4D97-AF65-F5344CB8AC3E}">
        <p14:creationId xmlns:p14="http://schemas.microsoft.com/office/powerpoint/2010/main" val="350975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8DAF-AFDF-7197-961B-6FE05FA0D45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E8DF9703-E9B8-4B89-5C47-741D4723F2E9}"/>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3DE3475C-3254-9D16-2518-D62F51F81B07}"/>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49DE7E1E-E8F2-DCCE-4B5F-D24046C607A7}"/>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29C21E28-3AF3-BD8A-B06D-2D39567808B6}"/>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67E15632-496D-4D91-FB8F-E368E95C59B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64FED845-4F10-BF7C-C7A1-9918BB93C2AB}"/>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FBB9B4B-CF63-9229-1B28-49336431CE97}"/>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C0C90F83-9845-5651-B8F7-69448C9C06EE}"/>
              </a:ext>
            </a:extLst>
          </p:cNvPr>
          <p:cNvSpPr>
            <a:spLocks noGrp="1"/>
          </p:cNvSpPr>
          <p:nvPr>
            <p:ph idx="16"/>
          </p:nvPr>
        </p:nvSpPr>
        <p:spPr/>
        <p:txBody>
          <a:bodyPr/>
          <a:lstStyle/>
          <a:p>
            <a:endParaRPr lang="en-AU"/>
          </a:p>
        </p:txBody>
      </p:sp>
      <p:sp>
        <p:nvSpPr>
          <p:cNvPr id="11" name="Content Placeholder 10">
            <a:extLst>
              <a:ext uri="{FF2B5EF4-FFF2-40B4-BE49-F238E27FC236}">
                <a16:creationId xmlns:a16="http://schemas.microsoft.com/office/drawing/2014/main" id="{70A82E23-A3CB-E2F7-58E6-0D15D64E34E8}"/>
              </a:ext>
            </a:extLst>
          </p:cNvPr>
          <p:cNvSpPr>
            <a:spLocks noGrp="1"/>
          </p:cNvSpPr>
          <p:nvPr>
            <p:ph idx="17"/>
          </p:nvPr>
        </p:nvSpPr>
        <p:spPr/>
        <p:txBody>
          <a:bodyPr/>
          <a:lstStyle/>
          <a:p>
            <a:endParaRPr lang="en-AU"/>
          </a:p>
        </p:txBody>
      </p:sp>
      <p:sp>
        <p:nvSpPr>
          <p:cNvPr id="12" name="Content Placeholder 11">
            <a:extLst>
              <a:ext uri="{FF2B5EF4-FFF2-40B4-BE49-F238E27FC236}">
                <a16:creationId xmlns:a16="http://schemas.microsoft.com/office/drawing/2014/main" id="{E90D9375-27A9-3069-AF90-A45C11C09671}"/>
              </a:ext>
            </a:extLst>
          </p:cNvPr>
          <p:cNvSpPr>
            <a:spLocks noGrp="1"/>
          </p:cNvSpPr>
          <p:nvPr>
            <p:ph idx="18"/>
          </p:nvPr>
        </p:nvSpPr>
        <p:spPr/>
        <p:txBody>
          <a:bodyPr/>
          <a:lstStyle/>
          <a:p>
            <a:endParaRPr lang="en-AU"/>
          </a:p>
        </p:txBody>
      </p:sp>
    </p:spTree>
    <p:extLst>
      <p:ext uri="{BB962C8B-B14F-4D97-AF65-F5344CB8AC3E}">
        <p14:creationId xmlns:p14="http://schemas.microsoft.com/office/powerpoint/2010/main" val="2544007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788D-150A-B6D0-E7CB-EAF5D486213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9EFD6DF6-5048-38D4-2BD3-B5C79B53871F}"/>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773D568F-30E5-B296-5C43-5E9D3B7C84B5}"/>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88EF1D2D-2AFC-03B0-1AD6-AD9CA103E01A}"/>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CEFDEB06-E996-7605-B93E-EB936AD2FAAE}"/>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F2C3CDDB-1C36-98BA-0A88-BDAD50BAC16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06897AC3-4616-97B2-77E9-E5F8D880CCFA}"/>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16DA996-CFCF-8929-FE24-E4247A97B234}"/>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F526E494-BFF2-AE9B-637B-4DD49BCB3318}"/>
              </a:ext>
            </a:extLst>
          </p:cNvPr>
          <p:cNvSpPr>
            <a:spLocks noGrp="1"/>
          </p:cNvSpPr>
          <p:nvPr>
            <p:ph idx="16"/>
          </p:nvPr>
        </p:nvSpPr>
        <p:spPr/>
        <p:txBody>
          <a:bodyPr/>
          <a:lstStyle/>
          <a:p>
            <a:endParaRPr lang="en-AU"/>
          </a:p>
        </p:txBody>
      </p:sp>
    </p:spTree>
    <p:extLst>
      <p:ext uri="{BB962C8B-B14F-4D97-AF65-F5344CB8AC3E}">
        <p14:creationId xmlns:p14="http://schemas.microsoft.com/office/powerpoint/2010/main" val="3730974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A33E-A356-EB14-00B2-348FBC93A4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6BF6091-2A36-9078-4E1C-67499B82A90B}"/>
              </a:ext>
            </a:extLst>
          </p:cNvPr>
          <p:cNvSpPr>
            <a:spLocks noGrp="1"/>
          </p:cNvSpPr>
          <p:nvPr>
            <p:ph idx="13"/>
          </p:nvPr>
        </p:nvSpPr>
        <p:spPr/>
        <p:txBody>
          <a:bodyPr/>
          <a:lstStyle/>
          <a:p>
            <a:endParaRPr lang="en-AU"/>
          </a:p>
        </p:txBody>
      </p:sp>
      <p:sp>
        <p:nvSpPr>
          <p:cNvPr id="4" name="Content Placeholder 3">
            <a:extLst>
              <a:ext uri="{FF2B5EF4-FFF2-40B4-BE49-F238E27FC236}">
                <a16:creationId xmlns:a16="http://schemas.microsoft.com/office/drawing/2014/main" id="{BE24A4F8-1210-0D62-86B9-4E4C4928A4DD}"/>
              </a:ext>
            </a:extLst>
          </p:cNvPr>
          <p:cNvSpPr>
            <a:spLocks noGrp="1"/>
          </p:cNvSpPr>
          <p:nvPr>
            <p:ph idx="12"/>
          </p:nvPr>
        </p:nvSpPr>
        <p:spPr/>
        <p:txBody>
          <a:bodyPr/>
          <a:lstStyle/>
          <a:p>
            <a:endParaRPr lang="en-AU"/>
          </a:p>
        </p:txBody>
      </p:sp>
      <p:sp>
        <p:nvSpPr>
          <p:cNvPr id="5" name="Content Placeholder 4">
            <a:extLst>
              <a:ext uri="{FF2B5EF4-FFF2-40B4-BE49-F238E27FC236}">
                <a16:creationId xmlns:a16="http://schemas.microsoft.com/office/drawing/2014/main" id="{FFE002F0-5F15-DAD6-4880-FFA125A4BA92}"/>
              </a:ext>
            </a:extLst>
          </p:cNvPr>
          <p:cNvSpPr>
            <a:spLocks noGrp="1"/>
          </p:cNvSpPr>
          <p:nvPr>
            <p:ph idx="14"/>
          </p:nvPr>
        </p:nvSpPr>
        <p:spPr/>
        <p:txBody>
          <a:bodyPr/>
          <a:lstStyle/>
          <a:p>
            <a:endParaRPr lang="en-AU"/>
          </a:p>
        </p:txBody>
      </p:sp>
      <p:sp>
        <p:nvSpPr>
          <p:cNvPr id="6" name="Content Placeholder 5">
            <a:extLst>
              <a:ext uri="{FF2B5EF4-FFF2-40B4-BE49-F238E27FC236}">
                <a16:creationId xmlns:a16="http://schemas.microsoft.com/office/drawing/2014/main" id="{CEAB6E4D-D374-5930-4CDE-06802C68C1D2}"/>
              </a:ext>
            </a:extLst>
          </p:cNvPr>
          <p:cNvSpPr>
            <a:spLocks noGrp="1"/>
          </p:cNvSpPr>
          <p:nvPr>
            <p:ph idx="15"/>
          </p:nvPr>
        </p:nvSpPr>
        <p:spPr/>
        <p:txBody>
          <a:bodyPr/>
          <a:lstStyle/>
          <a:p>
            <a:endParaRPr lang="en-AU"/>
          </a:p>
        </p:txBody>
      </p:sp>
      <p:sp>
        <p:nvSpPr>
          <p:cNvPr id="7" name="Content Placeholder 6">
            <a:extLst>
              <a:ext uri="{FF2B5EF4-FFF2-40B4-BE49-F238E27FC236}">
                <a16:creationId xmlns:a16="http://schemas.microsoft.com/office/drawing/2014/main" id="{49C66C57-37A2-AC3C-B19A-AE64EE56EBAB}"/>
              </a:ext>
            </a:extLst>
          </p:cNvPr>
          <p:cNvSpPr>
            <a:spLocks noGrp="1"/>
          </p:cNvSpPr>
          <p:nvPr>
            <p:ph idx="16"/>
          </p:nvPr>
        </p:nvSpPr>
        <p:spPr/>
        <p:txBody>
          <a:bodyPr/>
          <a:lstStyle/>
          <a:p>
            <a:endParaRPr lang="en-AU"/>
          </a:p>
        </p:txBody>
      </p:sp>
      <p:sp>
        <p:nvSpPr>
          <p:cNvPr id="8" name="Content Placeholder 7">
            <a:extLst>
              <a:ext uri="{FF2B5EF4-FFF2-40B4-BE49-F238E27FC236}">
                <a16:creationId xmlns:a16="http://schemas.microsoft.com/office/drawing/2014/main" id="{C707ED03-227D-806E-4B51-1D81403101D7}"/>
              </a:ext>
            </a:extLst>
          </p:cNvPr>
          <p:cNvSpPr>
            <a:spLocks noGrp="1"/>
          </p:cNvSpPr>
          <p:nvPr>
            <p:ph idx="17"/>
          </p:nvPr>
        </p:nvSpPr>
        <p:spPr/>
        <p:txBody>
          <a:bodyPr/>
          <a:lstStyle/>
          <a:p>
            <a:endParaRPr lang="en-AU"/>
          </a:p>
        </p:txBody>
      </p:sp>
      <p:sp>
        <p:nvSpPr>
          <p:cNvPr id="9" name="Content Placeholder 8">
            <a:extLst>
              <a:ext uri="{FF2B5EF4-FFF2-40B4-BE49-F238E27FC236}">
                <a16:creationId xmlns:a16="http://schemas.microsoft.com/office/drawing/2014/main" id="{BB5A07F7-4821-64F9-5CF9-129DC4F08004}"/>
              </a:ext>
            </a:extLst>
          </p:cNvPr>
          <p:cNvSpPr>
            <a:spLocks noGrp="1"/>
          </p:cNvSpPr>
          <p:nvPr>
            <p:ph idx="18"/>
          </p:nvPr>
        </p:nvSpPr>
        <p:spPr/>
        <p:txBody>
          <a:bodyPr/>
          <a:lstStyle/>
          <a:p>
            <a:endParaRPr lang="en-AU"/>
          </a:p>
        </p:txBody>
      </p:sp>
      <p:sp>
        <p:nvSpPr>
          <p:cNvPr id="10" name="Content Placeholder 9">
            <a:extLst>
              <a:ext uri="{FF2B5EF4-FFF2-40B4-BE49-F238E27FC236}">
                <a16:creationId xmlns:a16="http://schemas.microsoft.com/office/drawing/2014/main" id="{9A534FB2-680E-8A8F-C414-14667FEE20CE}"/>
              </a:ext>
            </a:extLst>
          </p:cNvPr>
          <p:cNvSpPr>
            <a:spLocks noGrp="1"/>
          </p:cNvSpPr>
          <p:nvPr>
            <p:ph idx="19"/>
          </p:nvPr>
        </p:nvSpPr>
        <p:spPr/>
        <p:txBody>
          <a:bodyPr/>
          <a:lstStyle/>
          <a:p>
            <a:endParaRPr lang="en-AU"/>
          </a:p>
        </p:txBody>
      </p:sp>
    </p:spTree>
    <p:extLst>
      <p:ext uri="{BB962C8B-B14F-4D97-AF65-F5344CB8AC3E}">
        <p14:creationId xmlns:p14="http://schemas.microsoft.com/office/powerpoint/2010/main" val="847144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E36A-9636-162E-9B86-F364E8AA61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C476F50-8282-322A-1680-2D3AAB4F007E}"/>
              </a:ext>
            </a:extLst>
          </p:cNvPr>
          <p:cNvSpPr>
            <a:spLocks noGrp="1"/>
          </p:cNvSpPr>
          <p:nvPr>
            <p:ph idx="25"/>
          </p:nvPr>
        </p:nvSpPr>
        <p:spPr/>
        <p:txBody>
          <a:bodyPr/>
          <a:lstStyle/>
          <a:p>
            <a:endParaRPr lang="en-AU"/>
          </a:p>
        </p:txBody>
      </p:sp>
      <p:sp>
        <p:nvSpPr>
          <p:cNvPr id="4" name="Content Placeholder 3">
            <a:extLst>
              <a:ext uri="{FF2B5EF4-FFF2-40B4-BE49-F238E27FC236}">
                <a16:creationId xmlns:a16="http://schemas.microsoft.com/office/drawing/2014/main" id="{FFD9EAF8-1DB3-15E5-5707-FE6C6DA8F6C6}"/>
              </a:ext>
            </a:extLst>
          </p:cNvPr>
          <p:cNvSpPr>
            <a:spLocks noGrp="1"/>
          </p:cNvSpPr>
          <p:nvPr>
            <p:ph idx="26"/>
          </p:nvPr>
        </p:nvSpPr>
        <p:spPr/>
        <p:txBody>
          <a:bodyPr/>
          <a:lstStyle/>
          <a:p>
            <a:endParaRPr lang="en-AU"/>
          </a:p>
        </p:txBody>
      </p:sp>
      <p:sp>
        <p:nvSpPr>
          <p:cNvPr id="5" name="Content Placeholder 4">
            <a:extLst>
              <a:ext uri="{FF2B5EF4-FFF2-40B4-BE49-F238E27FC236}">
                <a16:creationId xmlns:a16="http://schemas.microsoft.com/office/drawing/2014/main" id="{3165A433-DB84-275B-C397-DF50EEFE2E70}"/>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D7A8669F-9A1A-EFA5-8B1A-951161D0C487}"/>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9159F166-6100-714F-DA01-4BFCB930CACD}"/>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57089756-144D-EB87-C2F9-AC592EBE5636}"/>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460E83A3-4C3E-93FC-DDC9-330E3AE6B06E}"/>
              </a:ext>
            </a:extLst>
          </p:cNvPr>
          <p:cNvSpPr>
            <a:spLocks noGrp="1"/>
          </p:cNvSpPr>
          <p:nvPr>
            <p:ph idx="31"/>
          </p:nvPr>
        </p:nvSpPr>
        <p:spPr/>
        <p:txBody>
          <a:bodyPr/>
          <a:lstStyle/>
          <a:p>
            <a:endParaRPr lang="en-AU"/>
          </a:p>
        </p:txBody>
      </p:sp>
      <p:sp>
        <p:nvSpPr>
          <p:cNvPr id="10" name="Content Placeholder 9">
            <a:extLst>
              <a:ext uri="{FF2B5EF4-FFF2-40B4-BE49-F238E27FC236}">
                <a16:creationId xmlns:a16="http://schemas.microsoft.com/office/drawing/2014/main" id="{A7675397-A7B1-8A53-AAA5-CEE2697E9DCB}"/>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1977469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67384-BF55-BE63-EC1D-C8289E8AEC6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B29A0856-2681-6AFB-707A-A3F7AB640214}"/>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40633955-1921-BAA8-3944-8A2376D4B8AD}"/>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CA85BB66-8DF1-B241-5D7A-DF5B8DC6AFFF}"/>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801679B0-A83C-9145-2325-BD37254A6BC6}"/>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C727BA74-D5A7-F1D4-7DE1-D7126C022D61}"/>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E4666281-43F3-8C63-C5EE-6C58CEAA2D65}"/>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345518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F650B-1627-A82B-49FE-AE9DF8389DA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D91700E-E984-43C1-9AB2-F3A118FB90C3}"/>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D4288347-F2F7-F3A0-A1A4-2F0876EDA75C}"/>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213D3D6B-19B0-1E9E-1A9F-4939A6BD5872}"/>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A22C4597-0F4E-D44F-DF24-3604B398FDFA}"/>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90058D27-9321-BBB9-BF3E-8286BA191F93}"/>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527638F2-EB8D-A157-F980-202B8311D353}"/>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612997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8489-8070-C274-50D8-54D22D0D8F55}"/>
              </a:ext>
            </a:extLst>
          </p:cNvPr>
          <p:cNvSpPr>
            <a:spLocks noGrp="1"/>
          </p:cNvSpPr>
          <p:nvPr>
            <p:ph type="title"/>
          </p:nvPr>
        </p:nvSpPr>
        <p:spPr/>
        <p:txBody>
          <a:bodyPr/>
          <a:lstStyle/>
          <a:p>
            <a:r>
              <a:rPr lang="en-AU"/>
              <a:t>News</a:t>
            </a:r>
          </a:p>
        </p:txBody>
      </p:sp>
      <p:sp>
        <p:nvSpPr>
          <p:cNvPr id="3" name="Content Placeholder 2">
            <a:extLst>
              <a:ext uri="{FF2B5EF4-FFF2-40B4-BE49-F238E27FC236}">
                <a16:creationId xmlns:a16="http://schemas.microsoft.com/office/drawing/2014/main" id="{84F3BA9F-97B7-1147-AE3E-E0587D9DF9AF}"/>
              </a:ext>
            </a:extLst>
          </p:cNvPr>
          <p:cNvSpPr>
            <a:spLocks noGrp="1"/>
          </p:cNvSpPr>
          <p:nvPr>
            <p:ph idx="1"/>
          </p:nvPr>
        </p:nvSpPr>
        <p:spPr/>
        <p:txBody>
          <a:bodyPr/>
          <a:lstStyle/>
          <a:p>
            <a:r>
              <a:rPr lang="en-AU"/>
              <a:t>Need to know</a:t>
            </a:r>
          </a:p>
        </p:txBody>
      </p:sp>
      <p:sp>
        <p:nvSpPr>
          <p:cNvPr id="4" name="Content Placeholder 3">
            <a:extLst>
              <a:ext uri="{FF2B5EF4-FFF2-40B4-BE49-F238E27FC236}">
                <a16:creationId xmlns:a16="http://schemas.microsoft.com/office/drawing/2014/main" id="{CB8AAF4E-AD83-C2C2-691D-9A5A9B88BA54}"/>
              </a:ext>
            </a:extLst>
          </p:cNvPr>
          <p:cNvSpPr>
            <a:spLocks noGrp="1"/>
          </p:cNvSpPr>
          <p:nvPr>
            <p:ph sz="quarter" idx="10"/>
          </p:nvPr>
        </p:nvSpPr>
        <p:spPr/>
        <p:txBody>
          <a:bodyPr/>
          <a:lstStyle/>
          <a:p>
            <a:endParaRPr lang="en-AU"/>
          </a:p>
        </p:txBody>
      </p:sp>
    </p:spTree>
    <p:extLst>
      <p:ext uri="{BB962C8B-B14F-4D97-AF65-F5344CB8AC3E}">
        <p14:creationId xmlns:p14="http://schemas.microsoft.com/office/powerpoint/2010/main" val="1227838345"/>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0559-E80E-35DA-C666-2E04ABA18C89}"/>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A7EF4212-E3F1-A13C-AA61-56342F29358C}"/>
              </a:ext>
            </a:extLst>
          </p:cNvPr>
          <p:cNvSpPr>
            <a:spLocks noGrp="1"/>
          </p:cNvSpPr>
          <p:nvPr>
            <p:ph sz="quarter" idx="10"/>
          </p:nvPr>
        </p:nvSpPr>
        <p:spPr/>
        <p:txBody>
          <a:bodyPr/>
          <a:lstStyle/>
          <a:p>
            <a:endParaRPr lang="en-AU"/>
          </a:p>
        </p:txBody>
      </p:sp>
      <p:sp>
        <p:nvSpPr>
          <p:cNvPr id="4" name="Content Placeholder 3">
            <a:extLst>
              <a:ext uri="{FF2B5EF4-FFF2-40B4-BE49-F238E27FC236}">
                <a16:creationId xmlns:a16="http://schemas.microsoft.com/office/drawing/2014/main" id="{0663C5CA-C10F-BF4B-570A-B9EB2121E5D7}"/>
              </a:ext>
            </a:extLst>
          </p:cNvPr>
          <p:cNvSpPr>
            <a:spLocks noGrp="1"/>
          </p:cNvSpPr>
          <p:nvPr>
            <p:ph sz="quarter" idx="11"/>
          </p:nvPr>
        </p:nvSpPr>
        <p:spPr/>
        <p:txBody>
          <a:bodyPr/>
          <a:lstStyle/>
          <a:p>
            <a:endParaRPr lang="en-AU"/>
          </a:p>
        </p:txBody>
      </p:sp>
      <p:sp>
        <p:nvSpPr>
          <p:cNvPr id="5" name="Content Placeholder 4">
            <a:extLst>
              <a:ext uri="{FF2B5EF4-FFF2-40B4-BE49-F238E27FC236}">
                <a16:creationId xmlns:a16="http://schemas.microsoft.com/office/drawing/2014/main" id="{2675A4F6-7F15-657F-F646-4ED282038F83}"/>
              </a:ext>
            </a:extLst>
          </p:cNvPr>
          <p:cNvSpPr>
            <a:spLocks noGrp="1"/>
          </p:cNvSpPr>
          <p:nvPr>
            <p:ph idx="31"/>
          </p:nvPr>
        </p:nvSpPr>
        <p:spPr/>
        <p:txBody>
          <a:bodyPr/>
          <a:lstStyle/>
          <a:p>
            <a:endParaRPr lang="en-AU"/>
          </a:p>
        </p:txBody>
      </p:sp>
      <p:sp>
        <p:nvSpPr>
          <p:cNvPr id="6" name="Content Placeholder 5">
            <a:extLst>
              <a:ext uri="{FF2B5EF4-FFF2-40B4-BE49-F238E27FC236}">
                <a16:creationId xmlns:a16="http://schemas.microsoft.com/office/drawing/2014/main" id="{79DCC03D-00DD-9F51-B7CA-AEE424A5554B}"/>
              </a:ext>
            </a:extLst>
          </p:cNvPr>
          <p:cNvSpPr>
            <a:spLocks noGrp="1"/>
          </p:cNvSpPr>
          <p:nvPr>
            <p:ph idx="32"/>
          </p:nvPr>
        </p:nvSpPr>
        <p:spPr/>
        <p:txBody>
          <a:bodyPr/>
          <a:lstStyle/>
          <a:p>
            <a:endParaRPr lang="en-AU"/>
          </a:p>
        </p:txBody>
      </p:sp>
      <p:sp>
        <p:nvSpPr>
          <p:cNvPr id="7" name="Content Placeholder 6">
            <a:extLst>
              <a:ext uri="{FF2B5EF4-FFF2-40B4-BE49-F238E27FC236}">
                <a16:creationId xmlns:a16="http://schemas.microsoft.com/office/drawing/2014/main" id="{810688E9-A919-BCBE-F83F-781F45CA7972}"/>
              </a:ext>
            </a:extLst>
          </p:cNvPr>
          <p:cNvSpPr>
            <a:spLocks noGrp="1"/>
          </p:cNvSpPr>
          <p:nvPr>
            <p:ph idx="28"/>
          </p:nvPr>
        </p:nvSpPr>
        <p:spPr/>
        <p:txBody>
          <a:bodyPr/>
          <a:lstStyle/>
          <a:p>
            <a:endParaRPr lang="en-AU"/>
          </a:p>
        </p:txBody>
      </p:sp>
      <p:sp>
        <p:nvSpPr>
          <p:cNvPr id="8" name="Content Placeholder 7">
            <a:extLst>
              <a:ext uri="{FF2B5EF4-FFF2-40B4-BE49-F238E27FC236}">
                <a16:creationId xmlns:a16="http://schemas.microsoft.com/office/drawing/2014/main" id="{3C879898-F15D-EC32-5E45-C848043AE752}"/>
              </a:ext>
            </a:extLst>
          </p:cNvPr>
          <p:cNvSpPr>
            <a:spLocks noGrp="1"/>
          </p:cNvSpPr>
          <p:nvPr>
            <p:ph idx="33"/>
          </p:nvPr>
        </p:nvSpPr>
        <p:spPr/>
        <p:txBody>
          <a:bodyPr/>
          <a:lstStyle/>
          <a:p>
            <a:endParaRPr lang="en-AU"/>
          </a:p>
        </p:txBody>
      </p:sp>
    </p:spTree>
    <p:extLst>
      <p:ext uri="{BB962C8B-B14F-4D97-AF65-F5344CB8AC3E}">
        <p14:creationId xmlns:p14="http://schemas.microsoft.com/office/powerpoint/2010/main" val="2011069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lose-up of a dog&#10;&#10;Description automatically generated">
            <a:extLst>
              <a:ext uri="{FF2B5EF4-FFF2-40B4-BE49-F238E27FC236}">
                <a16:creationId xmlns:a16="http://schemas.microsoft.com/office/drawing/2014/main" id="{1258F7BE-C4B5-B578-287A-E4794CC5456D}"/>
              </a:ext>
            </a:extLst>
          </p:cNvPr>
          <p:cNvPicPr>
            <a:picLocks noGrp="1" noChangeAspect="1"/>
          </p:cNvPicPr>
          <p:nvPr>
            <p:ph idx="26"/>
          </p:nvPr>
        </p:nvPicPr>
        <p:blipFill>
          <a:blip r:embed="rId2">
            <a:extLst>
              <a:ext uri="{28A0092B-C50C-407E-A947-70E740481C1C}">
                <a14:useLocalDpi xmlns:a14="http://schemas.microsoft.com/office/drawing/2010/main" val="0"/>
              </a:ext>
            </a:extLst>
          </a:blip>
          <a:stretch>
            <a:fillRect/>
          </a:stretch>
        </p:blipFill>
        <p:spPr>
          <a:xfrm>
            <a:off x="7201037" y="2124621"/>
            <a:ext cx="4633912" cy="2608757"/>
          </a:xfrm>
        </p:spPr>
      </p:pic>
      <p:sp>
        <p:nvSpPr>
          <p:cNvPr id="5" name="Title 4">
            <a:extLst>
              <a:ext uri="{FF2B5EF4-FFF2-40B4-BE49-F238E27FC236}">
                <a16:creationId xmlns:a16="http://schemas.microsoft.com/office/drawing/2014/main" id="{BF24758F-6FAC-DD41-8636-BE88FFA50735}"/>
              </a:ext>
            </a:extLst>
          </p:cNvPr>
          <p:cNvSpPr>
            <a:spLocks noGrp="1"/>
          </p:cNvSpPr>
          <p:nvPr>
            <p:ph type="title"/>
          </p:nvPr>
        </p:nvSpPr>
        <p:spPr/>
        <p:txBody>
          <a:bodyPr/>
          <a:lstStyle/>
          <a:p>
            <a:r>
              <a:rPr lang="en-AU" dirty="0"/>
              <a:t>Microsoft Secure</a:t>
            </a:r>
          </a:p>
        </p:txBody>
      </p:sp>
      <p:sp>
        <p:nvSpPr>
          <p:cNvPr id="6" name="Content Placeholder 5">
            <a:extLst>
              <a:ext uri="{FF2B5EF4-FFF2-40B4-BE49-F238E27FC236}">
                <a16:creationId xmlns:a16="http://schemas.microsoft.com/office/drawing/2014/main" id="{C02206B9-E869-1988-10B8-28F3C4D4A70D}"/>
              </a:ext>
            </a:extLst>
          </p:cNvPr>
          <p:cNvSpPr>
            <a:spLocks noGrp="1"/>
          </p:cNvSpPr>
          <p:nvPr>
            <p:ph idx="25"/>
          </p:nvPr>
        </p:nvSpPr>
        <p:spPr>
          <a:xfrm>
            <a:off x="1044157" y="1690688"/>
            <a:ext cx="5722404" cy="4762363"/>
          </a:xfrm>
        </p:spPr>
        <p:txBody>
          <a:bodyPr>
            <a:normAutofit fontScale="92500" lnSpcReduction="10000"/>
          </a:bodyPr>
          <a:lstStyle/>
          <a:p>
            <a:r>
              <a:rPr lang="en-AU" sz="1600" b="1" dirty="0">
                <a:solidFill>
                  <a:srgbClr val="289ED8"/>
                </a:solidFill>
                <a:effectLst/>
                <a:cs typeface="Roboto" panose="02000000000000000000" pitchFamily="2" charset="0"/>
              </a:rPr>
              <a:t>Microsoft Secure 2024 </a:t>
            </a:r>
            <a:r>
              <a:rPr lang="en-AU" sz="1600" dirty="0">
                <a:effectLst/>
                <a:cs typeface="Roboto" panose="02000000000000000000" pitchFamily="2" charset="0"/>
              </a:rPr>
              <a:t>is a two-hour digital event from 3:00 AM – </a:t>
            </a:r>
            <a:r>
              <a:rPr lang="en-AU" dirty="0">
                <a:cs typeface="Roboto" panose="02000000000000000000" pitchFamily="2" charset="0"/>
              </a:rPr>
              <a:t>5</a:t>
            </a:r>
            <a:r>
              <a:rPr lang="en-AU" sz="1600" dirty="0">
                <a:effectLst/>
                <a:cs typeface="Roboto" panose="02000000000000000000" pitchFamily="2" charset="0"/>
              </a:rPr>
              <a:t>:00 AM </a:t>
            </a:r>
            <a:r>
              <a:rPr lang="en-AU" dirty="0">
                <a:cs typeface="Roboto" panose="02000000000000000000" pitchFamily="2" charset="0"/>
              </a:rPr>
              <a:t>AEDT</a:t>
            </a:r>
            <a:r>
              <a:rPr lang="en-AU" sz="1600" dirty="0">
                <a:effectLst/>
                <a:cs typeface="Roboto" panose="02000000000000000000" pitchFamily="2" charset="0"/>
              </a:rPr>
              <a:t> where Microsoft experts share insights, practices, and most importantly—new technology—to safeguard your organization.   —it’s an opportunity to be the first to see what Microsoft is building to help you secure your organization.</a:t>
            </a:r>
          </a:p>
          <a:p>
            <a:r>
              <a:rPr lang="en-AU" sz="1600" dirty="0">
                <a:effectLst/>
                <a:cs typeface="Roboto" panose="02000000000000000000" pitchFamily="2" charset="0"/>
              </a:rPr>
              <a:t>Whether you are new to security or a seasoned professional, you’ll find something valuable and relevant to help you take your security to the next level. AI, in the wrong hands, fuels sophisticated attacks exploiting system vulnerabilities. In the right hands, it empowers defenders, giving organizations a decisive advantage.  Expect some exciting announcements on the availability of Copilot for security.</a:t>
            </a:r>
          </a:p>
          <a:p>
            <a:r>
              <a:rPr lang="en-AU" sz="1600" dirty="0">
                <a:effectLst/>
                <a:cs typeface="Roboto" panose="02000000000000000000" pitchFamily="2" charset="0"/>
              </a:rPr>
              <a:t>So don’t wait. </a:t>
            </a:r>
            <a:r>
              <a:rPr lang="en-AU" sz="1600" u="sng" dirty="0">
                <a:solidFill>
                  <a:srgbClr val="0000FF"/>
                </a:solidFill>
                <a:effectLst/>
                <a:cs typeface="Roboto" panose="02000000000000000000" pitchFamily="2" charset="0"/>
                <a:hlinkClick r:id="rId3"/>
              </a:rPr>
              <a:t>Register today</a:t>
            </a:r>
            <a:r>
              <a:rPr lang="en-AU" sz="1600" dirty="0">
                <a:effectLst/>
                <a:cs typeface="Roboto" panose="02000000000000000000" pitchFamily="2" charset="0"/>
              </a:rPr>
              <a:t> and join me on March 14, 2024, from 3:00 AM – 5:00 AM AEDT, for the ultimate AI security showcase. </a:t>
            </a:r>
          </a:p>
          <a:p>
            <a:r>
              <a:rPr lang="en-AU" sz="1600" b="1" i="1" dirty="0">
                <a:solidFill>
                  <a:srgbClr val="289ED8"/>
                </a:solidFill>
                <a:effectLst/>
                <a:cs typeface="Roboto" panose="02000000000000000000" pitchFamily="2" charset="0"/>
              </a:rPr>
              <a:t>Want more after Secure?</a:t>
            </a:r>
            <a:r>
              <a:rPr lang="en-AU" sz="1600" b="1" dirty="0">
                <a:solidFill>
                  <a:srgbClr val="289ED8"/>
                </a:solidFill>
                <a:effectLst/>
                <a:cs typeface="Roboto" panose="02000000000000000000" pitchFamily="2" charset="0"/>
              </a:rPr>
              <a:t>  </a:t>
            </a:r>
            <a:endParaRPr lang="en-AU" sz="1600" dirty="0">
              <a:solidFill>
                <a:srgbClr val="289ED8"/>
              </a:solidFill>
              <a:effectLst/>
              <a:cs typeface="Roboto" panose="02000000000000000000" pitchFamily="2" charset="0"/>
            </a:endParaRPr>
          </a:p>
          <a:p>
            <a:r>
              <a:rPr lang="en-AU" sz="1600" dirty="0">
                <a:effectLst/>
                <a:cs typeface="Roboto" panose="02000000000000000000" pitchFamily="2" charset="0"/>
              </a:rPr>
              <a:t>Practitioners can also join the Microsoft Secure Tech Accelerator post-event in the Tech Community on April 4, 2024. The 5-hour live event gives you deeper technical information on implementation and a chance to ask the team questions. </a:t>
            </a:r>
            <a:r>
              <a:rPr lang="en-AU" sz="1600" u="sng" dirty="0">
                <a:solidFill>
                  <a:srgbClr val="0000FF"/>
                </a:solidFill>
                <a:effectLst/>
                <a:cs typeface="Roboto" panose="02000000000000000000" pitchFamily="2" charset="0"/>
                <a:hlinkClick r:id="rId4"/>
              </a:rPr>
              <a:t>Learn more, RSVP, and build your schedule</a:t>
            </a:r>
            <a:r>
              <a:rPr lang="en-AU" sz="1600" dirty="0">
                <a:effectLst/>
                <a:cs typeface="Roboto" panose="02000000000000000000" pitchFamily="2" charset="0"/>
              </a:rPr>
              <a:t>.  </a:t>
            </a:r>
            <a:r>
              <a:rPr lang="en-AU" dirty="0">
                <a:cs typeface="Roboto" panose="02000000000000000000" pitchFamily="2" charset="0"/>
              </a:rPr>
              <a:t>1:00 AM</a:t>
            </a:r>
            <a:r>
              <a:rPr lang="en-AU" sz="1600" dirty="0">
                <a:effectLst/>
                <a:cs typeface="Roboto" panose="02000000000000000000" pitchFamily="2" charset="0"/>
              </a:rPr>
              <a:t> – 5:00 AM AEDT.</a:t>
            </a:r>
          </a:p>
          <a:p>
            <a:endParaRPr lang="en-AU" dirty="0"/>
          </a:p>
        </p:txBody>
      </p:sp>
    </p:spTree>
    <p:extLst>
      <p:ext uri="{BB962C8B-B14F-4D97-AF65-F5344CB8AC3E}">
        <p14:creationId xmlns:p14="http://schemas.microsoft.com/office/powerpoint/2010/main" val="2202160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8C2B62C4-6F7D-48FB-9B08-9308BBB54BFF}"/>
            </a:ext>
          </a:extLst>
        </p:cNvPr>
        <p:cNvGrpSpPr/>
        <p:nvPr/>
      </p:nvGrpSpPr>
      <p:grpSpPr>
        <a:xfrm>
          <a:off x="0" y="0"/>
          <a:ext cx="0" cy="0"/>
          <a:chOff x="0" y="0"/>
          <a:chExt cx="0" cy="0"/>
        </a:xfrm>
      </p:grpSpPr>
      <p:pic>
        <p:nvPicPr>
          <p:cNvPr id="8" name="Content Placeholder 7" descr="A person sitting at a desk with a computer&#10;&#10;Description automatically generated">
            <a:extLst>
              <a:ext uri="{FF2B5EF4-FFF2-40B4-BE49-F238E27FC236}">
                <a16:creationId xmlns:a16="http://schemas.microsoft.com/office/drawing/2014/main" id="{6B4B64FE-1B8D-3AC0-D79E-BEBFFD99D3A4}"/>
              </a:ext>
            </a:extLst>
          </p:cNvPr>
          <p:cNvPicPr>
            <a:picLocks noGrp="1" noChangeAspect="1"/>
          </p:cNvPicPr>
          <p:nvPr>
            <p:ph idx="26"/>
          </p:nvPr>
        </p:nvPicPr>
        <p:blipFill>
          <a:blip r:embed="rId4">
            <a:extLst>
              <a:ext uri="{28A0092B-C50C-407E-A947-70E740481C1C}">
                <a14:useLocalDpi xmlns:a14="http://schemas.microsoft.com/office/drawing/2010/main" val="0"/>
              </a:ext>
            </a:extLst>
          </a:blip>
          <a:stretch>
            <a:fillRect/>
          </a:stretch>
        </p:blipFill>
        <p:spPr>
          <a:xfrm>
            <a:off x="7650492" y="2586789"/>
            <a:ext cx="3952052" cy="2639236"/>
          </a:xfrm>
        </p:spPr>
      </p:pic>
      <p:sp>
        <p:nvSpPr>
          <p:cNvPr id="5" name="Title 4">
            <a:extLst>
              <a:ext uri="{FF2B5EF4-FFF2-40B4-BE49-F238E27FC236}">
                <a16:creationId xmlns:a16="http://schemas.microsoft.com/office/drawing/2014/main" id="{730D5B59-57EC-13B1-373C-230C9087B0E3}"/>
              </a:ext>
            </a:extLst>
          </p:cNvPr>
          <p:cNvSpPr>
            <a:spLocks noGrp="1"/>
          </p:cNvSpPr>
          <p:nvPr>
            <p:ph type="title"/>
          </p:nvPr>
        </p:nvSpPr>
        <p:spPr/>
        <p:txBody>
          <a:bodyPr/>
          <a:lstStyle/>
          <a:p>
            <a:r>
              <a:rPr lang="en-AU"/>
              <a:t>DD Microsoft Security Labs</a:t>
            </a:r>
          </a:p>
        </p:txBody>
      </p:sp>
      <p:sp>
        <p:nvSpPr>
          <p:cNvPr id="6" name="Content Placeholder 5">
            <a:extLst>
              <a:ext uri="{FF2B5EF4-FFF2-40B4-BE49-F238E27FC236}">
                <a16:creationId xmlns:a16="http://schemas.microsoft.com/office/drawing/2014/main" id="{E784C3C2-4D9B-B458-71B1-886BD0BB0905}"/>
              </a:ext>
            </a:extLst>
          </p:cNvPr>
          <p:cNvSpPr>
            <a:spLocks noGrp="1"/>
          </p:cNvSpPr>
          <p:nvPr>
            <p:ph idx="25"/>
          </p:nvPr>
        </p:nvSpPr>
        <p:spPr>
          <a:xfrm>
            <a:off x="1044158" y="2248037"/>
            <a:ext cx="5722404" cy="3316741"/>
          </a:xfrm>
        </p:spPr>
        <p:txBody>
          <a:bodyPr>
            <a:normAutofit/>
          </a:bodyPr>
          <a:lstStyle/>
          <a:p>
            <a:pPr algn="l"/>
            <a:r>
              <a:rPr lang="en-AU" b="0" i="0">
                <a:solidFill>
                  <a:srgbClr val="1B1C20"/>
                </a:solidFill>
                <a:effectLst/>
                <a:latin typeface="Roboto" panose="02000000000000000000" pitchFamily="2" charset="0"/>
              </a:rPr>
              <a:t>Join our experts </a:t>
            </a:r>
            <a:r>
              <a:rPr lang="en-AU" b="1" i="0">
                <a:solidFill>
                  <a:srgbClr val="1B1C20"/>
                </a:solidFill>
                <a:effectLst/>
                <a:latin typeface="Roboto" panose="02000000000000000000" pitchFamily="2" charset="0"/>
              </a:rPr>
              <a:t>Darren Bennett</a:t>
            </a:r>
            <a:r>
              <a:rPr lang="en-AU" b="0" i="0">
                <a:solidFill>
                  <a:srgbClr val="1B1C20"/>
                </a:solidFill>
                <a:effectLst/>
                <a:latin typeface="Roboto" panose="02000000000000000000" pitchFamily="2" charset="0"/>
              </a:rPr>
              <a:t>, </a:t>
            </a:r>
            <a:r>
              <a:rPr lang="en-AU" b="1" i="0">
                <a:solidFill>
                  <a:srgbClr val="1B1C20"/>
                </a:solidFill>
                <a:effectLst/>
                <a:latin typeface="Roboto" panose="02000000000000000000" pitchFamily="2" charset="0"/>
              </a:rPr>
              <a:t>Sean McGrath</a:t>
            </a:r>
            <a:r>
              <a:rPr lang="en-AU" b="0" i="0">
                <a:solidFill>
                  <a:srgbClr val="1B1C20"/>
                </a:solidFill>
                <a:effectLst/>
                <a:latin typeface="Roboto" panose="02000000000000000000" pitchFamily="2" charset="0"/>
              </a:rPr>
              <a:t> &amp; </a:t>
            </a:r>
            <a:r>
              <a:rPr lang="en-AU" b="1" i="0">
                <a:solidFill>
                  <a:srgbClr val="1B1C20"/>
                </a:solidFill>
                <a:effectLst/>
                <a:latin typeface="Roboto" panose="02000000000000000000" pitchFamily="2" charset="0"/>
              </a:rPr>
              <a:t>Steven Lanfranca</a:t>
            </a:r>
            <a:r>
              <a:rPr lang="en-AU" b="0" i="0">
                <a:solidFill>
                  <a:srgbClr val="1B1C20"/>
                </a:solidFill>
                <a:effectLst/>
                <a:latin typeface="Roboto" panose="02000000000000000000" pitchFamily="2" charset="0"/>
              </a:rPr>
              <a:t> as they host our 3-part Microsoft Security Deep Dive Series. Over the 3 virtual sessions, the team will deep dive into Microsoft's Modern Work Security platform. </a:t>
            </a:r>
          </a:p>
          <a:p>
            <a:pPr algn="l"/>
            <a:r>
              <a:rPr lang="en-AU" b="0" i="0">
                <a:solidFill>
                  <a:srgbClr val="1B1C20"/>
                </a:solidFill>
                <a:effectLst/>
                <a:latin typeface="Roboto" panose="02000000000000000000" pitchFamily="2" charset="0"/>
              </a:rPr>
              <a:t>These sessions will explore Microsoft 365 Security functionality as well as the intersection with Microsoft Azure to give you a thorough understanding of Microsoft’s Security platform for SMBs.</a:t>
            </a:r>
            <a:r>
              <a:rPr lang="en-AU" b="1" i="0">
                <a:solidFill>
                  <a:srgbClr val="1B1C20"/>
                </a:solidFill>
                <a:effectLst/>
                <a:latin typeface="Roboto" panose="02000000000000000000" pitchFamily="2" charset="0"/>
              </a:rPr>
              <a:t> </a:t>
            </a:r>
          </a:p>
          <a:p>
            <a:pPr algn="l"/>
            <a:r>
              <a:rPr lang="en-AU" b="0" i="0">
                <a:solidFill>
                  <a:srgbClr val="1B1C20"/>
                </a:solidFill>
                <a:effectLst/>
                <a:latin typeface="Roboto" panose="02000000000000000000" pitchFamily="2" charset="0"/>
              </a:rPr>
              <a:t>Sessions begin in a live practice environment and then move to discuss real customer scenarios as well as positioning guides to help you hit the ground running.  </a:t>
            </a:r>
          </a:p>
          <a:p>
            <a:pPr algn="l"/>
            <a:r>
              <a:rPr lang="en-AU" b="0" i="0">
                <a:solidFill>
                  <a:srgbClr val="1B1C20"/>
                </a:solidFill>
                <a:effectLst/>
                <a:latin typeface="Roboto" panose="02000000000000000000" pitchFamily="2" charset="0"/>
              </a:rPr>
              <a:t>The course runs across three 2-hour virtual sessions.</a:t>
            </a:r>
          </a:p>
        </p:txBody>
      </p:sp>
      <p:sp>
        <p:nvSpPr>
          <p:cNvPr id="10" name="TextBox 9">
            <a:extLst>
              <a:ext uri="{FF2B5EF4-FFF2-40B4-BE49-F238E27FC236}">
                <a16:creationId xmlns:a16="http://schemas.microsoft.com/office/drawing/2014/main" id="{7FD61264-03EA-12C4-13F0-8FC567D79197}"/>
              </a:ext>
            </a:extLst>
          </p:cNvPr>
          <p:cNvSpPr txBox="1"/>
          <p:nvPr/>
        </p:nvSpPr>
        <p:spPr>
          <a:xfrm>
            <a:off x="1041351" y="5413382"/>
            <a:ext cx="5722404" cy="369332"/>
          </a:xfrm>
          <a:prstGeom prst="rect">
            <a:avLst/>
          </a:prstGeom>
          <a:noFill/>
        </p:spPr>
        <p:txBody>
          <a:bodyPr wrap="square">
            <a:spAutoFit/>
          </a:bodyPr>
          <a:lstStyle/>
          <a:p>
            <a:r>
              <a:rPr lang="en-AU" dirty="0">
                <a:hlinkClick r:id="rId5"/>
              </a:rPr>
              <a:t>Register for Session III: </a:t>
            </a:r>
            <a:r>
              <a:rPr lang="en-AU" dirty="0"/>
              <a:t>Tues 12th March 2024 10am AEDT</a:t>
            </a:r>
          </a:p>
        </p:txBody>
      </p:sp>
    </p:spTree>
    <p:extLst>
      <p:ext uri="{BB962C8B-B14F-4D97-AF65-F5344CB8AC3E}">
        <p14:creationId xmlns:p14="http://schemas.microsoft.com/office/powerpoint/2010/main" val="345431141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9D5AE-B8EB-6AFC-0220-8DAEFD5299CE}"/>
              </a:ext>
            </a:extLst>
          </p:cNvPr>
          <p:cNvSpPr>
            <a:spLocks noGrp="1"/>
          </p:cNvSpPr>
          <p:nvPr>
            <p:ph idx="26"/>
          </p:nvPr>
        </p:nvSpPr>
        <p:spPr/>
        <p:txBody>
          <a:bodyPr/>
          <a:lstStyle/>
          <a:p>
            <a:endParaRPr lang="en-AU"/>
          </a:p>
        </p:txBody>
      </p:sp>
      <p:sp>
        <p:nvSpPr>
          <p:cNvPr id="3" name="Title 2">
            <a:extLst>
              <a:ext uri="{FF2B5EF4-FFF2-40B4-BE49-F238E27FC236}">
                <a16:creationId xmlns:a16="http://schemas.microsoft.com/office/drawing/2014/main" id="{F6180E81-4174-6F3C-B0F4-0C9A3D438077}"/>
              </a:ext>
            </a:extLst>
          </p:cNvPr>
          <p:cNvSpPr>
            <a:spLocks noGrp="1"/>
          </p:cNvSpPr>
          <p:nvPr>
            <p:ph type="title"/>
          </p:nvPr>
        </p:nvSpPr>
        <p:spPr/>
        <p:txBody>
          <a:bodyPr/>
          <a:lstStyle/>
          <a:p>
            <a:r>
              <a:rPr lang="en-AU"/>
              <a:t>Meetups NZ</a:t>
            </a:r>
          </a:p>
        </p:txBody>
      </p:sp>
      <p:sp>
        <p:nvSpPr>
          <p:cNvPr id="4" name="Content Placeholder 3">
            <a:extLst>
              <a:ext uri="{FF2B5EF4-FFF2-40B4-BE49-F238E27FC236}">
                <a16:creationId xmlns:a16="http://schemas.microsoft.com/office/drawing/2014/main" id="{850318C9-7EEC-CC3E-E357-4515A7319E78}"/>
              </a:ext>
            </a:extLst>
          </p:cNvPr>
          <p:cNvSpPr>
            <a:spLocks noGrp="1"/>
          </p:cNvSpPr>
          <p:nvPr>
            <p:ph idx="25"/>
          </p:nvPr>
        </p:nvSpPr>
        <p:spPr>
          <a:xfrm>
            <a:off x="1044157" y="1690688"/>
            <a:ext cx="5722404" cy="4634956"/>
          </a:xfrm>
        </p:spPr>
        <p:txBody>
          <a:bodyPr>
            <a:normAutofit fontScale="92500" lnSpcReduction="10000"/>
          </a:bodyPr>
          <a:lstStyle/>
          <a:p>
            <a:pPr algn="l">
              <a:buFont typeface="+mj-lt"/>
              <a:buAutoNum type="arabicPeriod"/>
            </a:pPr>
            <a:r>
              <a:rPr lang="en-AU" b="0" i="0">
                <a:solidFill>
                  <a:srgbClr val="000000"/>
                </a:solidFill>
                <a:effectLst/>
                <a:cs typeface="Roboto" panose="02000000000000000000" pitchFamily="2" charset="0"/>
              </a:rPr>
              <a:t>What Copilots can I use today, with or without an M365 Copilot license?</a:t>
            </a:r>
          </a:p>
          <a:p>
            <a:pPr algn="l">
              <a:buFont typeface="+mj-lt"/>
              <a:buAutoNum type="arabicPeriod"/>
            </a:pPr>
            <a:r>
              <a:rPr lang="en-AU" b="0" i="0">
                <a:solidFill>
                  <a:srgbClr val="000000"/>
                </a:solidFill>
                <a:effectLst/>
                <a:cs typeface="Roboto" panose="02000000000000000000" pitchFamily="2" charset="0"/>
              </a:rPr>
              <a:t>Broadly speaking, what can I do with M365 Copilot today?</a:t>
            </a:r>
          </a:p>
          <a:p>
            <a:pPr algn="l">
              <a:buFont typeface="+mj-lt"/>
              <a:buAutoNum type="arabicPeriod"/>
            </a:pPr>
            <a:r>
              <a:rPr lang="en-AU" b="0" i="0">
                <a:solidFill>
                  <a:srgbClr val="000000"/>
                </a:solidFill>
                <a:effectLst/>
                <a:cs typeface="Roboto" panose="02000000000000000000" pitchFamily="2" charset="0"/>
              </a:rPr>
              <a:t>What is a prompt and why should I learn how to use them?</a:t>
            </a:r>
          </a:p>
          <a:p>
            <a:pPr algn="l">
              <a:buFont typeface="+mj-lt"/>
              <a:buAutoNum type="arabicPeriod"/>
            </a:pPr>
            <a:r>
              <a:rPr lang="en-AU" b="0" i="0">
                <a:solidFill>
                  <a:srgbClr val="000000"/>
                </a:solidFill>
                <a:effectLst/>
                <a:cs typeface="Roboto" panose="02000000000000000000" pitchFamily="2" charset="0"/>
              </a:rPr>
              <a:t>How does M365 Copilot work? Explain it to me like I’m a 12-year-old.</a:t>
            </a:r>
          </a:p>
          <a:p>
            <a:pPr algn="l"/>
            <a:r>
              <a:rPr lang="en-AU" b="0" i="0">
                <a:solidFill>
                  <a:srgbClr val="000000"/>
                </a:solidFill>
                <a:effectLst/>
                <a:cs typeface="Roboto" panose="02000000000000000000" pitchFamily="2" charset="0"/>
              </a:rPr>
              <a:t>The meetup will be a hybrid meetup. Join:</a:t>
            </a:r>
          </a:p>
          <a:p>
            <a:pPr algn="l">
              <a:buFont typeface="Arial" panose="020B0604020202020204" pitchFamily="34" charset="0"/>
              <a:buChar char="•"/>
            </a:pPr>
            <a:r>
              <a:rPr lang="en-AU" b="0" i="0">
                <a:solidFill>
                  <a:srgbClr val="000000"/>
                </a:solidFill>
                <a:effectLst/>
                <a:cs typeface="Roboto" panose="02000000000000000000" pitchFamily="2" charset="0"/>
              </a:rPr>
              <a:t>😁 In-person at the Microsoft House, Viaduct Harbour Ave in Auckland.</a:t>
            </a:r>
          </a:p>
          <a:p>
            <a:pPr algn="l">
              <a:buFont typeface="Arial" panose="020B0604020202020204" pitchFamily="34" charset="0"/>
              <a:buChar char="•"/>
            </a:pPr>
            <a:r>
              <a:rPr lang="en-AU" b="0" i="0">
                <a:solidFill>
                  <a:srgbClr val="000000"/>
                </a:solidFill>
                <a:effectLst/>
                <a:cs typeface="Roboto" panose="02000000000000000000" pitchFamily="2" charset="0"/>
              </a:rPr>
              <a:t>💻 Online via Teams meeting at </a:t>
            </a:r>
            <a:r>
              <a:rPr lang="en-AU" b="0" i="0">
                <a:solidFill>
                  <a:srgbClr val="0098AB"/>
                </a:solidFill>
                <a:effectLst/>
                <a:cs typeface="Roboto" panose="02000000000000000000" pitchFamily="2" charset="0"/>
                <a:hlinkClick r:id="rId3"/>
              </a:rPr>
              <a:t>https://aka.ms/copilots-of-aotearoa/stream</a:t>
            </a:r>
            <a:endParaRPr lang="en-AU" b="0" i="0">
              <a:solidFill>
                <a:srgbClr val="000000"/>
              </a:solidFill>
              <a:effectLst/>
              <a:cs typeface="Roboto" panose="02000000000000000000" pitchFamily="2" charset="0"/>
            </a:endParaRPr>
          </a:p>
          <a:p>
            <a:pPr algn="l">
              <a:buFont typeface="Arial" panose="020B0604020202020204" pitchFamily="34" charset="0"/>
              <a:buChar char="•"/>
            </a:pPr>
            <a:r>
              <a:rPr lang="en-AU" b="0" i="0">
                <a:solidFill>
                  <a:srgbClr val="000000"/>
                </a:solidFill>
                <a:effectLst/>
                <a:cs typeface="Roboto" panose="02000000000000000000" pitchFamily="2" charset="0"/>
              </a:rPr>
              <a:t>🔴 View later on YouTube at the following playlist – </a:t>
            </a:r>
            <a:r>
              <a:rPr lang="en-AU" b="0" i="0">
                <a:solidFill>
                  <a:srgbClr val="0098AB"/>
                </a:solidFill>
                <a:effectLst/>
                <a:cs typeface="Roboto" panose="02000000000000000000" pitchFamily="2" charset="0"/>
                <a:hlinkClick r:id="rId4"/>
              </a:rPr>
              <a:t>MS Copilot User Group of Aotearoa</a:t>
            </a:r>
            <a:endParaRPr lang="en-AU" b="0" i="0">
              <a:solidFill>
                <a:srgbClr val="0098AB"/>
              </a:solidFill>
              <a:effectLst/>
              <a:cs typeface="Roboto" panose="02000000000000000000" pitchFamily="2" charset="0"/>
            </a:endParaRPr>
          </a:p>
          <a:p>
            <a:pPr algn="l"/>
            <a:endParaRPr lang="en-AU">
              <a:solidFill>
                <a:srgbClr val="0098AB"/>
              </a:solidFill>
              <a:latin typeface="Graphik Meetup"/>
            </a:endParaRPr>
          </a:p>
          <a:p>
            <a:pPr algn="l"/>
            <a:r>
              <a:rPr lang="en-AU" b="0" i="0">
                <a:solidFill>
                  <a:srgbClr val="0098AB"/>
                </a:solidFill>
                <a:effectLst/>
                <a:latin typeface="Graphik Meetup"/>
                <a:hlinkClick r:id="rId5"/>
              </a:rPr>
              <a:t>REGISTER</a:t>
            </a:r>
            <a:endParaRPr lang="en-AU" b="0" i="0">
              <a:solidFill>
                <a:srgbClr val="0098AB"/>
              </a:solidFill>
              <a:effectLst/>
              <a:latin typeface="Graphik Meetup"/>
            </a:endParaRPr>
          </a:p>
          <a:p>
            <a:pPr algn="l"/>
            <a:r>
              <a:rPr lang="en-AU" b="0" i="0">
                <a:solidFill>
                  <a:srgbClr val="000000"/>
                </a:solidFill>
                <a:effectLst/>
                <a:latin typeface="Graphik Meetup"/>
              </a:rPr>
              <a:t>Tuesday, March 26, 2024 at 5:00 PM to Tuesday, March 26, 2024 at 7:00 PM NZDT</a:t>
            </a:r>
          </a:p>
          <a:p>
            <a:endParaRPr lang="en-AU"/>
          </a:p>
        </p:txBody>
      </p:sp>
      <p:pic>
        <p:nvPicPr>
          <p:cNvPr id="5" name="Picture 4">
            <a:extLst>
              <a:ext uri="{FF2B5EF4-FFF2-40B4-BE49-F238E27FC236}">
                <a16:creationId xmlns:a16="http://schemas.microsoft.com/office/drawing/2014/main" id="{C5096366-5E26-0281-6D47-906F57BD288A}"/>
              </a:ext>
            </a:extLst>
          </p:cNvPr>
          <p:cNvPicPr>
            <a:picLocks noChangeAspect="1"/>
          </p:cNvPicPr>
          <p:nvPr/>
        </p:nvPicPr>
        <p:blipFill>
          <a:blip r:embed="rId6"/>
          <a:stretch>
            <a:fillRect/>
          </a:stretch>
        </p:blipFill>
        <p:spPr>
          <a:xfrm rot="5400000">
            <a:off x="6421867" y="1507904"/>
            <a:ext cx="6906431" cy="3890623"/>
          </a:xfrm>
          <a:prstGeom prst="rect">
            <a:avLst/>
          </a:prstGeom>
        </p:spPr>
      </p:pic>
    </p:spTree>
    <p:extLst>
      <p:ext uri="{BB962C8B-B14F-4D97-AF65-F5344CB8AC3E}">
        <p14:creationId xmlns:p14="http://schemas.microsoft.com/office/powerpoint/2010/main" val="1595499380"/>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C9106-5585-5C1F-0187-962FF091FFAF}"/>
              </a:ext>
            </a:extLst>
          </p:cNvPr>
          <p:cNvSpPr>
            <a:spLocks noGrp="1"/>
          </p:cNvSpPr>
          <p:nvPr>
            <p:ph idx="26"/>
          </p:nvPr>
        </p:nvSpPr>
        <p:spPr/>
        <p:txBody>
          <a:bodyPr/>
          <a:lstStyle/>
          <a:p>
            <a:endParaRPr lang="en-AU"/>
          </a:p>
        </p:txBody>
      </p:sp>
      <p:sp>
        <p:nvSpPr>
          <p:cNvPr id="4" name="Content Placeholder 3">
            <a:extLst>
              <a:ext uri="{FF2B5EF4-FFF2-40B4-BE49-F238E27FC236}">
                <a16:creationId xmlns:a16="http://schemas.microsoft.com/office/drawing/2014/main" id="{1DF98509-26B5-145F-CD97-0EF93B102C81}"/>
              </a:ext>
            </a:extLst>
          </p:cNvPr>
          <p:cNvSpPr>
            <a:spLocks noGrp="1"/>
          </p:cNvSpPr>
          <p:nvPr>
            <p:ph idx="25"/>
          </p:nvPr>
        </p:nvSpPr>
        <p:spPr/>
        <p:txBody>
          <a:bodyPr>
            <a:normAutofit lnSpcReduction="10000"/>
          </a:bodyPr>
          <a:lstStyle/>
          <a:p>
            <a:pPr>
              <a:lnSpc>
                <a:spcPct val="150000"/>
              </a:lnSpc>
            </a:pPr>
            <a:r>
              <a:rPr lang="en-AU" sz="1800" b="1">
                <a:solidFill>
                  <a:srgbClr val="444444"/>
                </a:solidFill>
                <a:effectLst/>
                <a:cs typeface="Roboto" panose="02000000000000000000" pitchFamily="2" charset="0"/>
              </a:rPr>
              <a:t>We’ve updated our Privacy Impact Assessment Toolkit</a:t>
            </a:r>
          </a:p>
          <a:p>
            <a:br>
              <a:rPr lang="en-AU" sz="1800">
                <a:solidFill>
                  <a:srgbClr val="757575"/>
                </a:solidFill>
                <a:effectLst/>
                <a:cs typeface="Roboto" panose="02000000000000000000" pitchFamily="2" charset="0"/>
              </a:rPr>
            </a:br>
            <a:r>
              <a:rPr lang="en-AU" sz="1800">
                <a:solidFill>
                  <a:srgbClr val="757575"/>
                </a:solidFill>
                <a:effectLst/>
                <a:cs typeface="Roboto" panose="02000000000000000000" pitchFamily="2" charset="0"/>
              </a:rPr>
              <a:t>We’re sure the readership of this newsletter is well versed in how a PIA works but we’ve recently updated our content so please share with colleagues who might not be as privacy savvy. We’re also trying to make our website content more diverse, so our new page includes a progress chart for the stages of a PIA.</a:t>
            </a:r>
            <a:br>
              <a:rPr lang="en-AU" sz="1800">
                <a:solidFill>
                  <a:srgbClr val="757575"/>
                </a:solidFill>
                <a:effectLst/>
                <a:cs typeface="Roboto" panose="02000000000000000000" pitchFamily="2" charset="0"/>
              </a:rPr>
            </a:br>
            <a:br>
              <a:rPr lang="en-AU" sz="1800">
                <a:solidFill>
                  <a:srgbClr val="757575"/>
                </a:solidFill>
                <a:effectLst/>
                <a:cs typeface="Roboto" panose="02000000000000000000" pitchFamily="2" charset="0"/>
              </a:rPr>
            </a:br>
            <a:r>
              <a:rPr lang="en-AU" sz="1800" u="sng">
                <a:solidFill>
                  <a:srgbClr val="007C89"/>
                </a:solidFill>
                <a:effectLst/>
                <a:cs typeface="Roboto" panose="02000000000000000000" pitchFamily="2" charset="0"/>
                <a:hlinkClick r:id="rId3"/>
              </a:rPr>
              <a:t>See what’s new on our PIA page</a:t>
            </a:r>
            <a:r>
              <a:rPr lang="en-AU" sz="1800" u="sng">
                <a:solidFill>
                  <a:srgbClr val="007C89"/>
                </a:solidFill>
                <a:effectLst/>
                <a:cs typeface="Roboto" panose="02000000000000000000" pitchFamily="2" charset="0"/>
                <a:hlinkClick r:id="rId4"/>
              </a:rPr>
              <a:t>.</a:t>
            </a:r>
            <a:endParaRPr lang="en-AU" sz="1800" u="sng">
              <a:solidFill>
                <a:srgbClr val="007C89"/>
              </a:solidFill>
              <a:effectLst/>
              <a:cs typeface="Roboto" panose="02000000000000000000" pitchFamily="2" charset="0"/>
            </a:endParaRPr>
          </a:p>
          <a:p>
            <a:endParaRPr lang="en-AU" sz="1800" u="sng">
              <a:solidFill>
                <a:srgbClr val="007C89"/>
              </a:solidFill>
              <a:cs typeface="Roboto" panose="02000000000000000000" pitchFamily="2" charset="0"/>
            </a:endParaRPr>
          </a:p>
          <a:p>
            <a:r>
              <a:rPr lang="en-AU" sz="1800" b="1">
                <a:solidFill>
                  <a:srgbClr val="757575"/>
                </a:solidFill>
                <a:effectLst/>
                <a:cs typeface="Roboto" panose="02000000000000000000" pitchFamily="2" charset="0"/>
              </a:rPr>
              <a:t>The Privacy Officer Toolkit workshop for new Privacy Officers runs on 7- 8 May 2024.</a:t>
            </a:r>
            <a:br>
              <a:rPr lang="en-AU" sz="1800">
                <a:solidFill>
                  <a:srgbClr val="757575"/>
                </a:solidFill>
                <a:effectLst/>
                <a:cs typeface="Roboto" panose="02000000000000000000" pitchFamily="2" charset="0"/>
              </a:rPr>
            </a:br>
            <a:r>
              <a:rPr lang="en-AU" sz="1800" u="sng">
                <a:solidFill>
                  <a:srgbClr val="007C89"/>
                </a:solidFill>
                <a:effectLst/>
                <a:cs typeface="Roboto" panose="02000000000000000000" pitchFamily="2" charset="0"/>
                <a:hlinkClick r:id="rId5"/>
              </a:rPr>
              <a:t>Read details and register</a:t>
            </a:r>
            <a:r>
              <a:rPr lang="en-AU" sz="1800">
                <a:solidFill>
                  <a:srgbClr val="757575"/>
                </a:solidFill>
                <a:effectLst/>
                <a:cs typeface="Roboto" panose="02000000000000000000" pitchFamily="2" charset="0"/>
              </a:rPr>
              <a:t>.</a:t>
            </a:r>
            <a:br>
              <a:rPr lang="en-AU" sz="1800">
                <a:solidFill>
                  <a:srgbClr val="757575"/>
                </a:solidFill>
                <a:effectLst/>
                <a:cs typeface="Roboto" panose="02000000000000000000" pitchFamily="2" charset="0"/>
              </a:rPr>
            </a:br>
            <a:endParaRPr lang="en-AU">
              <a:cs typeface="Roboto" panose="02000000000000000000" pitchFamily="2" charset="0"/>
            </a:endParaRPr>
          </a:p>
        </p:txBody>
      </p:sp>
      <p:pic>
        <p:nvPicPr>
          <p:cNvPr id="6" name="Picture 5">
            <a:extLst>
              <a:ext uri="{FF2B5EF4-FFF2-40B4-BE49-F238E27FC236}">
                <a16:creationId xmlns:a16="http://schemas.microsoft.com/office/drawing/2014/main" id="{CF7EE077-C77D-4181-16A4-EDCC47A1F702}"/>
              </a:ext>
            </a:extLst>
          </p:cNvPr>
          <p:cNvPicPr>
            <a:picLocks noChangeAspect="1"/>
          </p:cNvPicPr>
          <p:nvPr/>
        </p:nvPicPr>
        <p:blipFill>
          <a:blip r:embed="rId6"/>
          <a:stretch>
            <a:fillRect/>
          </a:stretch>
        </p:blipFill>
        <p:spPr>
          <a:xfrm>
            <a:off x="901396" y="522134"/>
            <a:ext cx="3838095" cy="1228571"/>
          </a:xfrm>
          <a:prstGeom prst="rect">
            <a:avLst/>
          </a:prstGeom>
        </p:spPr>
      </p:pic>
      <p:pic>
        <p:nvPicPr>
          <p:cNvPr id="5" name="Picture 4">
            <a:extLst>
              <a:ext uri="{FF2B5EF4-FFF2-40B4-BE49-F238E27FC236}">
                <a16:creationId xmlns:a16="http://schemas.microsoft.com/office/drawing/2014/main" id="{A89BD31B-E9EA-F630-4430-8139682B7579}"/>
              </a:ext>
            </a:extLst>
          </p:cNvPr>
          <p:cNvPicPr>
            <a:picLocks noChangeAspect="1"/>
          </p:cNvPicPr>
          <p:nvPr/>
        </p:nvPicPr>
        <p:blipFill>
          <a:blip r:embed="rId7"/>
          <a:stretch>
            <a:fillRect/>
          </a:stretch>
        </p:blipFill>
        <p:spPr>
          <a:xfrm>
            <a:off x="6584472" y="1755036"/>
            <a:ext cx="5949950" cy="3911600"/>
          </a:xfrm>
          <a:prstGeom prst="rect">
            <a:avLst/>
          </a:prstGeom>
        </p:spPr>
      </p:pic>
    </p:spTree>
    <p:extLst>
      <p:ext uri="{BB962C8B-B14F-4D97-AF65-F5344CB8AC3E}">
        <p14:creationId xmlns:p14="http://schemas.microsoft.com/office/powerpoint/2010/main" val="1314013426"/>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A37996B-7363-9C6C-689B-5D651B3E4507}"/>
              </a:ext>
            </a:extLst>
          </p:cNvPr>
          <p:cNvPicPr>
            <a:picLocks noGrp="1" noChangeAspect="1"/>
          </p:cNvPicPr>
          <p:nvPr>
            <p:ph idx="26"/>
          </p:nvPr>
        </p:nvPicPr>
        <p:blipFill>
          <a:blip r:embed="rId3">
            <a:extLst>
              <a:ext uri="{28A0092B-C50C-407E-A947-70E740481C1C}">
                <a14:useLocalDpi xmlns:a14="http://schemas.microsoft.com/office/drawing/2010/main" val="0"/>
              </a:ext>
            </a:extLst>
          </a:blip>
          <a:srcRect/>
          <a:stretch/>
        </p:blipFill>
        <p:spPr>
          <a:xfrm>
            <a:off x="7236287" y="3328210"/>
            <a:ext cx="4633912" cy="2606575"/>
          </a:xfrm>
          <a:prstGeom prst="rect">
            <a:avLst/>
          </a:prstGeom>
        </p:spPr>
      </p:pic>
      <p:sp>
        <p:nvSpPr>
          <p:cNvPr id="3" name="Title 2">
            <a:extLst>
              <a:ext uri="{FF2B5EF4-FFF2-40B4-BE49-F238E27FC236}">
                <a16:creationId xmlns:a16="http://schemas.microsoft.com/office/drawing/2014/main" id="{BEB66121-78B7-6B5B-9D83-F60CCD48FB50}"/>
              </a:ext>
            </a:extLst>
          </p:cNvPr>
          <p:cNvSpPr>
            <a:spLocks noGrp="1"/>
          </p:cNvSpPr>
          <p:nvPr>
            <p:ph type="title"/>
          </p:nvPr>
        </p:nvSpPr>
        <p:spPr/>
        <p:txBody>
          <a:bodyPr/>
          <a:lstStyle/>
          <a:p>
            <a:endParaRPr lang="en-AU"/>
          </a:p>
        </p:txBody>
      </p:sp>
      <p:sp>
        <p:nvSpPr>
          <p:cNvPr id="4" name="Content Placeholder 3">
            <a:extLst>
              <a:ext uri="{FF2B5EF4-FFF2-40B4-BE49-F238E27FC236}">
                <a16:creationId xmlns:a16="http://schemas.microsoft.com/office/drawing/2014/main" id="{ED6C7A5D-4A1A-6E35-D898-7A8869AF95E7}"/>
              </a:ext>
            </a:extLst>
          </p:cNvPr>
          <p:cNvSpPr>
            <a:spLocks noGrp="1"/>
          </p:cNvSpPr>
          <p:nvPr>
            <p:ph idx="25"/>
          </p:nvPr>
        </p:nvSpPr>
        <p:spPr>
          <a:xfrm>
            <a:off x="1221288" y="3025036"/>
            <a:ext cx="6014999" cy="3403168"/>
          </a:xfrm>
        </p:spPr>
        <p:txBody>
          <a:bodyPr>
            <a:normAutofit fontScale="85000" lnSpcReduction="20000"/>
          </a:bodyPr>
          <a:lstStyle/>
          <a:p>
            <a:pPr algn="l" fontAlgn="base"/>
            <a:r>
              <a:rPr lang="en-AU" sz="1800" b="1" i="0">
                <a:effectLst/>
                <a:cs typeface="Roboto" panose="02000000000000000000" pitchFamily="2" charset="0"/>
              </a:rPr>
              <a:t>During this event, you’ll be able to:  </a:t>
            </a:r>
            <a:endParaRPr lang="en-AU" b="1" i="0">
              <a:effectLst/>
              <a:cs typeface="Roboto" panose="02000000000000000000" pitchFamily="2" charset="0"/>
            </a:endParaRPr>
          </a:p>
          <a:p>
            <a:pPr algn="l" fontAlgn="base">
              <a:buFont typeface="Arial" panose="020B0604020202020204" pitchFamily="34" charset="0"/>
              <a:buChar char="•"/>
            </a:pPr>
            <a:r>
              <a:rPr lang="en-AU" sz="1800" b="1" i="0">
                <a:solidFill>
                  <a:srgbClr val="000000"/>
                </a:solidFill>
                <a:effectLst/>
                <a:cs typeface="Roboto" panose="02000000000000000000" pitchFamily="2" charset="0"/>
              </a:rPr>
              <a:t>Get a detailed overview of the Surface chip-to-cloud security features.  </a:t>
            </a:r>
            <a:endParaRPr lang="en-AU" b="1" i="0">
              <a:solidFill>
                <a:srgbClr val="000000"/>
              </a:solidFill>
              <a:effectLst/>
              <a:cs typeface="Roboto" panose="02000000000000000000" pitchFamily="2" charset="0"/>
            </a:endParaRPr>
          </a:p>
          <a:p>
            <a:pPr algn="l" fontAlgn="base">
              <a:buFont typeface="Arial" panose="020B0604020202020204" pitchFamily="34" charset="0"/>
              <a:buChar char="•"/>
            </a:pPr>
            <a:r>
              <a:rPr lang="en-AU" sz="1800" b="1" i="0">
                <a:solidFill>
                  <a:srgbClr val="000000"/>
                </a:solidFill>
                <a:effectLst/>
                <a:cs typeface="Roboto" panose="02000000000000000000" pitchFamily="2" charset="0"/>
              </a:rPr>
              <a:t>Understand the benefits of Surface and Windows 11 endpoint security.  </a:t>
            </a:r>
            <a:endParaRPr lang="en-AU" b="1" i="0">
              <a:solidFill>
                <a:srgbClr val="000000"/>
              </a:solidFill>
              <a:effectLst/>
              <a:cs typeface="Roboto" panose="02000000000000000000" pitchFamily="2" charset="0"/>
            </a:endParaRPr>
          </a:p>
          <a:p>
            <a:pPr algn="l" fontAlgn="base">
              <a:buFont typeface="Arial" panose="020B0604020202020204" pitchFamily="34" charset="0"/>
              <a:buChar char="•"/>
            </a:pPr>
            <a:r>
              <a:rPr lang="en-AU" sz="1800" b="1" i="0">
                <a:solidFill>
                  <a:srgbClr val="000000"/>
                </a:solidFill>
                <a:effectLst/>
                <a:cs typeface="Roboto" panose="02000000000000000000" pitchFamily="2" charset="0"/>
              </a:rPr>
              <a:t>Get insights into management and compliance using self-serve hardware portals.  </a:t>
            </a:r>
            <a:endParaRPr lang="en-AU" b="1" i="0">
              <a:solidFill>
                <a:srgbClr val="000000"/>
              </a:solidFill>
              <a:effectLst/>
              <a:cs typeface="Roboto" panose="02000000000000000000" pitchFamily="2" charset="0"/>
            </a:endParaRPr>
          </a:p>
          <a:p>
            <a:pPr algn="l" fontAlgn="base"/>
            <a:r>
              <a:rPr lang="en-AU" sz="1800" b="1" i="0">
                <a:effectLst/>
                <a:cs typeface="Roboto" panose="02000000000000000000" pitchFamily="2" charset="0"/>
              </a:rPr>
              <a:t> </a:t>
            </a:r>
            <a:br>
              <a:rPr lang="en-AU" sz="1800" b="1" i="0">
                <a:effectLst/>
                <a:cs typeface="Roboto" panose="02000000000000000000" pitchFamily="2" charset="0"/>
              </a:rPr>
            </a:br>
            <a:r>
              <a:rPr lang="en-AU" sz="1800" b="1" i="0">
                <a:effectLst/>
                <a:cs typeface="Roboto" panose="02000000000000000000" pitchFamily="2" charset="0"/>
              </a:rPr>
              <a:t>Here’s what you can expect:</a:t>
            </a:r>
            <a:endParaRPr lang="en-AU" b="1" i="0">
              <a:effectLst/>
              <a:cs typeface="Roboto" panose="02000000000000000000" pitchFamily="2" charset="0"/>
            </a:endParaRPr>
          </a:p>
          <a:p>
            <a:pPr algn="l" fontAlgn="base">
              <a:buFont typeface="Arial" panose="020B0604020202020204" pitchFamily="34" charset="0"/>
              <a:buChar char="•"/>
            </a:pPr>
            <a:r>
              <a:rPr lang="en-AU" sz="1800" b="1" i="0">
                <a:solidFill>
                  <a:srgbClr val="000000"/>
                </a:solidFill>
                <a:effectLst/>
                <a:cs typeface="Roboto" panose="02000000000000000000" pitchFamily="2" charset="0"/>
              </a:rPr>
              <a:t>Microsoft Security at every level </a:t>
            </a:r>
            <a:endParaRPr lang="en-AU" b="1" i="0">
              <a:solidFill>
                <a:srgbClr val="000000"/>
              </a:solidFill>
              <a:effectLst/>
              <a:cs typeface="Roboto" panose="02000000000000000000" pitchFamily="2" charset="0"/>
            </a:endParaRPr>
          </a:p>
          <a:p>
            <a:pPr algn="l" fontAlgn="base">
              <a:buFont typeface="Arial" panose="020B0604020202020204" pitchFamily="34" charset="0"/>
              <a:buChar char="•"/>
            </a:pPr>
            <a:r>
              <a:rPr lang="en-AU" sz="1800" b="1" i="0">
                <a:solidFill>
                  <a:srgbClr val="000000"/>
                </a:solidFill>
                <a:effectLst/>
                <a:cs typeface="Roboto" panose="02000000000000000000" pitchFamily="2" charset="0"/>
              </a:rPr>
              <a:t>Demo: Microsoft Surface Unified Extensible Firmware Interface (UEFI) and Device Firmware Configuration Interface </a:t>
            </a:r>
            <a:endParaRPr lang="en-AU" b="1" i="0">
              <a:solidFill>
                <a:srgbClr val="000000"/>
              </a:solidFill>
              <a:effectLst/>
              <a:cs typeface="Roboto" panose="02000000000000000000" pitchFamily="2" charset="0"/>
            </a:endParaRPr>
          </a:p>
          <a:p>
            <a:pPr algn="l" fontAlgn="base">
              <a:buFont typeface="Arial" panose="020B0604020202020204" pitchFamily="34" charset="0"/>
              <a:buChar char="•"/>
            </a:pPr>
            <a:r>
              <a:rPr lang="en-AU" sz="1800" b="1" i="0">
                <a:solidFill>
                  <a:srgbClr val="000000"/>
                </a:solidFill>
                <a:effectLst/>
                <a:cs typeface="Roboto" panose="02000000000000000000" pitchFamily="2" charset="0"/>
              </a:rPr>
              <a:t>Demo: Microsoft Surface Management Portal </a:t>
            </a:r>
            <a:endParaRPr lang="en-AU" b="1" i="0">
              <a:solidFill>
                <a:srgbClr val="000000"/>
              </a:solidFill>
              <a:effectLst/>
              <a:cs typeface="Roboto" panose="02000000000000000000" pitchFamily="2" charset="0"/>
            </a:endParaRPr>
          </a:p>
          <a:p>
            <a:pPr algn="l" fontAlgn="base">
              <a:buFont typeface="Arial" panose="020B0604020202020204" pitchFamily="34" charset="0"/>
              <a:buChar char="•"/>
            </a:pPr>
            <a:r>
              <a:rPr lang="en-AU" sz="1800" b="1" i="0">
                <a:solidFill>
                  <a:srgbClr val="000000"/>
                </a:solidFill>
                <a:effectLst/>
                <a:cs typeface="Roboto" panose="02000000000000000000" pitchFamily="2" charset="0"/>
              </a:rPr>
              <a:t>Question and answer </a:t>
            </a:r>
            <a:endParaRPr lang="en-AU" b="1" i="0">
              <a:solidFill>
                <a:srgbClr val="000000"/>
              </a:solidFill>
              <a:effectLst/>
              <a:cs typeface="Roboto" panose="02000000000000000000" pitchFamily="2" charset="0"/>
            </a:endParaRPr>
          </a:p>
          <a:p>
            <a:endParaRPr lang="en-AU"/>
          </a:p>
        </p:txBody>
      </p:sp>
      <p:pic>
        <p:nvPicPr>
          <p:cNvPr id="6" name="Picture 5">
            <a:hlinkClick r:id="rId4"/>
            <a:extLst>
              <a:ext uri="{FF2B5EF4-FFF2-40B4-BE49-F238E27FC236}">
                <a16:creationId xmlns:a16="http://schemas.microsoft.com/office/drawing/2014/main" id="{3D76F1E6-1BAC-3014-2266-08A132E0E8D5}"/>
              </a:ext>
            </a:extLst>
          </p:cNvPr>
          <p:cNvPicPr>
            <a:picLocks noChangeAspect="1"/>
          </p:cNvPicPr>
          <p:nvPr/>
        </p:nvPicPr>
        <p:blipFill>
          <a:blip r:embed="rId5"/>
          <a:stretch>
            <a:fillRect/>
          </a:stretch>
        </p:blipFill>
        <p:spPr>
          <a:xfrm>
            <a:off x="0" y="0"/>
            <a:ext cx="12192000" cy="2649033"/>
          </a:xfrm>
          <a:prstGeom prst="rect">
            <a:avLst/>
          </a:prstGeom>
        </p:spPr>
      </p:pic>
    </p:spTree>
    <p:extLst>
      <p:ext uri="{BB962C8B-B14F-4D97-AF65-F5344CB8AC3E}">
        <p14:creationId xmlns:p14="http://schemas.microsoft.com/office/powerpoint/2010/main" val="530898666"/>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FF47CB-B66E-8EF1-9B4F-983F3A45010C}"/>
              </a:ext>
            </a:extLst>
          </p:cNvPr>
          <p:cNvSpPr>
            <a:spLocks noGrp="1"/>
          </p:cNvSpPr>
          <p:nvPr>
            <p:ph type="title"/>
          </p:nvPr>
        </p:nvSpPr>
        <p:spPr/>
        <p:txBody>
          <a:bodyPr/>
          <a:lstStyle/>
          <a:p>
            <a:endParaRPr lang="en-AU"/>
          </a:p>
        </p:txBody>
      </p:sp>
      <p:sp>
        <p:nvSpPr>
          <p:cNvPr id="4" name="Content Placeholder 3">
            <a:extLst>
              <a:ext uri="{FF2B5EF4-FFF2-40B4-BE49-F238E27FC236}">
                <a16:creationId xmlns:a16="http://schemas.microsoft.com/office/drawing/2014/main" id="{E9633CA7-C6B5-7623-8EB6-50CAA615CD10}"/>
              </a:ext>
            </a:extLst>
          </p:cNvPr>
          <p:cNvSpPr>
            <a:spLocks noGrp="1"/>
          </p:cNvSpPr>
          <p:nvPr>
            <p:ph idx="25"/>
          </p:nvPr>
        </p:nvSpPr>
        <p:spPr/>
        <p:txBody>
          <a:bodyPr/>
          <a:lstStyle/>
          <a:p>
            <a:endParaRPr lang="en-AU"/>
          </a:p>
        </p:txBody>
      </p:sp>
      <p:pic>
        <p:nvPicPr>
          <p:cNvPr id="5" name="Picture 4">
            <a:extLst>
              <a:ext uri="{FF2B5EF4-FFF2-40B4-BE49-F238E27FC236}">
                <a16:creationId xmlns:a16="http://schemas.microsoft.com/office/drawing/2014/main" id="{7B61EB59-0FDA-7384-DE78-6BEC73081DC1}"/>
              </a:ext>
            </a:extLst>
          </p:cNvPr>
          <p:cNvPicPr>
            <a:picLocks noChangeAspect="1"/>
          </p:cNvPicPr>
          <p:nvPr/>
        </p:nvPicPr>
        <p:blipFill>
          <a:blip r:embed="rId2"/>
          <a:stretch>
            <a:fillRect/>
          </a:stretch>
        </p:blipFill>
        <p:spPr>
          <a:xfrm>
            <a:off x="901874" y="-901874"/>
            <a:ext cx="12192000" cy="6225702"/>
          </a:xfrm>
          <a:prstGeom prst="rect">
            <a:avLst/>
          </a:prstGeom>
        </p:spPr>
      </p:pic>
      <p:sp>
        <p:nvSpPr>
          <p:cNvPr id="7" name="TextBox 6">
            <a:extLst>
              <a:ext uri="{FF2B5EF4-FFF2-40B4-BE49-F238E27FC236}">
                <a16:creationId xmlns:a16="http://schemas.microsoft.com/office/drawing/2014/main" id="{93E0D08B-FDC5-6701-ECBA-0953B7744573}"/>
              </a:ext>
            </a:extLst>
          </p:cNvPr>
          <p:cNvSpPr txBox="1"/>
          <p:nvPr/>
        </p:nvSpPr>
        <p:spPr>
          <a:xfrm>
            <a:off x="1044157" y="4181478"/>
            <a:ext cx="9006214" cy="2031325"/>
          </a:xfrm>
          <a:prstGeom prst="rect">
            <a:avLst/>
          </a:prstGeom>
          <a:noFill/>
        </p:spPr>
        <p:txBody>
          <a:bodyPr wrap="square">
            <a:spAutoFit/>
          </a:bodyPr>
          <a:lstStyle/>
          <a:p>
            <a:pPr algn="l">
              <a:buFont typeface="Arial" panose="020B0604020202020204" pitchFamily="34" charset="0"/>
              <a:buChar char="•"/>
            </a:pPr>
            <a:r>
              <a:rPr lang="en-AU" b="0" i="0" dirty="0">
                <a:solidFill>
                  <a:srgbClr val="1B1C20"/>
                </a:solidFill>
                <a:effectLst/>
                <a:latin typeface="Roboto" panose="02000000000000000000" pitchFamily="2" charset="0"/>
              </a:rPr>
              <a:t>Learn from the Microsoft team about the latest programs and offers available for partners.</a:t>
            </a:r>
          </a:p>
          <a:p>
            <a:pPr algn="l">
              <a:buFont typeface="Arial" panose="020B0604020202020204" pitchFamily="34" charset="0"/>
              <a:buChar char="•"/>
            </a:pPr>
            <a:r>
              <a:rPr lang="en-AU" b="0" i="0" dirty="0">
                <a:solidFill>
                  <a:srgbClr val="1B1C20"/>
                </a:solidFill>
                <a:effectLst/>
                <a:latin typeface="Roboto" panose="02000000000000000000" pitchFamily="2" charset="0"/>
              </a:rPr>
              <a:t>Discover how to position Modern Work, Security, AI, Azure, Biz Apps to help nonprofits achieve their goals.</a:t>
            </a:r>
          </a:p>
          <a:p>
            <a:pPr algn="l">
              <a:buFont typeface="Arial" panose="020B0604020202020204" pitchFamily="34" charset="0"/>
              <a:buChar char="•"/>
            </a:pPr>
            <a:r>
              <a:rPr lang="en-AU" b="0" i="0" dirty="0">
                <a:solidFill>
                  <a:srgbClr val="1B1C20"/>
                </a:solidFill>
                <a:effectLst/>
                <a:latin typeface="Roboto" panose="02000000000000000000" pitchFamily="2" charset="0"/>
              </a:rPr>
              <a:t>Explore latest GTM programs available for Partners to generate new opportunities.</a:t>
            </a:r>
          </a:p>
          <a:p>
            <a:pPr algn="l">
              <a:buFont typeface="Arial" panose="020B0604020202020204" pitchFamily="34" charset="0"/>
              <a:buChar char="•"/>
            </a:pPr>
            <a:r>
              <a:rPr lang="en-AU" b="0" i="0" dirty="0">
                <a:solidFill>
                  <a:srgbClr val="1B1C20"/>
                </a:solidFill>
                <a:effectLst/>
                <a:latin typeface="Roboto" panose="02000000000000000000" pitchFamily="2" charset="0"/>
              </a:rPr>
              <a:t>Network with other partners and industry experts.</a:t>
            </a:r>
          </a:p>
          <a:p>
            <a:pPr algn="l">
              <a:buFont typeface="Arial" panose="020B0604020202020204" pitchFamily="34" charset="0"/>
              <a:buChar char="•"/>
            </a:pPr>
            <a:r>
              <a:rPr lang="en-AU" b="0" i="0" dirty="0">
                <a:solidFill>
                  <a:srgbClr val="1B1C20"/>
                </a:solidFill>
                <a:effectLst/>
                <a:latin typeface="Roboto" panose="02000000000000000000" pitchFamily="2" charset="0"/>
              </a:rPr>
              <a:t>Enjoy complimentary food and beverages.</a:t>
            </a:r>
          </a:p>
        </p:txBody>
      </p:sp>
    </p:spTree>
    <p:extLst>
      <p:ext uri="{BB962C8B-B14F-4D97-AF65-F5344CB8AC3E}">
        <p14:creationId xmlns:p14="http://schemas.microsoft.com/office/powerpoint/2010/main" val="32784034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1_CSP Copilot Template - CONDENSED - Diamond 12/23">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Custom Design">
  <a:themeElements>
    <a:clrScheme name="MSFT SMB">
      <a:dk1>
        <a:srgbClr val="463668"/>
      </a:dk1>
      <a:lt1>
        <a:srgbClr val="FFF8F3"/>
      </a:lt1>
      <a:dk2>
        <a:srgbClr val="091F2C"/>
      </a:dk2>
      <a:lt2>
        <a:srgbClr val="C5B4E3"/>
      </a:lt2>
      <a:accent1>
        <a:srgbClr val="8DC8E8"/>
      </a:accent1>
      <a:accent2>
        <a:srgbClr val="D4EC8E"/>
      </a:accent2>
      <a:accent3>
        <a:srgbClr val="FFA38B"/>
      </a:accent3>
      <a:accent4>
        <a:srgbClr val="8DC8E8"/>
      </a:accent4>
      <a:accent5>
        <a:srgbClr val="C5B4E3"/>
      </a:accent5>
      <a:accent6>
        <a:srgbClr val="E1D3C7"/>
      </a:accent6>
      <a:hlink>
        <a:srgbClr val="00B0F0"/>
      </a:hlink>
      <a:folHlink>
        <a:srgbClr val="FFA38B"/>
      </a:folHlink>
    </a:clrScheme>
    <a:fontScheme name="Custom 2">
      <a:majorFont>
        <a:latin typeface="Segoe Sans"/>
        <a:ea typeface=""/>
        <a:cs typeface=""/>
      </a:majorFont>
      <a:minorFont>
        <a:latin typeface="Sego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Black Template">
  <a:themeElements>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60F8D929C4844E88DD04FC432B1C7B" ma:contentTypeVersion="15" ma:contentTypeDescription="Create a new document." ma:contentTypeScope="" ma:versionID="a218da5b647c588289088dbca103b00d">
  <xsd:schema xmlns:xsd="http://www.w3.org/2001/XMLSchema" xmlns:xs="http://www.w3.org/2001/XMLSchema" xmlns:p="http://schemas.microsoft.com/office/2006/metadata/properties" xmlns:ns2="456d9ceb-753b-4687-b044-32f2c6a9d264" xmlns:ns3="d5d3d20d-99fc-41b1-970c-90028ee048d3" targetNamespace="http://schemas.microsoft.com/office/2006/metadata/properties" ma:root="true" ma:fieldsID="e210fd6de354f5ce72b92e2c62588456" ns2:_="" ns3:_="">
    <xsd:import namespace="456d9ceb-753b-4687-b044-32f2c6a9d264"/>
    <xsd:import namespace="d5d3d20d-99fc-41b1-970c-90028ee048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6d9ceb-753b-4687-b044-32f2c6a9d2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d3d20d-99fc-41b1-970c-90028ee048d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7b5a51-a643-4f32-8674-8f6c7e778e70}" ma:internalName="TaxCatchAll" ma:showField="CatchAllData" ma:web="d5d3d20d-99fc-41b1-970c-90028ee048d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5d3d20d-99fc-41b1-970c-90028ee048d3" xsi:nil="true"/>
    <lcf76f155ced4ddcb4097134ff3c332f xmlns="456d9ceb-753b-4687-b044-32f2c6a9d264">
      <Terms xmlns="http://schemas.microsoft.com/office/infopath/2007/PartnerControls"/>
    </lcf76f155ced4ddcb4097134ff3c332f>
    <SharedWithUsers xmlns="d5d3d20d-99fc-41b1-970c-90028ee048d3">
      <UserInfo>
        <DisplayName>Kee Song</DisplayName>
        <AccountId>32</AccountId>
        <AccountType/>
      </UserInfo>
      <UserInfo>
        <DisplayName>Paul Caldwell</DisplayName>
        <AccountId>283</AccountId>
        <AccountType/>
      </UserInfo>
      <UserInfo>
        <DisplayName>Kelly Duong</DisplayName>
        <AccountId>258</AccountId>
        <AccountType/>
      </UserInfo>
    </SharedWithUsers>
  </documentManagement>
</p:properties>
</file>

<file path=customXml/itemProps1.xml><?xml version="1.0" encoding="utf-8"?>
<ds:datastoreItem xmlns:ds="http://schemas.openxmlformats.org/officeDocument/2006/customXml" ds:itemID="{BF67D34C-6CD6-4507-83E6-5A842526663B}">
  <ds:schemaRefs>
    <ds:schemaRef ds:uri="456d9ceb-753b-4687-b044-32f2c6a9d264"/>
    <ds:schemaRef ds:uri="d5d3d20d-99fc-41b1-970c-90028ee048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77CD407-B608-4B14-A95C-D1456CB932A7}">
  <ds:schemaRefs>
    <ds:schemaRef ds:uri="http://schemas.microsoft.com/sharepoint/v3/contenttype/forms"/>
  </ds:schemaRefs>
</ds:datastoreItem>
</file>

<file path=customXml/itemProps3.xml><?xml version="1.0" encoding="utf-8"?>
<ds:datastoreItem xmlns:ds="http://schemas.openxmlformats.org/officeDocument/2006/customXml" ds:itemID="{77953C83-2A4B-410F-93F8-57447A6D4ECE}">
  <ds:schemaRefs>
    <ds:schemaRef ds:uri="http://purl.org/dc/terms/"/>
    <ds:schemaRef ds:uri="http://schemas.microsoft.com/office/2006/metadata/properties"/>
    <ds:schemaRef ds:uri="http://schemas.openxmlformats.org/package/2006/metadata/core-properties"/>
    <ds:schemaRef ds:uri="http://schemas.microsoft.com/office/infopath/2007/PartnerControls"/>
    <ds:schemaRef ds:uri="http://schemas.microsoft.com/office/2006/documentManagement/types"/>
    <ds:schemaRef ds:uri="d5d3d20d-99fc-41b1-970c-90028ee048d3"/>
    <ds:schemaRef ds:uri="http://purl.org/dc/elements/1.1/"/>
    <ds:schemaRef ds:uri="456d9ceb-753b-4687-b044-32f2c6a9d264"/>
    <ds:schemaRef ds:uri="http://www.w3.org/XML/1998/namespace"/>
    <ds:schemaRef ds:uri="http://purl.org/dc/dcmitype/"/>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otalTime>0</TotalTime>
  <Words>2536</Words>
  <Application>Microsoft Office PowerPoint</Application>
  <PresentationFormat>Widescreen</PresentationFormat>
  <Paragraphs>185</Paragraphs>
  <Slides>30</Slides>
  <Notes>16</Notes>
  <HiddenSlides>11</HiddenSlides>
  <MMClips>0</MMClips>
  <ScaleCrop>false</ScaleCrop>
  <HeadingPairs>
    <vt:vector size="4" baseType="variant">
      <vt:variant>
        <vt:lpstr>Theme</vt:lpstr>
      </vt:variant>
      <vt:variant>
        <vt:i4>5</vt:i4>
      </vt:variant>
      <vt:variant>
        <vt:lpstr>Slide Titles</vt:lpstr>
      </vt:variant>
      <vt:variant>
        <vt:i4>30</vt:i4>
      </vt:variant>
    </vt:vector>
  </HeadingPairs>
  <TitlesOfParts>
    <vt:vector size="35" baseType="lpstr">
      <vt:lpstr>Office Theme</vt:lpstr>
      <vt:lpstr>LIGHT GRAY TEMPLATE</vt:lpstr>
      <vt:lpstr>1_CSP Copilot Template - CONDENSED - Diamond 12/23</vt:lpstr>
      <vt:lpstr>Custom Design</vt:lpstr>
      <vt:lpstr>2_Black Template</vt:lpstr>
      <vt:lpstr>Dicker Data Webinar   Modern Work, Security Assessments</vt:lpstr>
      <vt:lpstr>Agenda</vt:lpstr>
      <vt:lpstr>News</vt:lpstr>
      <vt:lpstr>Microsoft Secure</vt:lpstr>
      <vt:lpstr>DD Microsoft Security Labs</vt:lpstr>
      <vt:lpstr>Meetups NZ</vt:lpstr>
      <vt:lpstr>PowerPoint Presentation</vt:lpstr>
      <vt:lpstr>PowerPoint Presentation</vt:lpstr>
      <vt:lpstr>PowerPoint Presentation</vt:lpstr>
      <vt:lpstr>PowerPoint Presentation</vt:lpstr>
      <vt:lpstr>Did you know?</vt:lpstr>
      <vt:lpstr>Modern Work Security Assessments</vt:lpstr>
      <vt:lpstr>PowerPoint Presentation</vt:lpstr>
      <vt:lpstr>PowerPoint Presentation</vt:lpstr>
      <vt:lpstr>Autopilot, Intune &amp; Security</vt:lpstr>
      <vt:lpstr>PowerPoint Presentation</vt:lpstr>
      <vt:lpstr>PowerPoint Presentation</vt:lpstr>
      <vt:lpstr>PowerPoint Presentation</vt:lpstr>
      <vt:lpstr>Autopilot, Intune &amp; Security</vt:lpstr>
      <vt:lpstr>Compliance Manager Manage your compliance from one place</vt:lpstr>
      <vt:lpstr>PowerPoint Presentation</vt:lpstr>
      <vt:lpstr>Dicker Data Webinar  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Dicker Data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 Yates</dc:creator>
  <cp:lastModifiedBy>Sean McGrath</cp:lastModifiedBy>
  <cp:revision>2</cp:revision>
  <dcterms:created xsi:type="dcterms:W3CDTF">2024-02-08T21:30:36Z</dcterms:created>
  <dcterms:modified xsi:type="dcterms:W3CDTF">2024-03-07T00:22:43Z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cd219a-7fef-4855-86b9-76cef3de89bd_Enabled">
    <vt:lpwstr>true</vt:lpwstr>
  </property>
  <property fmtid="{D5CDD505-2E9C-101B-9397-08002B2CF9AE}" pid="3" name="MSIP_Label_f2cd219a-7fef-4855-86b9-76cef3de89bd_SetDate">
    <vt:lpwstr>2024-02-08T23:36:26Z</vt:lpwstr>
  </property>
  <property fmtid="{D5CDD505-2E9C-101B-9397-08002B2CF9AE}" pid="4" name="MSIP_Label_f2cd219a-7fef-4855-86b9-76cef3de89bd_Method">
    <vt:lpwstr>Standard</vt:lpwstr>
  </property>
  <property fmtid="{D5CDD505-2E9C-101B-9397-08002B2CF9AE}" pid="5" name="MSIP_Label_f2cd219a-7fef-4855-86b9-76cef3de89bd_Name">
    <vt:lpwstr>General</vt:lpwstr>
  </property>
  <property fmtid="{D5CDD505-2E9C-101B-9397-08002B2CF9AE}" pid="6" name="MSIP_Label_f2cd219a-7fef-4855-86b9-76cef3de89bd_SiteId">
    <vt:lpwstr>6e417ab3-58de-417d-9aaa-da5837716c4c</vt:lpwstr>
  </property>
  <property fmtid="{D5CDD505-2E9C-101B-9397-08002B2CF9AE}" pid="7" name="MSIP_Label_f2cd219a-7fef-4855-86b9-76cef3de89bd_ActionId">
    <vt:lpwstr>fee6e613-bff1-4296-9bf6-2b780c790bbf</vt:lpwstr>
  </property>
  <property fmtid="{D5CDD505-2E9C-101B-9397-08002B2CF9AE}" pid="8" name="MSIP_Label_f2cd219a-7fef-4855-86b9-76cef3de89bd_ContentBits">
    <vt:lpwstr>0</vt:lpwstr>
  </property>
  <property fmtid="{D5CDD505-2E9C-101B-9397-08002B2CF9AE}" pid="9" name="ContentTypeId">
    <vt:lpwstr>0x010100B560F8D929C4844E88DD04FC432B1C7B</vt:lpwstr>
  </property>
  <property fmtid="{D5CDD505-2E9C-101B-9397-08002B2CF9AE}" pid="10" name="MediaServiceImageTags">
    <vt:lpwstr/>
  </property>
</Properties>
</file>