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Lst>
  <p:notesMasterIdLst>
    <p:notesMasterId r:id="rId39"/>
  </p:notesMasterIdLst>
  <p:sldIdLst>
    <p:sldId id="263" r:id="rId9"/>
    <p:sldId id="258" r:id="rId10"/>
    <p:sldId id="264" r:id="rId11"/>
    <p:sldId id="2147483388" r:id="rId12"/>
    <p:sldId id="2147483389" r:id="rId13"/>
    <p:sldId id="2147483380" r:id="rId14"/>
    <p:sldId id="2147483377" r:id="rId15"/>
    <p:sldId id="2147483379" r:id="rId16"/>
    <p:sldId id="2147483390" r:id="rId17"/>
    <p:sldId id="257" r:id="rId18"/>
    <p:sldId id="2147481421" r:id="rId19"/>
    <p:sldId id="2147483361" r:id="rId20"/>
    <p:sldId id="2076136169" r:id="rId21"/>
    <p:sldId id="2147483378" r:id="rId22"/>
    <p:sldId id="2147483381" r:id="rId23"/>
    <p:sldId id="2147483382" r:id="rId24"/>
    <p:sldId id="2147483383" r:id="rId25"/>
    <p:sldId id="2147483384" r:id="rId26"/>
    <p:sldId id="2147483385" r:id="rId27"/>
    <p:sldId id="2147483386" r:id="rId28"/>
    <p:sldId id="2147483387" r:id="rId29"/>
    <p:sldId id="2076136174" r:id="rId30"/>
    <p:sldId id="269" r:id="rId31"/>
    <p:sldId id="270" r:id="rId32"/>
    <p:sldId id="259" r:id="rId33"/>
    <p:sldId id="260" r:id="rId34"/>
    <p:sldId id="261" r:id="rId35"/>
    <p:sldId id="265" r:id="rId36"/>
    <p:sldId id="266" r:id="rId37"/>
    <p:sldId id="26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294"/>
    <a:srgbClr val="CCE0C0"/>
    <a:srgbClr val="ECC3B5"/>
    <a:srgbClr val="F2C7BA"/>
    <a:srgbClr val="FFFCFB"/>
    <a:srgbClr val="E2E6F7"/>
    <a:srgbClr val="FBD6C8"/>
    <a:srgbClr val="FBFBFA"/>
    <a:srgbClr val="2B1E16"/>
    <a:srgbClr val="103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7E1C90-0DCE-472E-8A69-6BD1D6C6D9E7}" v="65" dt="2024-05-14T23:09:39.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35" autoAdjust="0"/>
  </p:normalViewPr>
  <p:slideViewPr>
    <p:cSldViewPr snapToGrid="0">
      <p:cViewPr varScale="1">
        <p:scale>
          <a:sx n="87" d="100"/>
          <a:sy n="87" d="100"/>
        </p:scale>
        <p:origin x="81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15/05/2024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arn.microsoft.com/en-us/azure/lighthouse/how-to/view-service-provider-activit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will start shortly</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NZ only</a:t>
            </a:r>
          </a:p>
        </p:txBody>
      </p:sp>
      <p:sp>
        <p:nvSpPr>
          <p:cNvPr id="4" name="Slide Number Placeholder 3"/>
          <p:cNvSpPr>
            <a:spLocks noGrp="1"/>
          </p:cNvSpPr>
          <p:nvPr>
            <p:ph type="sldNum" sz="quarter" idx="5"/>
          </p:nvPr>
        </p:nvSpPr>
        <p:spPr/>
        <p:txBody>
          <a:bodyPr/>
          <a:lstStyle/>
          <a:p>
            <a:fld id="{EEDE68B3-A1FE-4367-B7EC-594F9F4C4465}" type="slidenum">
              <a:rPr lang="en-AU" smtClean="0"/>
              <a:t>12</a:t>
            </a:fld>
            <a:endParaRPr lang="en-AU"/>
          </a:p>
        </p:txBody>
      </p:sp>
    </p:spTree>
    <p:extLst>
      <p:ext uri="{BB962C8B-B14F-4D97-AF65-F5344CB8AC3E}">
        <p14:creationId xmlns:p14="http://schemas.microsoft.com/office/powerpoint/2010/main" val="4256366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13</a:t>
            </a:fld>
            <a:endParaRPr lang="en-AU"/>
          </a:p>
        </p:txBody>
      </p:sp>
    </p:spTree>
    <p:extLst>
      <p:ext uri="{BB962C8B-B14F-4D97-AF65-F5344CB8AC3E}">
        <p14:creationId xmlns:p14="http://schemas.microsoft.com/office/powerpoint/2010/main" val="270914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US" sz="882" b="1"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Management at scale</a:t>
            </a:r>
            <a:r>
              <a:rPr kumimoji="0" lang="en-US" sz="882"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 Customer engagement and life-cycle operations to manage customer resources are easier and more scalable. Existing APIs, management tools, and workflows can be used with delegated resources, including machines hosted outside of Azure, regardless of the regions in which they're located.</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US" sz="882"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US" sz="882" b="1"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Greater visibility and control for customers</a:t>
            </a:r>
            <a:r>
              <a:rPr kumimoji="0" lang="en-US" sz="882"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 Customers have precise control over the scopes they delegate and the permissions that are allowed. They can </a:t>
            </a:r>
            <a:r>
              <a:rPr kumimoji="0" lang="en-US" sz="882"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hlinkClick r:id="rId3"/>
              </a:rPr>
              <a:t>audit service provider actions</a:t>
            </a:r>
            <a:r>
              <a:rPr kumimoji="0" lang="en-US" sz="882"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 and remove access completely at any time.</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kumimoji="0" lang="en-US" sz="882"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kumimoji="0" lang="en-US" sz="882" b="1"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Comprehensive and unified platform tooling</a:t>
            </a:r>
            <a:r>
              <a:rPr kumimoji="0" lang="en-US" sz="882" b="0" i="0" u="none" strike="noStrike" kern="1200" cap="none" spc="0" normalizeH="0" baseline="0" noProof="0" dirty="0">
                <a:ln>
                  <a:noFill/>
                </a:ln>
                <a:solidFill>
                  <a:srgbClr val="161616"/>
                </a:solidFill>
                <a:effectLst/>
                <a:uLnTx/>
                <a:uFillTx/>
                <a:latin typeface="Segoe UI" panose="020B0502040204020203" pitchFamily="34" charset="0"/>
                <a:ea typeface="+mn-ea"/>
                <a:cs typeface="+mn-cs"/>
              </a:rPr>
              <a:t>:</a:t>
            </a:r>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17</a:t>
            </a:fld>
            <a:endParaRPr lang="en-AU"/>
          </a:p>
        </p:txBody>
      </p:sp>
    </p:spTree>
    <p:extLst>
      <p:ext uri="{BB962C8B-B14F-4D97-AF65-F5344CB8AC3E}">
        <p14:creationId xmlns:p14="http://schemas.microsoft.com/office/powerpoint/2010/main" val="1072041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your attendance and if you have any questions we will stop recording. Feel free to ask in the chat window.</a:t>
            </a:r>
          </a:p>
          <a:p>
            <a:endParaRPr lang="en-AU"/>
          </a:p>
          <a:p>
            <a:r>
              <a:rPr lang="en-AU"/>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22</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a:t>
            </a:r>
            <a:r>
              <a:rPr lang="en-AU" err="1"/>
              <a:t>Opoint</a:t>
            </a:r>
            <a:r>
              <a:rPr lang="en-AU"/>
              <a:t> 2024, Happy New year. If you are joining for the first time welcome and thank you, we hope that you find the next 30 mins informative and possibly a little entertaining. </a:t>
            </a:r>
          </a:p>
          <a:p>
            <a:endParaRPr lang="en-AU"/>
          </a:p>
          <a:p>
            <a:r>
              <a:rPr lang="en-AU"/>
              <a:t>If you have attended our previous </a:t>
            </a:r>
            <a:r>
              <a:rPr lang="en-AU" err="1"/>
              <a:t>onpoints</a:t>
            </a:r>
            <a:r>
              <a:rPr lang="en-AU"/>
              <a:t> welcome back and thanks for all your support. You will find this year we are doing things a little different this year. More about that in a moment.</a:t>
            </a:r>
          </a:p>
          <a:p>
            <a:r>
              <a:rPr lang="en-AU"/>
              <a:t>Then we do a quick catchup on our carefully hand curated Microsoft relevant news for the previous week, </a:t>
            </a:r>
          </a:p>
          <a:p>
            <a:r>
              <a:rPr lang="en-AU"/>
              <a:t>Followed by the subject de </a:t>
            </a:r>
            <a:r>
              <a:rPr lang="fr-FR"/>
              <a:t>semaine</a:t>
            </a:r>
            <a:r>
              <a:rPr lang="en-AU"/>
              <a:t> (week in English) today we will explain on why you should choose Dicker Data as your Distributor and the benefits of being a Dicker Partner.</a:t>
            </a:r>
          </a:p>
          <a:p>
            <a:r>
              <a:rPr lang="en-AU"/>
              <a:t>Then we close out with an open Q&amp;A session /prize draw</a:t>
            </a:r>
          </a:p>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AU Only</a:t>
            </a:r>
          </a:p>
        </p:txBody>
      </p:sp>
      <p:sp>
        <p:nvSpPr>
          <p:cNvPr id="4" name="Slide Number Placeholder 3"/>
          <p:cNvSpPr>
            <a:spLocks noGrp="1"/>
          </p:cNvSpPr>
          <p:nvPr>
            <p:ph type="sldNum" sz="quarter" idx="5"/>
          </p:nvPr>
        </p:nvSpPr>
        <p:spPr/>
        <p:txBody>
          <a:bodyPr/>
          <a:lstStyle/>
          <a:p>
            <a:fld id="{EEDE68B3-A1FE-4367-B7EC-594F9F4C4465}" type="slidenum">
              <a:rPr lang="en-AU" smtClean="0"/>
              <a:t>4</a:t>
            </a:fld>
            <a:endParaRPr lang="en-AU"/>
          </a:p>
        </p:txBody>
      </p:sp>
    </p:spTree>
    <p:extLst>
      <p:ext uri="{BB962C8B-B14F-4D97-AF65-F5344CB8AC3E}">
        <p14:creationId xmlns:p14="http://schemas.microsoft.com/office/powerpoint/2010/main" val="1320299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AU</a:t>
            </a:r>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67854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ANZ</a:t>
            </a:r>
          </a:p>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6</a:t>
            </a:fld>
            <a:endParaRPr lang="en-AU"/>
          </a:p>
        </p:txBody>
      </p:sp>
    </p:spTree>
    <p:extLst>
      <p:ext uri="{BB962C8B-B14F-4D97-AF65-F5344CB8AC3E}">
        <p14:creationId xmlns:p14="http://schemas.microsoft.com/office/powerpoint/2010/main" val="746278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NZ Only</a:t>
            </a:r>
          </a:p>
        </p:txBody>
      </p:sp>
      <p:sp>
        <p:nvSpPr>
          <p:cNvPr id="4" name="Slide Number Placeholder 3"/>
          <p:cNvSpPr>
            <a:spLocks noGrp="1"/>
          </p:cNvSpPr>
          <p:nvPr>
            <p:ph type="sldNum" sz="quarter" idx="5"/>
          </p:nvPr>
        </p:nvSpPr>
        <p:spPr/>
        <p:txBody>
          <a:bodyPr/>
          <a:lstStyle/>
          <a:p>
            <a:fld id="{EEDE68B3-A1FE-4367-B7EC-594F9F4C4465}" type="slidenum">
              <a:rPr lang="en-AU" smtClean="0"/>
              <a:t>7</a:t>
            </a:fld>
            <a:endParaRPr lang="en-AU"/>
          </a:p>
        </p:txBody>
      </p:sp>
    </p:spTree>
    <p:extLst>
      <p:ext uri="{BB962C8B-B14F-4D97-AF65-F5344CB8AC3E}">
        <p14:creationId xmlns:p14="http://schemas.microsoft.com/office/powerpoint/2010/main" val="2309389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ANZ</a:t>
            </a:r>
          </a:p>
        </p:txBody>
      </p:sp>
      <p:sp>
        <p:nvSpPr>
          <p:cNvPr id="4" name="Slide Number Placeholder 3"/>
          <p:cNvSpPr>
            <a:spLocks noGrp="1"/>
          </p:cNvSpPr>
          <p:nvPr>
            <p:ph type="sldNum" sz="quarter" idx="5"/>
          </p:nvPr>
        </p:nvSpPr>
        <p:spPr/>
        <p:txBody>
          <a:bodyPr/>
          <a:lstStyle/>
          <a:p>
            <a:fld id="{EEDE68B3-A1FE-4367-B7EC-594F9F4C4465}" type="slidenum">
              <a:rPr lang="en-AU" smtClean="0"/>
              <a:t>8</a:t>
            </a:fld>
            <a:endParaRPr lang="en-AU"/>
          </a:p>
        </p:txBody>
      </p:sp>
    </p:spTree>
    <p:extLst>
      <p:ext uri="{BB962C8B-B14F-4D97-AF65-F5344CB8AC3E}">
        <p14:creationId xmlns:p14="http://schemas.microsoft.com/office/powerpoint/2010/main" val="315049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ANZ</a:t>
            </a:r>
          </a:p>
        </p:txBody>
      </p:sp>
      <p:sp>
        <p:nvSpPr>
          <p:cNvPr id="4" name="Slide Number Placeholder 3"/>
          <p:cNvSpPr>
            <a:spLocks noGrp="1"/>
          </p:cNvSpPr>
          <p:nvPr>
            <p:ph type="sldNum" sz="quarter" idx="5"/>
          </p:nvPr>
        </p:nvSpPr>
        <p:spPr/>
        <p:txBody>
          <a:bodyPr/>
          <a:lstStyle/>
          <a:p>
            <a:fld id="{EEDE68B3-A1FE-4367-B7EC-594F9F4C4465}" type="slidenum">
              <a:rPr lang="en-AU" smtClean="0"/>
              <a:t>11</a:t>
            </a:fld>
            <a:endParaRPr lang="en-AU"/>
          </a:p>
        </p:txBody>
      </p:sp>
    </p:spTree>
    <p:extLst>
      <p:ext uri="{BB962C8B-B14F-4D97-AF65-F5344CB8AC3E}">
        <p14:creationId xmlns:p14="http://schemas.microsoft.com/office/powerpoint/2010/main" val="14237945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8.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5.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 Id="rId4" Type="http://schemas.openxmlformats.org/officeDocument/2006/relationships/image" Target="../media/image57.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5.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5.xml"/><Relationship Id="rId4" Type="http://schemas.openxmlformats.org/officeDocument/2006/relationships/image" Target="../media/image6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5.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82930610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31.emf"/><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image" Target="../media/image40.svg"/><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image" Target="../media/image39.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heme" Target="../theme/theme5.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6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3" Type="http://schemas.openxmlformats.org/officeDocument/2006/relationships/hyperlink" Target="https://aus01.safelinks.protection.outlook.com/?url=https%3A%2F%2Fdickerdata.us6.list-manage.com%2Ftrack%2Fclick%3Fu%3D0768ff9de1adaa500201e8550%26id%3Df3f69d04c1%26e%3Db7adf967c5&amp;data=05%7C02%7CPaul.Caldwell%40dickerdata.co.nz%7Cec0e4141106547138ff708dc631d080f%7C6e417ab358de417d9aaada5837716c4c%7C0%7C0%7C638494223555725914%7CUnknown%7CTWFpbGZsb3d8eyJWIjoiMC4wLjAwMDAiLCJQIjoiV2luMzIiLCJBTiI6Ik1haWwiLCJXVCI6Mn0%3D%7C0%7C%7C%7C&amp;sdata=Y%2BARcoGo%2FDCaRT0cTVkBaZcTyu975sg%2By7nUsfDEF4Y%3D&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image" Target="../media/image106.png"/><Relationship Id="rId1" Type="http://schemas.openxmlformats.org/officeDocument/2006/relationships/slideLayout" Target="../slideLayouts/slideLayout14.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slides/_rels/slide16.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06.png"/><Relationship Id="rId1" Type="http://schemas.openxmlformats.org/officeDocument/2006/relationships/slideLayout" Target="../slideLayouts/slideLayout14.xml"/><Relationship Id="rId4" Type="http://schemas.openxmlformats.org/officeDocument/2006/relationships/image" Target="../media/image1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10.svg"/><Relationship Id="rId12" Type="http://schemas.openxmlformats.org/officeDocument/2006/relationships/image" Target="../media/image124.png"/><Relationship Id="rId2" Type="http://schemas.openxmlformats.org/officeDocument/2006/relationships/image" Target="../media/image120.png"/><Relationship Id="rId16" Type="http://schemas.openxmlformats.org/officeDocument/2006/relationships/image" Target="../media/image128.svg"/><Relationship Id="rId1" Type="http://schemas.openxmlformats.org/officeDocument/2006/relationships/slideLayout" Target="../slideLayouts/slideLayout13.xml"/><Relationship Id="rId6" Type="http://schemas.openxmlformats.org/officeDocument/2006/relationships/image" Target="../media/image109.png"/><Relationship Id="rId11" Type="http://schemas.openxmlformats.org/officeDocument/2006/relationships/image" Target="../media/image123.svg"/><Relationship Id="rId5" Type="http://schemas.openxmlformats.org/officeDocument/2006/relationships/image" Target="../media/image108.sv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26.svg"/></Relationships>
</file>

<file path=ppt/slides/_rels/slide2.xml.rels><?xml version="1.0" encoding="UTF-8" standalone="yes"?>
<Relationships xmlns="http://schemas.openxmlformats.org/package/2006/relationships"><Relationship Id="rId3" Type="http://schemas.openxmlformats.org/officeDocument/2006/relationships/hyperlink" Target="https://dickerdata-my.sharepoint.com/:t:/g/personal/paul_caldwell_dickerdata_co_nz/EfXeBnuU5jJNpafOMCS6xskBBVjVMJYrMYxamhr-7-ItOw?e=CA72e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2.xml"/><Relationship Id="rId7" Type="http://schemas.openxmlformats.org/officeDocument/2006/relationships/hyperlink" Target="https://www.dickerdata.com.au/microsoft-onpoint-2024-webinars?__hstc=215416968.b51e3afda4499708b0937f66a7fdea0f.1708481027644.1714702729680.1715658259087.6&amp;__hssc=215416968.1.1715658259087&amp;__hsfp=277274524#webinars"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www.dickerdata.com.au/microsoft-onpoint-2024-webinars" TargetMode="External"/><Relationship Id="rId5" Type="http://schemas.openxmlformats.org/officeDocument/2006/relationships/image" Target="../media/image7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0.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79.png"/><Relationship Id="rId5" Type="http://schemas.openxmlformats.org/officeDocument/2006/relationships/hyperlink" Target="https://www.dickerdata.com.au/microsoft/microsoft-copilot-readiness"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www.yammer.com/office365partners/#/threads/show?threadId=278699948858572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hyperlink" Target="https://techweek.co.nz/whats-on/programm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hyperlink" Target="https://msit.events.teams.microsoft.com/event/97215524-cb88-4d0c-aa93-302948852501@72f988bf-86f1-41af-91ab-2d7cd011db4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assets-c4akfrf5b4d3f4b7.z01.azurefd.net/assets/2024/05/2024_Work_Trend_Index_Annual_Report_663d45200a4ad.pdf"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0025257" cy="1740759"/>
          </a:xfrm>
        </p:spPr>
        <p:txBody>
          <a:bodyPr/>
          <a:lstStyle/>
          <a:p>
            <a:r>
              <a:rPr lang="en-AU" dirty="0"/>
              <a:t>Dicker Data Webinar</a:t>
            </a:r>
            <a:br>
              <a:rPr lang="en-AU" dirty="0"/>
            </a:br>
            <a:br>
              <a:rPr lang="en-AU" dirty="0"/>
            </a:br>
            <a:r>
              <a:rPr lang="en-AU" dirty="0"/>
              <a:t> </a:t>
            </a:r>
            <a:r>
              <a:rPr lang="en-AU" sz="2400" dirty="0"/>
              <a:t>E:14    </a:t>
            </a:r>
            <a:r>
              <a:rPr lang="en-AU" sz="4400" u="sng" dirty="0"/>
              <a:t>Azure</a:t>
            </a:r>
            <a:r>
              <a:rPr lang="en-AU" sz="4400" dirty="0"/>
              <a:t> Lighthouse</a:t>
            </a:r>
          </a:p>
        </p:txBody>
      </p:sp>
    </p:spTree>
    <p:extLst>
      <p:ext uri="{BB962C8B-B14F-4D97-AF65-F5344CB8AC3E}">
        <p14:creationId xmlns:p14="http://schemas.microsoft.com/office/powerpoint/2010/main" val="377350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97D460-FABF-7EC3-E1AC-E2C187D0B2A0}"/>
              </a:ext>
            </a:extLst>
          </p:cNvPr>
          <p:cNvPicPr>
            <a:picLocks noChangeAspect="1"/>
          </p:cNvPicPr>
          <p:nvPr/>
        </p:nvPicPr>
        <p:blipFill>
          <a:blip r:embed="rId2"/>
          <a:stretch>
            <a:fillRect/>
          </a:stretch>
        </p:blipFill>
        <p:spPr>
          <a:xfrm>
            <a:off x="4391025" y="145064"/>
            <a:ext cx="6085931" cy="3979262"/>
          </a:xfrm>
          <a:prstGeom prst="rect">
            <a:avLst/>
          </a:prstGeom>
        </p:spPr>
      </p:pic>
      <p:pic>
        <p:nvPicPr>
          <p:cNvPr id="7" name="Content Placeholder 6">
            <a:extLst>
              <a:ext uri="{FF2B5EF4-FFF2-40B4-BE49-F238E27FC236}">
                <a16:creationId xmlns:a16="http://schemas.microsoft.com/office/drawing/2014/main" id="{7ABDE052-57A6-B03A-C92D-E86D24B33A90}"/>
              </a:ext>
            </a:extLst>
          </p:cNvPr>
          <p:cNvPicPr>
            <a:picLocks noGrp="1" noChangeAspect="1"/>
          </p:cNvPicPr>
          <p:nvPr>
            <p:ph idx="1"/>
          </p:nvPr>
        </p:nvPicPr>
        <p:blipFill>
          <a:blip r:embed="rId3"/>
          <a:stretch>
            <a:fillRect/>
          </a:stretch>
        </p:blipFill>
        <p:spPr>
          <a:xfrm>
            <a:off x="1412179" y="145063"/>
            <a:ext cx="4426646" cy="2207885"/>
          </a:xfrm>
        </p:spPr>
      </p:pic>
      <p:pic>
        <p:nvPicPr>
          <p:cNvPr id="8" name="Picture 7">
            <a:extLst>
              <a:ext uri="{FF2B5EF4-FFF2-40B4-BE49-F238E27FC236}">
                <a16:creationId xmlns:a16="http://schemas.microsoft.com/office/drawing/2014/main" id="{30030F3E-0525-1E88-4DFD-AF6D77C02285}"/>
              </a:ext>
            </a:extLst>
          </p:cNvPr>
          <p:cNvPicPr>
            <a:picLocks noChangeAspect="1"/>
          </p:cNvPicPr>
          <p:nvPr/>
        </p:nvPicPr>
        <p:blipFill>
          <a:blip r:embed="rId4"/>
          <a:stretch>
            <a:fillRect/>
          </a:stretch>
        </p:blipFill>
        <p:spPr>
          <a:xfrm>
            <a:off x="1488379" y="1478297"/>
            <a:ext cx="1340546" cy="874651"/>
          </a:xfrm>
          <a:prstGeom prst="rect">
            <a:avLst/>
          </a:prstGeom>
        </p:spPr>
      </p:pic>
      <p:pic>
        <p:nvPicPr>
          <p:cNvPr id="10" name="Picture 9">
            <a:extLst>
              <a:ext uri="{FF2B5EF4-FFF2-40B4-BE49-F238E27FC236}">
                <a16:creationId xmlns:a16="http://schemas.microsoft.com/office/drawing/2014/main" id="{65DB18E8-779D-6336-0FD6-8C13031AA31B}"/>
              </a:ext>
            </a:extLst>
          </p:cNvPr>
          <p:cNvPicPr>
            <a:picLocks noChangeAspect="1"/>
          </p:cNvPicPr>
          <p:nvPr/>
        </p:nvPicPr>
        <p:blipFill>
          <a:blip r:embed="rId5"/>
          <a:stretch>
            <a:fillRect/>
          </a:stretch>
        </p:blipFill>
        <p:spPr>
          <a:xfrm>
            <a:off x="591426" y="2488856"/>
            <a:ext cx="5515206" cy="2773182"/>
          </a:xfrm>
          <a:prstGeom prst="rect">
            <a:avLst/>
          </a:prstGeom>
        </p:spPr>
      </p:pic>
      <p:pic>
        <p:nvPicPr>
          <p:cNvPr id="12" name="Picture 11">
            <a:extLst>
              <a:ext uri="{FF2B5EF4-FFF2-40B4-BE49-F238E27FC236}">
                <a16:creationId xmlns:a16="http://schemas.microsoft.com/office/drawing/2014/main" id="{07A7AF15-4A12-DB04-75CD-D4FA2A64EBB7}"/>
              </a:ext>
            </a:extLst>
          </p:cNvPr>
          <p:cNvPicPr>
            <a:picLocks noChangeAspect="1"/>
          </p:cNvPicPr>
          <p:nvPr/>
        </p:nvPicPr>
        <p:blipFill>
          <a:blip r:embed="rId6"/>
          <a:stretch>
            <a:fillRect/>
          </a:stretch>
        </p:blipFill>
        <p:spPr>
          <a:xfrm>
            <a:off x="6568570" y="3501171"/>
            <a:ext cx="4417964" cy="3109179"/>
          </a:xfrm>
          <a:prstGeom prst="rect">
            <a:avLst/>
          </a:prstGeom>
        </p:spPr>
      </p:pic>
    </p:spTree>
    <p:extLst>
      <p:ext uri="{BB962C8B-B14F-4D97-AF65-F5344CB8AC3E}">
        <p14:creationId xmlns:p14="http://schemas.microsoft.com/office/powerpoint/2010/main" val="235311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5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250"/>
                                  </p:stCondLst>
                                  <p:iterate>
                                    <p:tmPct val="10000"/>
                                  </p:iterate>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250"/>
                                  </p:stCondLst>
                                  <p:iterate>
                                    <p:tmPct val="10000"/>
                                  </p:iterate>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250"/>
                                  </p:stCondLst>
                                  <p:iterate>
                                    <p:tmPct val="10000"/>
                                  </p:iterate>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C2EB0-C66B-14CC-B8F7-454BA396586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1FD3C4D-8895-E3D3-6C4E-22E24A01CD7D}"/>
              </a:ext>
            </a:extLst>
          </p:cNvPr>
          <p:cNvSpPr>
            <a:spLocks noGrp="1"/>
          </p:cNvSpPr>
          <p:nvPr>
            <p:ph idx="1"/>
          </p:nvPr>
        </p:nvSpPr>
        <p:spPr/>
        <p:txBody>
          <a:bodyPr/>
          <a:lstStyle/>
          <a:p>
            <a:endParaRPr lang="en-AU"/>
          </a:p>
        </p:txBody>
      </p:sp>
      <p:pic>
        <p:nvPicPr>
          <p:cNvPr id="5" name="Picture 4">
            <a:hlinkClick r:id="rId3"/>
            <a:extLst>
              <a:ext uri="{FF2B5EF4-FFF2-40B4-BE49-F238E27FC236}">
                <a16:creationId xmlns:a16="http://schemas.microsoft.com/office/drawing/2014/main" id="{B724523E-3AE9-A8FA-9A04-0D54545334C0}"/>
              </a:ext>
            </a:extLst>
          </p:cNvPr>
          <p:cNvPicPr>
            <a:picLocks noChangeAspect="1"/>
          </p:cNvPicPr>
          <p:nvPr/>
        </p:nvPicPr>
        <p:blipFill>
          <a:blip r:embed="rId4"/>
          <a:stretch>
            <a:fillRect/>
          </a:stretch>
        </p:blipFill>
        <p:spPr>
          <a:xfrm>
            <a:off x="0" y="-1"/>
            <a:ext cx="12223819" cy="6414977"/>
          </a:xfrm>
          <a:prstGeom prst="rect">
            <a:avLst/>
          </a:prstGeom>
        </p:spPr>
      </p:pic>
      <p:sp>
        <p:nvSpPr>
          <p:cNvPr id="7" name="TextBox 6">
            <a:extLst>
              <a:ext uri="{FF2B5EF4-FFF2-40B4-BE49-F238E27FC236}">
                <a16:creationId xmlns:a16="http://schemas.microsoft.com/office/drawing/2014/main" id="{603C6E71-F539-7A37-BAE3-7073DF5EA8BD}"/>
              </a:ext>
            </a:extLst>
          </p:cNvPr>
          <p:cNvSpPr txBox="1"/>
          <p:nvPr/>
        </p:nvSpPr>
        <p:spPr>
          <a:xfrm>
            <a:off x="248837" y="4850271"/>
            <a:ext cx="11943163" cy="1200329"/>
          </a:xfrm>
          <a:prstGeom prst="rect">
            <a:avLst/>
          </a:prstGeom>
          <a:noFill/>
        </p:spPr>
        <p:txBody>
          <a:bodyPr wrap="square">
            <a:spAutoFit/>
          </a:bodyPr>
          <a:lstStyle/>
          <a:p>
            <a:r>
              <a:rPr lang="en-AU" sz="1800" dirty="0">
                <a:solidFill>
                  <a:schemeClr val="bg1"/>
                </a:solidFill>
                <a:effectLst/>
                <a:latin typeface="Roboto" panose="02000000000000000000" pitchFamily="2" charset="0"/>
                <a:ea typeface="Aptos" panose="020B0004020202020204" pitchFamily="34" charset="0"/>
                <a:cs typeface="Aptos" panose="020B0004020202020204" pitchFamily="34" charset="0"/>
              </a:rPr>
              <a:t>Dicker Data is inviting you to </a:t>
            </a:r>
            <a:r>
              <a:rPr lang="en-AU" sz="1800" b="1" u="sng" dirty="0">
                <a:solidFill>
                  <a:schemeClr val="bg1"/>
                </a:solidFill>
                <a:effectLst/>
                <a:latin typeface="Roboto" panose="02000000000000000000" pitchFamily="2" charset="0"/>
                <a:ea typeface="Aptos" panose="020B0004020202020204" pitchFamily="34" charset="0"/>
                <a:cs typeface="Aptos" panose="020B0004020202020204" pitchFamily="34" charset="0"/>
              </a:rPr>
              <a:t>bring your customers </a:t>
            </a:r>
            <a:r>
              <a:rPr lang="en-AU" sz="1800" dirty="0">
                <a:solidFill>
                  <a:schemeClr val="bg1"/>
                </a:solidFill>
                <a:effectLst/>
                <a:latin typeface="Roboto" panose="02000000000000000000" pitchFamily="2" charset="0"/>
                <a:ea typeface="Aptos" panose="020B0004020202020204" pitchFamily="34" charset="0"/>
                <a:cs typeface="Aptos" panose="020B0004020202020204" pitchFamily="34" charset="0"/>
              </a:rPr>
              <a:t>to our live digital briefing where we’ll showcase how Microsoft 365 can help put the power of AI to work with a live demo of Copilot for Microsoft 365! Copilot for Microsoft 365 can dramatically transform the way work gets done, empowering people to focus on more innovation and creativity – and unlocking a new wave of productivity growth. </a:t>
            </a:r>
            <a:endParaRPr lang="en-AU" dirty="0">
              <a:solidFill>
                <a:schemeClr val="bg1"/>
              </a:solidFill>
            </a:endParaRPr>
          </a:p>
        </p:txBody>
      </p:sp>
      <p:pic>
        <p:nvPicPr>
          <p:cNvPr id="12" name="Picture 11">
            <a:extLst>
              <a:ext uri="{FF2B5EF4-FFF2-40B4-BE49-F238E27FC236}">
                <a16:creationId xmlns:a16="http://schemas.microsoft.com/office/drawing/2014/main" id="{840E5536-60F1-FEC9-DE89-6448744E0DA5}"/>
              </a:ext>
            </a:extLst>
          </p:cNvPr>
          <p:cNvPicPr>
            <a:picLocks noChangeAspect="1"/>
          </p:cNvPicPr>
          <p:nvPr/>
        </p:nvPicPr>
        <p:blipFill>
          <a:blip r:embed="rId5"/>
          <a:stretch>
            <a:fillRect/>
          </a:stretch>
        </p:blipFill>
        <p:spPr>
          <a:xfrm>
            <a:off x="681859" y="1353864"/>
            <a:ext cx="3251638" cy="3251638"/>
          </a:xfrm>
          <a:prstGeom prst="ellipse">
            <a:avLst/>
          </a:prstGeom>
          <a:ln>
            <a:noFill/>
          </a:ln>
          <a:effectLst>
            <a:softEdge rad="112500"/>
          </a:effectLst>
        </p:spPr>
      </p:pic>
      <p:sp>
        <p:nvSpPr>
          <p:cNvPr id="6" name="TextBox 5">
            <a:extLst>
              <a:ext uri="{FF2B5EF4-FFF2-40B4-BE49-F238E27FC236}">
                <a16:creationId xmlns:a16="http://schemas.microsoft.com/office/drawing/2014/main" id="{7CC43864-0177-FCB1-695A-7EA61C090636}"/>
              </a:ext>
            </a:extLst>
          </p:cNvPr>
          <p:cNvSpPr txBox="1"/>
          <p:nvPr/>
        </p:nvSpPr>
        <p:spPr>
          <a:xfrm>
            <a:off x="3933497" y="185765"/>
            <a:ext cx="6338170" cy="923330"/>
          </a:xfrm>
          <a:prstGeom prst="rect">
            <a:avLst/>
          </a:prstGeom>
          <a:noFill/>
        </p:spPr>
        <p:txBody>
          <a:bodyPr wrap="square">
            <a:spAutoFit/>
          </a:bodyPr>
          <a:lstStyle/>
          <a:p>
            <a:r>
              <a:rPr lang="en-AU" dirty="0">
                <a:solidFill>
                  <a:schemeClr val="bg1"/>
                </a:solidFill>
              </a:rPr>
              <a:t>DATE &amp; TIME:</a:t>
            </a:r>
          </a:p>
          <a:p>
            <a:endParaRPr lang="en-AU" dirty="0">
              <a:solidFill>
                <a:schemeClr val="bg1"/>
              </a:solidFill>
            </a:endParaRPr>
          </a:p>
          <a:p>
            <a:r>
              <a:rPr lang="en-AU" dirty="0">
                <a:solidFill>
                  <a:schemeClr val="bg1"/>
                </a:solidFill>
              </a:rPr>
              <a:t>Thursday 30th May 1:00 PM NZT 11:00 am Sydney</a:t>
            </a:r>
          </a:p>
        </p:txBody>
      </p:sp>
    </p:spTree>
    <p:extLst>
      <p:ext uri="{BB962C8B-B14F-4D97-AF65-F5344CB8AC3E}">
        <p14:creationId xmlns:p14="http://schemas.microsoft.com/office/powerpoint/2010/main" val="376474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4381-52AF-0829-012E-E2B0C1C7E2A6}"/>
              </a:ext>
            </a:extLst>
          </p:cNvPr>
          <p:cNvSpPr>
            <a:spLocks noGrp="1"/>
          </p:cNvSpPr>
          <p:nvPr>
            <p:ph type="title"/>
          </p:nvPr>
        </p:nvSpPr>
        <p:spPr>
          <a:xfrm>
            <a:off x="5905956" y="11680"/>
            <a:ext cx="5063248" cy="937393"/>
          </a:xfrm>
        </p:spPr>
        <p:txBody>
          <a:bodyPr/>
          <a:lstStyle/>
          <a:p>
            <a:r>
              <a:rPr lang="en-US" sz="3200" b="1" dirty="0">
                <a:effectLst/>
                <a:latin typeface="Aptos" panose="020B0004020202020204" pitchFamily="34" charset="0"/>
                <a:ea typeface="Aptos" panose="020B0004020202020204" pitchFamily="34" charset="0"/>
                <a:cs typeface="Aptos" panose="020B0004020202020204" pitchFamily="34" charset="0"/>
              </a:rPr>
              <a:t>“Move your customers Azure to Dicker Data and receive the 1st full month’s consumption </a:t>
            </a:r>
            <a:r>
              <a:rPr lang="en-US" sz="3600" b="1" dirty="0">
                <a:effectLst/>
                <a:latin typeface="Aptos" panose="020B0004020202020204" pitchFamily="34" charset="0"/>
                <a:ea typeface="Aptos" panose="020B0004020202020204" pitchFamily="34" charset="0"/>
                <a:cs typeface="Aptos" panose="020B0004020202020204" pitchFamily="34" charset="0"/>
              </a:rPr>
              <a:t>free of charge</a:t>
            </a:r>
            <a:r>
              <a:rPr lang="en-US" sz="3200" b="1" dirty="0">
                <a:effectLst/>
                <a:latin typeface="Aptos" panose="020B0004020202020204" pitchFamily="34" charset="0"/>
                <a:ea typeface="Aptos" panose="020B0004020202020204" pitchFamily="34" charset="0"/>
                <a:cs typeface="Aptos" panose="020B0004020202020204" pitchFamily="34" charset="0"/>
              </a:rPr>
              <a:t>.”</a:t>
            </a:r>
            <a:endParaRPr lang="en-AU" sz="32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Content Placeholder 2">
            <a:extLst>
              <a:ext uri="{FF2B5EF4-FFF2-40B4-BE49-F238E27FC236}">
                <a16:creationId xmlns:a16="http://schemas.microsoft.com/office/drawing/2014/main" id="{CDB0AE63-7D18-9222-8D2D-E3D493C5EE74}"/>
              </a:ext>
            </a:extLst>
          </p:cNvPr>
          <p:cNvSpPr>
            <a:spLocks noGrp="1"/>
          </p:cNvSpPr>
          <p:nvPr>
            <p:ph idx="1"/>
          </p:nvPr>
        </p:nvSpPr>
        <p:spPr>
          <a:xfrm>
            <a:off x="6096000" y="2533455"/>
            <a:ext cx="5250661" cy="1011044"/>
          </a:xfrm>
        </p:spPr>
        <p:txBody>
          <a:bodyPr/>
          <a:lstStyle/>
          <a:p>
            <a:r>
              <a:rPr lang="en-US" sz="1800" dirty="0">
                <a:effectLst/>
                <a:latin typeface="Aptos" panose="020B0004020202020204" pitchFamily="34" charset="0"/>
                <a:ea typeface="Aptos" panose="020B0004020202020204" pitchFamily="34" charset="0"/>
                <a:cs typeface="Aptos" panose="020B0004020202020204" pitchFamily="34" charset="0"/>
              </a:rPr>
              <a:t>Dicker Data can offer the 1st full month of Azure consumption as credit to your partner account.</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To fund the services to move a customer from </a:t>
            </a:r>
            <a:r>
              <a:rPr lang="en-US" sz="1800" b="1" dirty="0">
                <a:effectLst/>
                <a:latin typeface="Aptos" panose="020B0004020202020204" pitchFamily="34" charset="0"/>
                <a:ea typeface="Aptos" panose="020B0004020202020204" pitchFamily="34" charset="0"/>
                <a:cs typeface="Aptos" panose="020B0004020202020204" pitchFamily="34" charset="0"/>
              </a:rPr>
              <a:t>Web direct/Credit Card</a:t>
            </a:r>
            <a:r>
              <a:rPr lang="en-US" sz="1800" dirty="0">
                <a:effectLst/>
                <a:latin typeface="Aptos" panose="020B0004020202020204" pitchFamily="34" charset="0"/>
                <a:ea typeface="Aptos" panose="020B0004020202020204" pitchFamily="34" charset="0"/>
                <a:cs typeface="Aptos" panose="020B0004020202020204" pitchFamily="34" charset="0"/>
              </a:rPr>
              <a:t> to CSP so you can receive the consumption as well as the services revenue.</a:t>
            </a:r>
            <a:endParaRPr lang="en-AU" sz="1800" dirty="0">
              <a:effectLst/>
              <a:latin typeface="Aptos" panose="020B0004020202020204" pitchFamily="34" charset="0"/>
              <a:ea typeface="Aptos" panose="020B0004020202020204" pitchFamily="34" charset="0"/>
              <a:cs typeface="Aptos" panose="020B0004020202020204" pitchFamily="34" charset="0"/>
            </a:endParaRPr>
          </a:p>
          <a:p>
            <a:pPr marL="285750" indent="-2857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ptos" panose="020B0004020202020204" pitchFamily="34" charset="0"/>
              </a:rPr>
              <a:t>Or if you’re not getting the support you need from your </a:t>
            </a:r>
            <a:r>
              <a:rPr lang="en-US" sz="1800" b="1" dirty="0">
                <a:effectLst/>
                <a:latin typeface="Aptos" panose="020B0004020202020204" pitchFamily="34" charset="0"/>
                <a:ea typeface="Aptos" panose="020B0004020202020204" pitchFamily="34" charset="0"/>
                <a:cs typeface="Aptos" panose="020B0004020202020204" pitchFamily="34" charset="0"/>
              </a:rPr>
              <a:t>existing supplier</a:t>
            </a:r>
            <a:r>
              <a:rPr lang="en-US" sz="1800" dirty="0">
                <a:effectLst/>
                <a:latin typeface="Aptos" panose="020B0004020202020204" pitchFamily="34" charset="0"/>
                <a:ea typeface="Aptos" panose="020B0004020202020204" pitchFamily="34" charset="0"/>
                <a:cs typeface="Aptos" panose="020B0004020202020204" pitchFamily="34" charset="0"/>
              </a:rPr>
              <a:t>, simply move your existing Azure customers across to Dicker Data to earn the credit.</a:t>
            </a:r>
            <a:endParaRPr lang="en-AU" sz="1800" dirty="0">
              <a:effectLst/>
              <a:latin typeface="Aptos" panose="020B0004020202020204" pitchFamily="34" charset="0"/>
              <a:ea typeface="Aptos" panose="020B0004020202020204" pitchFamily="34" charset="0"/>
              <a:cs typeface="Aptos" panose="020B0004020202020204" pitchFamily="34" charset="0"/>
            </a:endParaRPr>
          </a:p>
          <a:p>
            <a:r>
              <a:rPr lang="en-US" sz="1800" dirty="0">
                <a:effectLst/>
                <a:latin typeface="Aptos" panose="020B0004020202020204" pitchFamily="34" charset="0"/>
                <a:ea typeface="Aptos" panose="020B0004020202020204" pitchFamily="34" charset="0"/>
                <a:cs typeface="Aptos" panose="020B0004020202020204" pitchFamily="34" charset="0"/>
              </a:rPr>
              <a:t>Talk to your Dicker Data representative to learn more. T&amp;Cs applies.</a:t>
            </a:r>
            <a:endParaRPr lang="en-AU" sz="1800" dirty="0">
              <a:effectLst/>
              <a:latin typeface="Aptos" panose="020B0004020202020204" pitchFamily="34" charset="0"/>
              <a:ea typeface="Aptos" panose="020B0004020202020204" pitchFamily="34" charset="0"/>
              <a:cs typeface="Aptos" panose="020B0004020202020204" pitchFamily="34" charset="0"/>
            </a:endParaRPr>
          </a:p>
          <a:p>
            <a:endParaRPr lang="en-AU" dirty="0"/>
          </a:p>
        </p:txBody>
      </p:sp>
      <p:sp>
        <p:nvSpPr>
          <p:cNvPr id="4" name="Content Placeholder 3">
            <a:extLst>
              <a:ext uri="{FF2B5EF4-FFF2-40B4-BE49-F238E27FC236}">
                <a16:creationId xmlns:a16="http://schemas.microsoft.com/office/drawing/2014/main" id="{46DF017C-9DC5-D77B-714C-77EBD86AFFCD}"/>
              </a:ext>
            </a:extLst>
          </p:cNvPr>
          <p:cNvSpPr>
            <a:spLocks noGrp="1"/>
          </p:cNvSpPr>
          <p:nvPr>
            <p:ph sz="quarter" idx="10"/>
          </p:nvPr>
        </p:nvSpPr>
        <p:spPr/>
        <p:txBody>
          <a:bodyPr/>
          <a:lstStyle/>
          <a:p>
            <a:endParaRPr lang="en-AU"/>
          </a:p>
        </p:txBody>
      </p:sp>
      <p:pic>
        <p:nvPicPr>
          <p:cNvPr id="5" name="Picture 4">
            <a:extLst>
              <a:ext uri="{FF2B5EF4-FFF2-40B4-BE49-F238E27FC236}">
                <a16:creationId xmlns:a16="http://schemas.microsoft.com/office/drawing/2014/main" id="{A413F0F0-81A2-1D24-A3DD-1DA5DD6EA970}"/>
              </a:ext>
            </a:extLst>
          </p:cNvPr>
          <p:cNvPicPr>
            <a:picLocks noChangeAspect="1"/>
          </p:cNvPicPr>
          <p:nvPr/>
        </p:nvPicPr>
        <p:blipFill>
          <a:blip r:embed="rId3"/>
          <a:stretch>
            <a:fillRect/>
          </a:stretch>
        </p:blipFill>
        <p:spPr>
          <a:xfrm>
            <a:off x="0" y="11680"/>
            <a:ext cx="5718544" cy="6846320"/>
          </a:xfrm>
          <a:prstGeom prst="rect">
            <a:avLst/>
          </a:prstGeom>
        </p:spPr>
      </p:pic>
    </p:spTree>
    <p:extLst>
      <p:ext uri="{BB962C8B-B14F-4D97-AF65-F5344CB8AC3E}">
        <p14:creationId xmlns:p14="http://schemas.microsoft.com/office/powerpoint/2010/main" val="1601374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ighthouse on a cliff">
            <a:extLst>
              <a:ext uri="{FF2B5EF4-FFF2-40B4-BE49-F238E27FC236}">
                <a16:creationId xmlns:a16="http://schemas.microsoft.com/office/drawing/2014/main" id="{A4067E80-AFFB-E707-A3B4-4AC328E27F6D}"/>
              </a:ext>
            </a:extLst>
          </p:cNvPr>
          <p:cNvPicPr>
            <a:picLocks noGrp="1" noRot="1" noChangeAspect="1" noMove="1" noResize="1" noEditPoints="1" noAdjustHandles="1" noChangeArrowheads="1" noChangeShapeType="1" noCrop="1"/>
          </p:cNvPicPr>
          <p:nvPr/>
        </p:nvPicPr>
        <p:blipFill rotWithShape="1">
          <a:blip r:embed="rId3">
            <a:alphaModFix amt="50000"/>
          </a:blip>
          <a:srcRect t="15730"/>
          <a:stretch/>
        </p:blipFill>
        <p:spPr>
          <a:xfrm>
            <a:off x="0" y="1"/>
            <a:ext cx="12191980" cy="6857999"/>
          </a:xfrm>
          <a:prstGeom prst="rect">
            <a:avLst/>
          </a:prstGeom>
        </p:spPr>
      </p:pic>
      <p:sp>
        <p:nvSpPr>
          <p:cNvPr id="3" name="Title 3">
            <a:extLst>
              <a:ext uri="{FF2B5EF4-FFF2-40B4-BE49-F238E27FC236}">
                <a16:creationId xmlns:a16="http://schemas.microsoft.com/office/drawing/2014/main" id="{DAE03E88-DB63-CEAC-E9D7-74933250A355}"/>
              </a:ext>
            </a:extLst>
          </p:cNvPr>
          <p:cNvSpPr txBox="1">
            <a:spLocks/>
          </p:cNvSpPr>
          <p:nvPr/>
        </p:nvSpPr>
        <p:spPr>
          <a:xfrm>
            <a:off x="852054" y="3053188"/>
            <a:ext cx="8762821" cy="92333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b="1" dirty="0">
                <a:effectLst/>
                <a:ea typeface="Calibri" panose="020F0502020204030204" pitchFamily="34" charset="0"/>
                <a:cs typeface="Times New Roman" panose="02020603050405020304" pitchFamily="18" charset="0"/>
              </a:rPr>
              <a:t>Microsoft Azure Lighthouse</a:t>
            </a:r>
          </a:p>
          <a:p>
            <a:r>
              <a:rPr lang="en-US" sz="2400" dirty="0">
                <a:cs typeface="Times New Roman" panose="02020603050405020304" pitchFamily="18" charset="0"/>
              </a:rPr>
              <a:t>Service provider’s solution for managing multiple customers</a:t>
            </a:r>
            <a:endParaRPr lang="en-US" sz="3200" dirty="0"/>
          </a:p>
        </p:txBody>
      </p:sp>
      <p:grpSp>
        <p:nvGrpSpPr>
          <p:cNvPr id="4" name="Group 3">
            <a:extLst>
              <a:ext uri="{FF2B5EF4-FFF2-40B4-BE49-F238E27FC236}">
                <a16:creationId xmlns:a16="http://schemas.microsoft.com/office/drawing/2014/main" id="{9BB5EB23-306E-C64A-E7E7-084E7F6AA47F}"/>
              </a:ext>
            </a:extLst>
          </p:cNvPr>
          <p:cNvGrpSpPr/>
          <p:nvPr/>
        </p:nvGrpSpPr>
        <p:grpSpPr>
          <a:xfrm>
            <a:off x="1853844" y="4443016"/>
            <a:ext cx="4861321" cy="763021"/>
            <a:chOff x="929819" y="5619239"/>
            <a:chExt cx="4861321" cy="763021"/>
          </a:xfrm>
        </p:grpSpPr>
        <p:sp>
          <p:nvSpPr>
            <p:cNvPr id="5" name="Text Placeholder 2">
              <a:extLst>
                <a:ext uri="{FF2B5EF4-FFF2-40B4-BE49-F238E27FC236}">
                  <a16:creationId xmlns:a16="http://schemas.microsoft.com/office/drawing/2014/main" id="{CC3AA979-7E73-0CA7-03E2-1A2CF09B0C02}"/>
                </a:ext>
              </a:extLst>
            </p:cNvPr>
            <p:cNvSpPr txBox="1">
              <a:spLocks/>
            </p:cNvSpPr>
            <p:nvPr/>
          </p:nvSpPr>
          <p:spPr>
            <a:xfrm>
              <a:off x="1879427" y="5682089"/>
              <a:ext cx="3911713" cy="700171"/>
            </a:xfrm>
            <a:prstGeom prst="rect">
              <a:avLst/>
            </a:prstGeom>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400" b="1" dirty="0">
                  <a:cs typeface="Segoe UI Semibold"/>
                </a:rPr>
                <a:t>Saeed Nouri</a:t>
              </a:r>
              <a:endParaRPr lang="en-AU" sz="1400" b="1" dirty="0">
                <a:cs typeface="Segoe UI Semibold" panose="020B0702040204020203" pitchFamily="34" charset="0"/>
              </a:endParaRPr>
            </a:p>
            <a:p>
              <a:r>
                <a:rPr lang="en-AU" sz="1200" dirty="0">
                  <a:cs typeface="Segoe UI Semilight" panose="020B0402040204020203" pitchFamily="34" charset="0"/>
                </a:rPr>
                <a:t>Cloud Solution Architect ( MCT ) </a:t>
              </a:r>
            </a:p>
            <a:p>
              <a:r>
                <a:rPr lang="en-AU" sz="1200" dirty="0">
                  <a:cs typeface="Segoe UI Semibold" panose="020B0702040204020203" pitchFamily="34" charset="0"/>
                </a:rPr>
                <a:t>Saeed.Nouri@dickerdata.com.au</a:t>
              </a:r>
            </a:p>
          </p:txBody>
        </p:sp>
        <p:pic>
          <p:nvPicPr>
            <p:cNvPr id="6" name="Picture 8">
              <a:extLst>
                <a:ext uri="{FF2B5EF4-FFF2-40B4-BE49-F238E27FC236}">
                  <a16:creationId xmlns:a16="http://schemas.microsoft.com/office/drawing/2014/main" id="{45C8CF9E-5A10-597C-A6DD-389DCDCD92B8}"/>
                </a:ext>
              </a:extLst>
            </p:cNvPr>
            <p:cNvPicPr>
              <a:picLocks noChangeAspect="1"/>
            </p:cNvPicPr>
            <p:nvPr/>
          </p:nvPicPr>
          <p:blipFill>
            <a:blip r:embed="rId4"/>
            <a:stretch>
              <a:fillRect/>
            </a:stretch>
          </p:blipFill>
          <p:spPr>
            <a:xfrm>
              <a:off x="929819" y="5619239"/>
              <a:ext cx="763021" cy="763021"/>
            </a:xfrm>
            <a:prstGeom prst="ellipse">
              <a:avLst/>
            </a:prstGeom>
            <a:ln w="63500" cap="rnd">
              <a:noFill/>
            </a:ln>
            <a:effectLst>
              <a:outerShdw blurRad="381000" dist="292100" dir="5400000" sx="-80000" sy="-18000" rotWithShape="0">
                <a:srgbClr val="000000">
                  <a:alpha val="22000"/>
                </a:srgbClr>
              </a:outerShdw>
              <a:softEdge rad="317500"/>
            </a:effectLst>
            <a:scene3d>
              <a:camera prst="orthographicFront"/>
              <a:lightRig rig="contrasting" dir="t">
                <a:rot lat="0" lon="0" rev="3000000"/>
              </a:lightRig>
            </a:scene3d>
            <a:sp3d contourW="7620">
              <a:contourClr>
                <a:srgbClr val="333333"/>
              </a:contourClr>
            </a:sp3d>
          </p:spPr>
        </p:pic>
      </p:grpSp>
      <p:grpSp>
        <p:nvGrpSpPr>
          <p:cNvPr id="7" name="Group 6">
            <a:extLst>
              <a:ext uri="{FF2B5EF4-FFF2-40B4-BE49-F238E27FC236}">
                <a16:creationId xmlns:a16="http://schemas.microsoft.com/office/drawing/2014/main" id="{9776D8D5-CA70-AC9F-E23E-89C8DC10D3D6}"/>
              </a:ext>
            </a:extLst>
          </p:cNvPr>
          <p:cNvGrpSpPr/>
          <p:nvPr/>
        </p:nvGrpSpPr>
        <p:grpSpPr>
          <a:xfrm>
            <a:off x="1853844" y="5435860"/>
            <a:ext cx="3764477" cy="797368"/>
            <a:chOff x="929819" y="4649617"/>
            <a:chExt cx="3764477" cy="797368"/>
          </a:xfrm>
        </p:grpSpPr>
        <p:sp>
          <p:nvSpPr>
            <p:cNvPr id="8" name="Text Placeholder 2">
              <a:extLst>
                <a:ext uri="{FF2B5EF4-FFF2-40B4-BE49-F238E27FC236}">
                  <a16:creationId xmlns:a16="http://schemas.microsoft.com/office/drawing/2014/main" id="{A22EAE1D-2B47-4E00-7E0A-A77537B85F30}"/>
                </a:ext>
              </a:extLst>
            </p:cNvPr>
            <p:cNvSpPr txBox="1">
              <a:spLocks/>
            </p:cNvSpPr>
            <p:nvPr/>
          </p:nvSpPr>
          <p:spPr>
            <a:xfrm>
              <a:off x="1897913" y="4649617"/>
              <a:ext cx="2796383" cy="706879"/>
            </a:xfrm>
            <a:prstGeom prst="rect">
              <a:avLst/>
            </a:prstGeom>
          </p:spPr>
          <p:txBody>
            <a:bodyPr vert="horz" lIns="91440" tIns="45720" rIns="91440" bIns="45720" rtlCol="0" anchor="b">
              <a:noAutofit/>
            </a:bodyPr>
            <a:lstStyle>
              <a:defPPr>
                <a:defRPr lang="en-US"/>
              </a:defPPr>
              <a:lvl1pPr>
                <a:defRPr sz="1400" b="1">
                  <a:solidFill>
                    <a:schemeClr val="bg1"/>
                  </a:solidFill>
                  <a:cs typeface="Segoe UI Semibold"/>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AU" dirty="0">
                  <a:solidFill>
                    <a:schemeClr val="tx1"/>
                  </a:solidFill>
                </a:rPr>
                <a:t>Mikki Chopra</a:t>
              </a:r>
            </a:p>
            <a:p>
              <a:r>
                <a:rPr lang="en-AU" sz="1200" b="0" dirty="0">
                  <a:solidFill>
                    <a:schemeClr val="tx1"/>
                  </a:solidFill>
                </a:rPr>
                <a:t>Cloud Solution Architect </a:t>
              </a:r>
              <a:r>
                <a:rPr lang="en-AU" sz="1200" b="0" dirty="0">
                  <a:solidFill>
                    <a:schemeClr val="tx1"/>
                  </a:solidFill>
                  <a:cs typeface="Segoe UI Semilight" panose="020B0402040204020203" pitchFamily="34" charset="0"/>
                </a:rPr>
                <a:t>( MCT ) </a:t>
              </a:r>
              <a:endParaRPr lang="en-AU" sz="1200" b="0" dirty="0">
                <a:solidFill>
                  <a:schemeClr val="tx1"/>
                </a:solidFill>
              </a:endParaRPr>
            </a:p>
            <a:p>
              <a:r>
                <a:rPr lang="en-AU" sz="1200" b="0" dirty="0">
                  <a:solidFill>
                    <a:schemeClr val="tx1"/>
                  </a:solidFill>
                </a:rPr>
                <a:t>Mikki.Chopra@dickerdata.com.au</a:t>
              </a:r>
            </a:p>
          </p:txBody>
        </p:sp>
        <p:pic>
          <p:nvPicPr>
            <p:cNvPr id="9" name="Picture 8" descr="A picture containing wall, indoor, person, person&#10;&#10;Description automatically generated">
              <a:extLst>
                <a:ext uri="{FF2B5EF4-FFF2-40B4-BE49-F238E27FC236}">
                  <a16:creationId xmlns:a16="http://schemas.microsoft.com/office/drawing/2014/main" id="{607814B3-C8A0-D0C1-476D-85C8A39F7F39}"/>
                </a:ext>
              </a:extLst>
            </p:cNvPr>
            <p:cNvPicPr>
              <a:picLocks noChangeAspect="1"/>
            </p:cNvPicPr>
            <p:nvPr/>
          </p:nvPicPr>
          <p:blipFill>
            <a:blip r:embed="rId5"/>
            <a:stretch>
              <a:fillRect/>
            </a:stretch>
          </p:blipFill>
          <p:spPr>
            <a:xfrm>
              <a:off x="929819" y="4663359"/>
              <a:ext cx="783626" cy="783626"/>
            </a:xfrm>
            <a:prstGeom prst="ellipse">
              <a:avLst/>
            </a:prstGeom>
            <a:ln w="63500" cap="rnd">
              <a:noFill/>
            </a:ln>
            <a:effectLst>
              <a:outerShdw blurRad="381000" dist="292100" dir="5400000" sx="-80000" sy="-18000" rotWithShape="0">
                <a:srgbClr val="000000">
                  <a:alpha val="22000"/>
                </a:srgbClr>
              </a:outerShdw>
              <a:softEdge rad="317500"/>
            </a:effectLst>
            <a:scene3d>
              <a:camera prst="orthographicFront"/>
              <a:lightRig rig="contrasting" dir="t">
                <a:rot lat="0" lon="0" rev="3000000"/>
              </a:lightRig>
            </a:scene3d>
            <a:sp3d contourW="7620">
              <a:contourClr>
                <a:srgbClr val="333333"/>
              </a:contourClr>
            </a:sp3d>
          </p:spPr>
        </p:pic>
      </p:grpSp>
      <p:pic>
        <p:nvPicPr>
          <p:cNvPr id="10" name="Picture 2">
            <a:extLst>
              <a:ext uri="{FF2B5EF4-FFF2-40B4-BE49-F238E27FC236}">
                <a16:creationId xmlns:a16="http://schemas.microsoft.com/office/drawing/2014/main" id="{CAF304C1-77A4-CF5E-B5B1-A39FFD1B3D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054" y="4396292"/>
            <a:ext cx="86177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B39A5DD5-856F-C77B-EB3B-4A31D5A349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631" y="5423483"/>
            <a:ext cx="854197" cy="854197"/>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id="{1B28FDAC-FA90-3EC8-DCAC-0B22A38575F8}"/>
              </a:ext>
            </a:extLst>
          </p:cNvPr>
          <p:cNvSpPr txBox="1">
            <a:spLocks/>
          </p:cNvSpPr>
          <p:nvPr/>
        </p:nvSpPr>
        <p:spPr>
          <a:xfrm>
            <a:off x="10557240" y="5702915"/>
            <a:ext cx="1190694" cy="276999"/>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sz="1800" dirty="0"/>
              <a:t>May 2024</a:t>
            </a:r>
          </a:p>
        </p:txBody>
      </p:sp>
    </p:spTree>
    <p:extLst>
      <p:ext uri="{BB962C8B-B14F-4D97-AF65-F5344CB8AC3E}">
        <p14:creationId xmlns:p14="http://schemas.microsoft.com/office/powerpoint/2010/main" val="334912982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AFC22-E836-5E25-9A24-35718053F948}"/>
              </a:ext>
            </a:extLst>
          </p:cNvPr>
          <p:cNvPicPr>
            <a:picLocks noGrp="1" noRot="1" noChangeAspect="1" noMove="1" noResize="1" noEditPoints="1" noAdjustHandles="1" noChangeArrowheads="1" noChangeShapeType="1" noCrop="1"/>
          </p:cNvPicPr>
          <p:nvPr/>
        </p:nvPicPr>
        <p:blipFill>
          <a:blip r:embed="rId2"/>
          <a:stretch>
            <a:fillRect/>
          </a:stretch>
        </p:blipFill>
        <p:spPr>
          <a:xfrm>
            <a:off x="0" y="4980"/>
            <a:ext cx="12192000" cy="6853020"/>
          </a:xfrm>
          <a:prstGeom prst="rect">
            <a:avLst/>
          </a:prstGeom>
        </p:spPr>
      </p:pic>
      <p:sp>
        <p:nvSpPr>
          <p:cNvPr id="5" name="Title 3">
            <a:extLst>
              <a:ext uri="{FF2B5EF4-FFF2-40B4-BE49-F238E27FC236}">
                <a16:creationId xmlns:a16="http://schemas.microsoft.com/office/drawing/2014/main" id="{4B320483-9CAB-718D-FFB7-0D662A3926F9}"/>
              </a:ext>
            </a:extLst>
          </p:cNvPr>
          <p:cNvSpPr>
            <a:spLocks noGrp="1"/>
          </p:cNvSpPr>
          <p:nvPr>
            <p:ph type="title" idx="4294967295"/>
          </p:nvPr>
        </p:nvSpPr>
        <p:spPr>
          <a:xfrm>
            <a:off x="4081041" y="4800133"/>
            <a:ext cx="5594350" cy="615950"/>
          </a:xfrm>
        </p:spPr>
        <p:txBody>
          <a:bodyPr/>
          <a:lstStyle/>
          <a:p>
            <a:r>
              <a:rPr lang="en-US" sz="4000" dirty="0"/>
              <a:t>Life without Lighthouse </a:t>
            </a:r>
            <a:endParaRPr lang="en-AU" sz="4000" dirty="0"/>
          </a:p>
        </p:txBody>
      </p:sp>
      <p:pic>
        <p:nvPicPr>
          <p:cNvPr id="6" name="Picture 5">
            <a:extLst>
              <a:ext uri="{FF2B5EF4-FFF2-40B4-BE49-F238E27FC236}">
                <a16:creationId xmlns:a16="http://schemas.microsoft.com/office/drawing/2014/main" id="{80A67BB7-A9C5-5E49-E828-875AC3C5ED11}"/>
              </a:ext>
            </a:extLst>
          </p:cNvPr>
          <p:cNvPicPr>
            <a:picLocks noChangeAspect="1"/>
          </p:cNvPicPr>
          <p:nvPr/>
        </p:nvPicPr>
        <p:blipFill>
          <a:blip r:embed="rId3"/>
          <a:stretch>
            <a:fillRect/>
          </a:stretch>
        </p:blipFill>
        <p:spPr>
          <a:xfrm>
            <a:off x="1879289" y="4273101"/>
            <a:ext cx="1670015" cy="1670015"/>
          </a:xfrm>
          <a:prstGeom prst="rect">
            <a:avLst/>
          </a:prstGeom>
        </p:spPr>
      </p:pic>
    </p:spTree>
    <p:extLst>
      <p:ext uri="{BB962C8B-B14F-4D97-AF65-F5344CB8AC3E}">
        <p14:creationId xmlns:p14="http://schemas.microsoft.com/office/powerpoint/2010/main" val="3311194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37AB07F1-7AC4-EB23-8180-4C8B161A2D1C}"/>
              </a:ext>
            </a:extLst>
          </p:cNvPr>
          <p:cNvPicPr>
            <a:picLocks noGrp="1" noRot="1" noChangeAspect="1" noMove="1" noResize="1" noEditPoints="1" noAdjustHandles="1" noChangeArrowheads="1" noChangeShapeType="1" noCrop="1"/>
          </p:cNvPicPr>
          <p:nvPr/>
        </p:nvPicPr>
        <p:blipFill>
          <a:blip r:embed="rId2"/>
          <a:stretch>
            <a:fillRect/>
          </a:stretch>
        </p:blipFill>
        <p:spPr>
          <a:xfrm>
            <a:off x="-10746" y="-44038"/>
            <a:ext cx="12202746" cy="6902038"/>
          </a:xfrm>
          <a:prstGeom prst="rect">
            <a:avLst/>
          </a:prstGeom>
        </p:spPr>
      </p:pic>
      <p:grpSp>
        <p:nvGrpSpPr>
          <p:cNvPr id="2" name="Group 1">
            <a:extLst>
              <a:ext uri="{FF2B5EF4-FFF2-40B4-BE49-F238E27FC236}">
                <a16:creationId xmlns:a16="http://schemas.microsoft.com/office/drawing/2014/main" id="{EB3CF833-2A94-1F25-53AD-D49B716D7A13}"/>
              </a:ext>
            </a:extLst>
          </p:cNvPr>
          <p:cNvGrpSpPr/>
          <p:nvPr/>
        </p:nvGrpSpPr>
        <p:grpSpPr>
          <a:xfrm>
            <a:off x="1522779" y="3486774"/>
            <a:ext cx="1568698" cy="1484842"/>
            <a:chOff x="1522779" y="3486774"/>
            <a:chExt cx="1568698" cy="1484842"/>
          </a:xfrm>
        </p:grpSpPr>
        <p:pic>
          <p:nvPicPr>
            <p:cNvPr id="3" name="Graphic 2">
              <a:extLst>
                <a:ext uri="{FF2B5EF4-FFF2-40B4-BE49-F238E27FC236}">
                  <a16:creationId xmlns:a16="http://schemas.microsoft.com/office/drawing/2014/main" id="{51D689C2-4382-D41D-3764-BE744F588B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4521" y="4166402"/>
              <a:ext cx="805214" cy="805214"/>
            </a:xfrm>
            <a:prstGeom prst="rect">
              <a:avLst/>
            </a:prstGeom>
          </p:spPr>
        </p:pic>
        <p:sp>
          <p:nvSpPr>
            <p:cNvPr id="4" name="TextBox 3">
              <a:extLst>
                <a:ext uri="{FF2B5EF4-FFF2-40B4-BE49-F238E27FC236}">
                  <a16:creationId xmlns:a16="http://schemas.microsoft.com/office/drawing/2014/main" id="{D0720BE6-88BE-3287-EA20-3335D46EAF60}"/>
                </a:ext>
              </a:extLst>
            </p:cNvPr>
            <p:cNvSpPr txBox="1"/>
            <p:nvPr/>
          </p:nvSpPr>
          <p:spPr>
            <a:xfrm>
              <a:off x="1522779" y="3486774"/>
              <a:ext cx="1568698" cy="492443"/>
            </a:xfrm>
            <a:prstGeom prst="rect">
              <a:avLst/>
            </a:prstGeom>
            <a:noFill/>
          </p:spPr>
          <p:txBody>
            <a:bodyPr wrap="none" lIns="0" tIns="0" rIns="0" bIns="0" rtlCol="0">
              <a:spAutoFit/>
            </a:bodyPr>
            <a:lstStyle/>
            <a:p>
              <a:pPr algn="ctr"/>
              <a:r>
                <a:rPr lang="en-US" sz="1600" b="1" dirty="0"/>
                <a:t>Service Provider</a:t>
              </a:r>
            </a:p>
            <a:p>
              <a:pPr algn="ctr"/>
              <a:r>
                <a:rPr lang="en-US" sz="1600" dirty="0"/>
                <a:t>Entra ID</a:t>
              </a:r>
              <a:endParaRPr lang="en-AU" sz="1600" dirty="0" err="1"/>
            </a:p>
          </p:txBody>
        </p:sp>
      </p:grpSp>
      <p:grpSp>
        <p:nvGrpSpPr>
          <p:cNvPr id="5" name="Group 4">
            <a:extLst>
              <a:ext uri="{FF2B5EF4-FFF2-40B4-BE49-F238E27FC236}">
                <a16:creationId xmlns:a16="http://schemas.microsoft.com/office/drawing/2014/main" id="{B95F660D-E301-18B2-676A-A70C2CE99F3D}"/>
              </a:ext>
            </a:extLst>
          </p:cNvPr>
          <p:cNvGrpSpPr/>
          <p:nvPr/>
        </p:nvGrpSpPr>
        <p:grpSpPr>
          <a:xfrm>
            <a:off x="8253098" y="2494375"/>
            <a:ext cx="925703" cy="1484842"/>
            <a:chOff x="8253098" y="2494375"/>
            <a:chExt cx="925703" cy="1484842"/>
          </a:xfrm>
        </p:grpSpPr>
        <p:pic>
          <p:nvPicPr>
            <p:cNvPr id="6" name="Graphic 5">
              <a:extLst>
                <a:ext uri="{FF2B5EF4-FFF2-40B4-BE49-F238E27FC236}">
                  <a16:creationId xmlns:a16="http://schemas.microsoft.com/office/drawing/2014/main" id="{012EAF44-1EEE-096A-F07B-5D0375C05A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3342" y="3174003"/>
              <a:ext cx="805214" cy="805214"/>
            </a:xfrm>
            <a:prstGeom prst="rect">
              <a:avLst/>
            </a:prstGeom>
          </p:spPr>
        </p:pic>
        <p:sp>
          <p:nvSpPr>
            <p:cNvPr id="7" name="TextBox 6">
              <a:extLst>
                <a:ext uri="{FF2B5EF4-FFF2-40B4-BE49-F238E27FC236}">
                  <a16:creationId xmlns:a16="http://schemas.microsoft.com/office/drawing/2014/main" id="{E9EFFEE0-A805-13B0-5C99-928E12A02284}"/>
                </a:ext>
              </a:extLst>
            </p:cNvPr>
            <p:cNvSpPr txBox="1"/>
            <p:nvPr/>
          </p:nvSpPr>
          <p:spPr>
            <a:xfrm>
              <a:off x="8253098" y="2494375"/>
              <a:ext cx="925703" cy="492443"/>
            </a:xfrm>
            <a:prstGeom prst="rect">
              <a:avLst/>
            </a:prstGeom>
            <a:noFill/>
          </p:spPr>
          <p:txBody>
            <a:bodyPr wrap="none" lIns="0" tIns="0" rIns="0" bIns="0" rtlCol="0">
              <a:spAutoFit/>
            </a:bodyPr>
            <a:lstStyle/>
            <a:p>
              <a:pPr algn="ctr"/>
              <a:r>
                <a:rPr lang="en-US" sz="1600" b="1" dirty="0"/>
                <a:t>Customer</a:t>
              </a:r>
            </a:p>
            <a:p>
              <a:pPr algn="ctr"/>
              <a:r>
                <a:rPr lang="en-US" sz="1600" dirty="0"/>
                <a:t>Entra ID</a:t>
              </a:r>
              <a:endParaRPr lang="en-AU" sz="1600" dirty="0" err="1"/>
            </a:p>
          </p:txBody>
        </p:sp>
      </p:grpSp>
      <p:grpSp>
        <p:nvGrpSpPr>
          <p:cNvPr id="8" name="Group 7">
            <a:extLst>
              <a:ext uri="{FF2B5EF4-FFF2-40B4-BE49-F238E27FC236}">
                <a16:creationId xmlns:a16="http://schemas.microsoft.com/office/drawing/2014/main" id="{9ECB497D-A685-300B-81F2-6109536B61EF}"/>
              </a:ext>
            </a:extLst>
          </p:cNvPr>
          <p:cNvGrpSpPr/>
          <p:nvPr/>
        </p:nvGrpSpPr>
        <p:grpSpPr>
          <a:xfrm>
            <a:off x="9178801" y="3898982"/>
            <a:ext cx="2321829" cy="1044949"/>
            <a:chOff x="9336505" y="2606944"/>
            <a:chExt cx="2321829" cy="1044949"/>
          </a:xfrm>
        </p:grpSpPr>
        <p:sp>
          <p:nvSpPr>
            <p:cNvPr id="9" name="Rectangle: Rounded Corners 8">
              <a:extLst>
                <a:ext uri="{FF2B5EF4-FFF2-40B4-BE49-F238E27FC236}">
                  <a16:creationId xmlns:a16="http://schemas.microsoft.com/office/drawing/2014/main" id="{51FF1E98-98F8-8B6B-A918-F5A70BA1C6B2}"/>
                </a:ext>
              </a:extLst>
            </p:cNvPr>
            <p:cNvSpPr/>
            <p:nvPr/>
          </p:nvSpPr>
          <p:spPr bwMode="auto">
            <a:xfrm>
              <a:off x="9570669" y="2778932"/>
              <a:ext cx="2087665" cy="872961"/>
            </a:xfrm>
            <a:prstGeom prst="roundRect">
              <a:avLst>
                <a:gd name="adj" fmla="val 8929"/>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pic>
          <p:nvPicPr>
            <p:cNvPr id="10" name="Graphic 9">
              <a:extLst>
                <a:ext uri="{FF2B5EF4-FFF2-40B4-BE49-F238E27FC236}">
                  <a16:creationId xmlns:a16="http://schemas.microsoft.com/office/drawing/2014/main" id="{02E4E401-3F8F-ECDA-1CD3-8C781EE956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6505" y="2606944"/>
              <a:ext cx="468329" cy="468329"/>
            </a:xfrm>
            <a:prstGeom prst="rect">
              <a:avLst/>
            </a:prstGeom>
          </p:spPr>
        </p:pic>
      </p:grpSp>
      <p:sp>
        <p:nvSpPr>
          <p:cNvPr id="11" name="TextBox 10">
            <a:extLst>
              <a:ext uri="{FF2B5EF4-FFF2-40B4-BE49-F238E27FC236}">
                <a16:creationId xmlns:a16="http://schemas.microsoft.com/office/drawing/2014/main" id="{038AE152-5395-198C-6F73-80BBFEEE0641}"/>
              </a:ext>
            </a:extLst>
          </p:cNvPr>
          <p:cNvSpPr txBox="1"/>
          <p:nvPr/>
        </p:nvSpPr>
        <p:spPr>
          <a:xfrm>
            <a:off x="9555481" y="3847242"/>
            <a:ext cx="1087414" cy="184666"/>
          </a:xfrm>
          <a:prstGeom prst="rect">
            <a:avLst/>
          </a:prstGeom>
          <a:noFill/>
        </p:spPr>
        <p:txBody>
          <a:bodyPr wrap="none" lIns="0" tIns="0" rIns="0" bIns="0" rtlCol="0">
            <a:spAutoFit/>
          </a:bodyPr>
          <a:lstStyle/>
          <a:p>
            <a:pPr algn="ctr"/>
            <a:r>
              <a:rPr lang="en-US" sz="1200" b="1" dirty="0"/>
              <a:t>Subscription(s)</a:t>
            </a:r>
          </a:p>
        </p:txBody>
      </p:sp>
      <p:grpSp>
        <p:nvGrpSpPr>
          <p:cNvPr id="12" name="Group 11">
            <a:extLst>
              <a:ext uri="{FF2B5EF4-FFF2-40B4-BE49-F238E27FC236}">
                <a16:creationId xmlns:a16="http://schemas.microsoft.com/office/drawing/2014/main" id="{2A912427-74C6-71AA-E6E8-907659A3DA5A}"/>
              </a:ext>
            </a:extLst>
          </p:cNvPr>
          <p:cNvGrpSpPr/>
          <p:nvPr/>
        </p:nvGrpSpPr>
        <p:grpSpPr>
          <a:xfrm>
            <a:off x="9558146" y="4167695"/>
            <a:ext cx="1242382" cy="637245"/>
            <a:chOff x="9558146" y="4167695"/>
            <a:chExt cx="1242382" cy="637245"/>
          </a:xfrm>
        </p:grpSpPr>
        <p:pic>
          <p:nvPicPr>
            <p:cNvPr id="13" name="Graphic 12">
              <a:extLst>
                <a:ext uri="{FF2B5EF4-FFF2-40B4-BE49-F238E27FC236}">
                  <a16:creationId xmlns:a16="http://schemas.microsoft.com/office/drawing/2014/main" id="{1ED541E8-0CCD-C761-344A-44A8DF024B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58146" y="4170899"/>
              <a:ext cx="323148" cy="323148"/>
            </a:xfrm>
            <a:prstGeom prst="rect">
              <a:avLst/>
            </a:prstGeom>
          </p:spPr>
        </p:pic>
        <p:pic>
          <p:nvPicPr>
            <p:cNvPr id="14" name="Graphic 13">
              <a:extLst>
                <a:ext uri="{FF2B5EF4-FFF2-40B4-BE49-F238E27FC236}">
                  <a16:creationId xmlns:a16="http://schemas.microsoft.com/office/drawing/2014/main" id="{82EC467C-BCD4-6152-EAD4-FE448B5FC0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0374" y="4167695"/>
              <a:ext cx="323148" cy="323148"/>
            </a:xfrm>
            <a:prstGeom prst="rect">
              <a:avLst/>
            </a:prstGeom>
          </p:spPr>
        </p:pic>
        <p:pic>
          <p:nvPicPr>
            <p:cNvPr id="15" name="Graphic 14">
              <a:extLst>
                <a:ext uri="{FF2B5EF4-FFF2-40B4-BE49-F238E27FC236}">
                  <a16:creationId xmlns:a16="http://schemas.microsoft.com/office/drawing/2014/main" id="{D15E089C-6725-DFCA-CDEF-8E77DC934E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6040" y="4481792"/>
              <a:ext cx="323148" cy="323148"/>
            </a:xfrm>
            <a:prstGeom prst="rect">
              <a:avLst/>
            </a:prstGeom>
          </p:spPr>
        </p:pic>
        <p:sp>
          <p:nvSpPr>
            <p:cNvPr id="16" name="TextBox 15">
              <a:extLst>
                <a:ext uri="{FF2B5EF4-FFF2-40B4-BE49-F238E27FC236}">
                  <a16:creationId xmlns:a16="http://schemas.microsoft.com/office/drawing/2014/main" id="{3858B1AB-2008-CFD4-8980-6D5C01A6618F}"/>
                </a:ext>
              </a:extLst>
            </p:cNvPr>
            <p:cNvSpPr txBox="1"/>
            <p:nvPr/>
          </p:nvSpPr>
          <p:spPr>
            <a:xfrm>
              <a:off x="10123997" y="4559895"/>
              <a:ext cx="676531" cy="184666"/>
            </a:xfrm>
            <a:prstGeom prst="rect">
              <a:avLst/>
            </a:prstGeom>
            <a:noFill/>
          </p:spPr>
          <p:txBody>
            <a:bodyPr wrap="none" lIns="0" tIns="0" rIns="0" bIns="0" rtlCol="0">
              <a:spAutoFit/>
            </a:bodyPr>
            <a:lstStyle/>
            <a:p>
              <a:pPr algn="ctr"/>
              <a:r>
                <a:rPr lang="en-US" sz="1200" dirty="0"/>
                <a:t>Resources</a:t>
              </a:r>
              <a:endParaRPr lang="en-AU" sz="1200" dirty="0" err="1"/>
            </a:p>
          </p:txBody>
        </p:sp>
      </p:grpSp>
      <p:cxnSp>
        <p:nvCxnSpPr>
          <p:cNvPr id="17" name="Connector: Elbow 16">
            <a:extLst>
              <a:ext uri="{FF2B5EF4-FFF2-40B4-BE49-F238E27FC236}">
                <a16:creationId xmlns:a16="http://schemas.microsoft.com/office/drawing/2014/main" id="{CA8A7DB4-DF22-00A1-1FEA-85F63BA684F7}"/>
              </a:ext>
            </a:extLst>
          </p:cNvPr>
          <p:cNvCxnSpPr>
            <a:endCxn id="9" idx="1"/>
          </p:cNvCxnSpPr>
          <p:nvPr/>
        </p:nvCxnSpPr>
        <p:spPr>
          <a:xfrm>
            <a:off x="8747805" y="4031908"/>
            <a:ext cx="665160" cy="475543"/>
          </a:xfrm>
          <a:prstGeom prst="bentConnector3">
            <a:avLst>
              <a:gd name="adj1" fmla="val -647"/>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63FCABE-E22D-F164-417D-27AC80103A09}"/>
              </a:ext>
            </a:extLst>
          </p:cNvPr>
          <p:cNvGrpSpPr/>
          <p:nvPr/>
        </p:nvGrpSpPr>
        <p:grpSpPr>
          <a:xfrm>
            <a:off x="1862900" y="5184858"/>
            <a:ext cx="888456" cy="340647"/>
            <a:chOff x="1843215" y="3621482"/>
            <a:chExt cx="888456" cy="340647"/>
          </a:xfrm>
        </p:grpSpPr>
        <p:pic>
          <p:nvPicPr>
            <p:cNvPr id="19" name="Graphic 18">
              <a:extLst>
                <a:ext uri="{FF2B5EF4-FFF2-40B4-BE49-F238E27FC236}">
                  <a16:creationId xmlns:a16="http://schemas.microsoft.com/office/drawing/2014/main" id="{6D24E651-55CD-0830-C69F-71A1745385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3215" y="3621482"/>
              <a:ext cx="371475" cy="304800"/>
            </a:xfrm>
            <a:prstGeom prst="rect">
              <a:avLst/>
            </a:prstGeom>
          </p:spPr>
        </p:pic>
        <p:sp>
          <p:nvSpPr>
            <p:cNvPr id="20" name="TextBox 19">
              <a:extLst>
                <a:ext uri="{FF2B5EF4-FFF2-40B4-BE49-F238E27FC236}">
                  <a16:creationId xmlns:a16="http://schemas.microsoft.com/office/drawing/2014/main" id="{9E766B96-2D80-380E-1B8B-E0F4B4859F9A}"/>
                </a:ext>
              </a:extLst>
            </p:cNvPr>
            <p:cNvSpPr txBox="1"/>
            <p:nvPr/>
          </p:nvSpPr>
          <p:spPr>
            <a:xfrm>
              <a:off x="2360351" y="3777463"/>
              <a:ext cx="371320" cy="184666"/>
            </a:xfrm>
            <a:prstGeom prst="rect">
              <a:avLst/>
            </a:prstGeom>
            <a:noFill/>
          </p:spPr>
          <p:txBody>
            <a:bodyPr wrap="none" lIns="0" tIns="0" rIns="0" bIns="0" rtlCol="0">
              <a:spAutoFit/>
            </a:bodyPr>
            <a:lstStyle/>
            <a:p>
              <a:pPr algn="ctr"/>
              <a:r>
                <a:rPr lang="en-US" sz="1200" dirty="0"/>
                <a:t>Users</a:t>
              </a:r>
              <a:endParaRPr lang="en-AU" sz="1200" dirty="0" err="1"/>
            </a:p>
          </p:txBody>
        </p:sp>
      </p:grpSp>
      <p:grpSp>
        <p:nvGrpSpPr>
          <p:cNvPr id="21" name="Group 20">
            <a:extLst>
              <a:ext uri="{FF2B5EF4-FFF2-40B4-BE49-F238E27FC236}">
                <a16:creationId xmlns:a16="http://schemas.microsoft.com/office/drawing/2014/main" id="{6B4C789A-7273-1896-75F1-90E1652211A2}"/>
              </a:ext>
            </a:extLst>
          </p:cNvPr>
          <p:cNvGrpSpPr/>
          <p:nvPr/>
        </p:nvGrpSpPr>
        <p:grpSpPr>
          <a:xfrm>
            <a:off x="1623594" y="3565982"/>
            <a:ext cx="6761169" cy="1762656"/>
            <a:chOff x="1623594" y="2738208"/>
            <a:chExt cx="6761169" cy="1762656"/>
          </a:xfrm>
        </p:grpSpPr>
        <p:sp>
          <p:nvSpPr>
            <p:cNvPr id="22" name="Arc 21">
              <a:extLst>
                <a:ext uri="{FF2B5EF4-FFF2-40B4-BE49-F238E27FC236}">
                  <a16:creationId xmlns:a16="http://schemas.microsoft.com/office/drawing/2014/main" id="{D723FDF6-86E4-FBE0-26EA-706E56E40F3F}"/>
                </a:ext>
              </a:extLst>
            </p:cNvPr>
            <p:cNvSpPr/>
            <p:nvPr/>
          </p:nvSpPr>
          <p:spPr>
            <a:xfrm rot="20810788">
              <a:off x="1649472" y="2738208"/>
              <a:ext cx="6715352" cy="1602660"/>
            </a:xfrm>
            <a:prstGeom prst="arc">
              <a:avLst>
                <a:gd name="adj1" fmla="val 11677642"/>
                <a:gd name="adj2" fmla="val 21541566"/>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400" dirty="0">
                <a:ln>
                  <a:solidFill>
                    <a:schemeClr val="tx1"/>
                  </a:solidFill>
                  <a:prstDash val="dashDot"/>
                </a:ln>
              </a:endParaRPr>
            </a:p>
          </p:txBody>
        </p:sp>
        <p:sp>
          <p:nvSpPr>
            <p:cNvPr id="23" name="Arc 22">
              <a:extLst>
                <a:ext uri="{FF2B5EF4-FFF2-40B4-BE49-F238E27FC236}">
                  <a16:creationId xmlns:a16="http://schemas.microsoft.com/office/drawing/2014/main" id="{0E3C1F6F-1F21-5DCC-7B20-466AB86B518B}"/>
                </a:ext>
              </a:extLst>
            </p:cNvPr>
            <p:cNvSpPr/>
            <p:nvPr/>
          </p:nvSpPr>
          <p:spPr>
            <a:xfrm rot="20844367">
              <a:off x="1623594" y="2820152"/>
              <a:ext cx="6715352" cy="1602660"/>
            </a:xfrm>
            <a:prstGeom prst="arc">
              <a:avLst>
                <a:gd name="adj1" fmla="val 11719327"/>
                <a:gd name="adj2" fmla="val 21064876"/>
              </a:avLst>
            </a:prstGeom>
            <a:ln>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400" dirty="0">
                <a:ln>
                  <a:solidFill>
                    <a:schemeClr val="tx1"/>
                  </a:solidFill>
                  <a:prstDash val="dashDot"/>
                </a:ln>
              </a:endParaRPr>
            </a:p>
          </p:txBody>
        </p:sp>
        <p:sp>
          <p:nvSpPr>
            <p:cNvPr id="24" name="Arc 23">
              <a:extLst>
                <a:ext uri="{FF2B5EF4-FFF2-40B4-BE49-F238E27FC236}">
                  <a16:creationId xmlns:a16="http://schemas.microsoft.com/office/drawing/2014/main" id="{9A7BB91F-79BF-3964-A478-D2B9A794801A}"/>
                </a:ext>
              </a:extLst>
            </p:cNvPr>
            <p:cNvSpPr/>
            <p:nvPr/>
          </p:nvSpPr>
          <p:spPr>
            <a:xfrm rot="20844367">
              <a:off x="1669411" y="2898204"/>
              <a:ext cx="6715352" cy="1602660"/>
            </a:xfrm>
            <a:prstGeom prst="arc">
              <a:avLst>
                <a:gd name="adj1" fmla="val 11719327"/>
                <a:gd name="adj2" fmla="val 21315866"/>
              </a:avLst>
            </a:prstGeom>
            <a:ln>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400" dirty="0">
                <a:ln>
                  <a:solidFill>
                    <a:schemeClr val="tx1"/>
                  </a:solidFill>
                  <a:prstDash val="dashDot"/>
                </a:ln>
              </a:endParaRPr>
            </a:p>
          </p:txBody>
        </p:sp>
      </p:grpSp>
      <p:pic>
        <p:nvPicPr>
          <p:cNvPr id="25" name="Graphic 24">
            <a:extLst>
              <a:ext uri="{FF2B5EF4-FFF2-40B4-BE49-F238E27FC236}">
                <a16:creationId xmlns:a16="http://schemas.microsoft.com/office/drawing/2014/main" id="{6837CAF3-78FF-B4B3-A7A7-A3D06A96B9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65602" y="2869203"/>
            <a:ext cx="295275" cy="304800"/>
          </a:xfrm>
          <a:prstGeom prst="rect">
            <a:avLst/>
          </a:prstGeom>
        </p:spPr>
      </p:pic>
      <p:sp>
        <p:nvSpPr>
          <p:cNvPr id="26" name="TextBox 25">
            <a:extLst>
              <a:ext uri="{FF2B5EF4-FFF2-40B4-BE49-F238E27FC236}">
                <a16:creationId xmlns:a16="http://schemas.microsoft.com/office/drawing/2014/main" id="{871CFEB7-A47C-45FC-FC5A-0D251D647559}"/>
              </a:ext>
            </a:extLst>
          </p:cNvPr>
          <p:cNvSpPr txBox="1"/>
          <p:nvPr/>
        </p:nvSpPr>
        <p:spPr>
          <a:xfrm>
            <a:off x="5911565" y="2989138"/>
            <a:ext cx="1462709" cy="184666"/>
          </a:xfrm>
          <a:prstGeom prst="rect">
            <a:avLst/>
          </a:prstGeom>
          <a:noFill/>
        </p:spPr>
        <p:txBody>
          <a:bodyPr wrap="none" lIns="0" tIns="0" rIns="0" bIns="0" rtlCol="0">
            <a:spAutoFit/>
          </a:bodyPr>
          <a:lstStyle/>
          <a:p>
            <a:pPr algn="ctr"/>
            <a:r>
              <a:rPr lang="en-US" sz="1200" b="1" dirty="0"/>
              <a:t>External Users (B2B)</a:t>
            </a:r>
          </a:p>
        </p:txBody>
      </p:sp>
      <p:grpSp>
        <p:nvGrpSpPr>
          <p:cNvPr id="27" name="Group 26">
            <a:extLst>
              <a:ext uri="{FF2B5EF4-FFF2-40B4-BE49-F238E27FC236}">
                <a16:creationId xmlns:a16="http://schemas.microsoft.com/office/drawing/2014/main" id="{DA08AA29-0D82-F2A3-E900-116A843C592E}"/>
              </a:ext>
            </a:extLst>
          </p:cNvPr>
          <p:cNvGrpSpPr/>
          <p:nvPr/>
        </p:nvGrpSpPr>
        <p:grpSpPr>
          <a:xfrm>
            <a:off x="7753208" y="4744561"/>
            <a:ext cx="2703590" cy="1004584"/>
            <a:chOff x="7812519" y="3181185"/>
            <a:chExt cx="2703590" cy="1004584"/>
          </a:xfrm>
        </p:grpSpPr>
        <p:grpSp>
          <p:nvGrpSpPr>
            <p:cNvPr id="28" name="Group 27">
              <a:extLst>
                <a:ext uri="{FF2B5EF4-FFF2-40B4-BE49-F238E27FC236}">
                  <a16:creationId xmlns:a16="http://schemas.microsoft.com/office/drawing/2014/main" id="{D536390B-809E-38E3-F9C6-83FE182DF151}"/>
                </a:ext>
              </a:extLst>
            </p:cNvPr>
            <p:cNvGrpSpPr/>
            <p:nvPr/>
          </p:nvGrpSpPr>
          <p:grpSpPr>
            <a:xfrm>
              <a:off x="7820188" y="3380555"/>
              <a:ext cx="906169" cy="805214"/>
              <a:chOff x="7820188" y="3380555"/>
              <a:chExt cx="906169" cy="805214"/>
            </a:xfrm>
          </p:grpSpPr>
          <p:pic>
            <p:nvPicPr>
              <p:cNvPr id="34" name="Graphic 33">
                <a:extLst>
                  <a:ext uri="{FF2B5EF4-FFF2-40B4-BE49-F238E27FC236}">
                    <a16:creationId xmlns:a16="http://schemas.microsoft.com/office/drawing/2014/main" id="{6B64D693-E6BC-D220-7FFE-223EE9420A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28924" y="3469082"/>
                <a:ext cx="295275" cy="304800"/>
              </a:xfrm>
              <a:prstGeom prst="rect">
                <a:avLst/>
              </a:prstGeom>
            </p:spPr>
          </p:pic>
          <p:pic>
            <p:nvPicPr>
              <p:cNvPr id="35" name="Graphic 34">
                <a:extLst>
                  <a:ext uri="{FF2B5EF4-FFF2-40B4-BE49-F238E27FC236}">
                    <a16:creationId xmlns:a16="http://schemas.microsoft.com/office/drawing/2014/main" id="{D3B38B10-FAAD-916D-C51A-8E8A8987E8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15480" y="3773882"/>
                <a:ext cx="295275" cy="304800"/>
              </a:xfrm>
              <a:prstGeom prst="rect">
                <a:avLst/>
              </a:prstGeom>
            </p:spPr>
          </p:pic>
          <p:pic>
            <p:nvPicPr>
              <p:cNvPr id="36" name="Graphic 35">
                <a:extLst>
                  <a:ext uri="{FF2B5EF4-FFF2-40B4-BE49-F238E27FC236}">
                    <a16:creationId xmlns:a16="http://schemas.microsoft.com/office/drawing/2014/main" id="{AC40705B-13D5-2ED0-3F80-13A2B7302F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95949" y="3621482"/>
                <a:ext cx="295275" cy="304800"/>
              </a:xfrm>
              <a:prstGeom prst="rect">
                <a:avLst/>
              </a:prstGeom>
            </p:spPr>
          </p:pic>
          <p:sp>
            <p:nvSpPr>
              <p:cNvPr id="37" name="Rectangle: Rounded Corners 36">
                <a:extLst>
                  <a:ext uri="{FF2B5EF4-FFF2-40B4-BE49-F238E27FC236}">
                    <a16:creationId xmlns:a16="http://schemas.microsoft.com/office/drawing/2014/main" id="{AA9B939B-E7DE-6999-4434-071659ECF818}"/>
                  </a:ext>
                </a:extLst>
              </p:cNvPr>
              <p:cNvSpPr/>
              <p:nvPr/>
            </p:nvSpPr>
            <p:spPr bwMode="auto">
              <a:xfrm>
                <a:off x="7820188" y="3380555"/>
                <a:ext cx="906169" cy="805214"/>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AU" sz="2000" dirty="0" err="1">
                  <a:solidFill>
                    <a:srgbClr val="FFFFFF"/>
                  </a:solidFill>
                  <a:ea typeface="Segoe UI" pitchFamily="34" charset="0"/>
                  <a:cs typeface="Segoe UI" pitchFamily="34" charset="0"/>
                </a:endParaRPr>
              </a:p>
            </p:txBody>
          </p:sp>
        </p:grpSp>
        <p:sp>
          <p:nvSpPr>
            <p:cNvPr id="29" name="TextBox 28">
              <a:extLst>
                <a:ext uri="{FF2B5EF4-FFF2-40B4-BE49-F238E27FC236}">
                  <a16:creationId xmlns:a16="http://schemas.microsoft.com/office/drawing/2014/main" id="{0ADE7BA3-F330-88F9-1A57-45F266674B34}"/>
                </a:ext>
              </a:extLst>
            </p:cNvPr>
            <p:cNvSpPr txBox="1"/>
            <p:nvPr/>
          </p:nvSpPr>
          <p:spPr>
            <a:xfrm>
              <a:off x="8776634" y="3734330"/>
              <a:ext cx="403252" cy="369332"/>
            </a:xfrm>
            <a:prstGeom prst="rect">
              <a:avLst/>
            </a:prstGeom>
            <a:noFill/>
          </p:spPr>
          <p:txBody>
            <a:bodyPr wrap="none" lIns="0" tIns="0" rIns="0" bIns="0" rtlCol="0">
              <a:spAutoFit/>
            </a:bodyPr>
            <a:lstStyle/>
            <a:p>
              <a:pPr algn="ctr"/>
              <a:r>
                <a:rPr lang="en-US" sz="1200" b="1" dirty="0"/>
                <a:t>Roles</a:t>
              </a:r>
            </a:p>
            <a:p>
              <a:pPr algn="ctr"/>
              <a:r>
                <a:rPr lang="en-US" sz="1200" b="1" dirty="0"/>
                <a:t>RBAC</a:t>
              </a:r>
            </a:p>
          </p:txBody>
        </p:sp>
        <p:sp>
          <p:nvSpPr>
            <p:cNvPr id="30" name="TextBox 29">
              <a:extLst>
                <a:ext uri="{FF2B5EF4-FFF2-40B4-BE49-F238E27FC236}">
                  <a16:creationId xmlns:a16="http://schemas.microsoft.com/office/drawing/2014/main" id="{D679EF69-0A10-BEBF-F994-E8A5FBF363C8}"/>
                </a:ext>
              </a:extLst>
            </p:cNvPr>
            <p:cNvSpPr txBox="1"/>
            <p:nvPr/>
          </p:nvSpPr>
          <p:spPr>
            <a:xfrm>
              <a:off x="7812519" y="3187780"/>
              <a:ext cx="620362" cy="169277"/>
            </a:xfrm>
            <a:prstGeom prst="rect">
              <a:avLst/>
            </a:prstGeom>
            <a:noFill/>
          </p:spPr>
          <p:txBody>
            <a:bodyPr wrap="none" lIns="0" tIns="0" rIns="0" bIns="0" rtlCol="0">
              <a:spAutoFit/>
            </a:bodyPr>
            <a:lstStyle/>
            <a:p>
              <a:pPr algn="ctr"/>
              <a:r>
                <a:rPr lang="en-US" sz="1100" b="1" dirty="0">
                  <a:solidFill>
                    <a:srgbClr val="107C10"/>
                  </a:solidFill>
                </a:rPr>
                <a:t>SP Group</a:t>
              </a:r>
            </a:p>
          </p:txBody>
        </p:sp>
        <p:grpSp>
          <p:nvGrpSpPr>
            <p:cNvPr id="31" name="Group 30">
              <a:extLst>
                <a:ext uri="{FF2B5EF4-FFF2-40B4-BE49-F238E27FC236}">
                  <a16:creationId xmlns:a16="http://schemas.microsoft.com/office/drawing/2014/main" id="{FD32D4C1-D596-B11C-79E6-4C5396EF2EAF}"/>
                </a:ext>
              </a:extLst>
            </p:cNvPr>
            <p:cNvGrpSpPr/>
            <p:nvPr/>
          </p:nvGrpSpPr>
          <p:grpSpPr>
            <a:xfrm>
              <a:off x="8726357" y="3181185"/>
              <a:ext cx="1789752" cy="745097"/>
              <a:chOff x="8726357" y="3181185"/>
              <a:chExt cx="1789752" cy="745097"/>
            </a:xfrm>
          </p:grpSpPr>
          <p:cxnSp>
            <p:nvCxnSpPr>
              <p:cNvPr id="32" name="Connector: Elbow 31">
                <a:extLst>
                  <a:ext uri="{FF2B5EF4-FFF2-40B4-BE49-F238E27FC236}">
                    <a16:creationId xmlns:a16="http://schemas.microsoft.com/office/drawing/2014/main" id="{D0ED088E-9B95-1E3D-6B85-34678F6CE455}"/>
                  </a:ext>
                </a:extLst>
              </p:cNvPr>
              <p:cNvCxnSpPr/>
              <p:nvPr/>
            </p:nvCxnSpPr>
            <p:spPr>
              <a:xfrm flipV="1">
                <a:off x="8726357" y="3181185"/>
                <a:ext cx="980084" cy="745097"/>
              </a:xfrm>
              <a:prstGeom prst="bentConnector3">
                <a:avLst/>
              </a:prstGeom>
              <a:ln>
                <a:headEnd type="none" w="lg" len="med"/>
                <a:tailEnd type="triangle"/>
              </a:ln>
            </p:spPr>
            <p:style>
              <a:lnRef idx="1">
                <a:schemeClr val="accent3"/>
              </a:lnRef>
              <a:fillRef idx="0">
                <a:schemeClr val="accent3"/>
              </a:fillRef>
              <a:effectRef idx="0">
                <a:schemeClr val="accent3"/>
              </a:effectRef>
              <a:fontRef idx="minor">
                <a:schemeClr val="tx1"/>
              </a:fontRef>
            </p:style>
          </p:cxnSp>
          <p:cxnSp>
            <p:nvCxnSpPr>
              <p:cNvPr id="33" name="Connector: Elbow 32">
                <a:extLst>
                  <a:ext uri="{FF2B5EF4-FFF2-40B4-BE49-F238E27FC236}">
                    <a16:creationId xmlns:a16="http://schemas.microsoft.com/office/drawing/2014/main" id="{B2DFF588-488B-F621-E25E-EFDB822242EB}"/>
                  </a:ext>
                </a:extLst>
              </p:cNvPr>
              <p:cNvCxnSpPr>
                <a:cxnSpLocks/>
              </p:cNvCxnSpPr>
              <p:nvPr/>
            </p:nvCxnSpPr>
            <p:spPr>
              <a:xfrm flipV="1">
                <a:off x="8812487" y="3377380"/>
                <a:ext cx="1703622" cy="548441"/>
              </a:xfrm>
              <a:prstGeom prst="bentConnector2">
                <a:avLst/>
              </a:prstGeom>
              <a:ln>
                <a:headEnd type="none" w="lg" len="med"/>
                <a:tailEnd type="triangle"/>
              </a:ln>
            </p:spPr>
            <p:style>
              <a:lnRef idx="1">
                <a:schemeClr val="accent3"/>
              </a:lnRef>
              <a:fillRef idx="0">
                <a:schemeClr val="accent3"/>
              </a:fillRef>
              <a:effectRef idx="0">
                <a:schemeClr val="accent3"/>
              </a:effectRef>
              <a:fontRef idx="minor">
                <a:schemeClr val="tx1"/>
              </a:fontRef>
            </p:style>
          </p:cxnSp>
        </p:grpSp>
      </p:grpSp>
      <p:sp>
        <p:nvSpPr>
          <p:cNvPr id="38" name="TextBox 37">
            <a:extLst>
              <a:ext uri="{FF2B5EF4-FFF2-40B4-BE49-F238E27FC236}">
                <a16:creationId xmlns:a16="http://schemas.microsoft.com/office/drawing/2014/main" id="{844DEAC4-F81B-6BCE-8C84-A1315B46AD06}"/>
              </a:ext>
            </a:extLst>
          </p:cNvPr>
          <p:cNvSpPr txBox="1"/>
          <p:nvPr/>
        </p:nvSpPr>
        <p:spPr>
          <a:xfrm>
            <a:off x="1005230" y="646475"/>
            <a:ext cx="7098576" cy="523220"/>
          </a:xfrm>
          <a:prstGeom prst="rect">
            <a:avLst/>
          </a:prstGeom>
          <a:noFill/>
        </p:spPr>
        <p:txBody>
          <a:bodyPr wrap="square">
            <a:spAutoFit/>
          </a:bodyPr>
          <a:lstStyle/>
          <a:p>
            <a:r>
              <a:rPr lang="en-US" sz="2800" b="1" dirty="0">
                <a:latin typeface="+mj-lt"/>
              </a:rPr>
              <a:t>Traditional Service Provider Access Model</a:t>
            </a:r>
            <a:endParaRPr lang="en-AU" sz="2800" b="1" dirty="0">
              <a:latin typeface="+mj-lt"/>
            </a:endParaRPr>
          </a:p>
        </p:txBody>
      </p:sp>
    </p:spTree>
    <p:extLst>
      <p:ext uri="{BB962C8B-B14F-4D97-AF65-F5344CB8AC3E}">
        <p14:creationId xmlns:p14="http://schemas.microsoft.com/office/powerpoint/2010/main" val="3859157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500"/>
                            </p:stCondLst>
                            <p:childTnLst>
                              <p:par>
                                <p:cTn id="35" presetID="21" presetClass="entr" presetSubtype="1"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heel(1)">
                                      <p:cBhvr>
                                        <p:cTn id="37" dur="2000"/>
                                        <p:tgtEl>
                                          <p:spTgt spid="8"/>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1)">
                                      <p:cBhvr>
                                        <p:cTn id="40" dur="2000"/>
                                        <p:tgtEl>
                                          <p:spTgt spid="11"/>
                                        </p:tgtEl>
                                      </p:cBhvr>
                                    </p:animEffect>
                                  </p:childTnLst>
                                </p:cTn>
                              </p:par>
                            </p:childTnLst>
                          </p:cTn>
                        </p:par>
                        <p:par>
                          <p:cTn id="41" fill="hold">
                            <p:stCondLst>
                              <p:cond delay="2500"/>
                            </p:stCondLst>
                            <p:childTnLst>
                              <p:par>
                                <p:cTn id="42" presetID="2" presetClass="entr" presetSubtype="4"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2AA266-0317-1FF8-77B2-5FB0E0464E26}"/>
              </a:ext>
            </a:extLst>
          </p:cNvPr>
          <p:cNvPicPr>
            <a:picLocks noGrp="1" noRot="1" noChangeAspect="1" noMove="1" noResize="1" noEditPoints="1" noAdjustHandles="1" noChangeArrowheads="1" noChangeShapeType="1" noCrop="1"/>
          </p:cNvPicPr>
          <p:nvPr/>
        </p:nvPicPr>
        <p:blipFill>
          <a:blip r:embed="rId2"/>
          <a:stretch>
            <a:fillRect/>
          </a:stretch>
        </p:blipFill>
        <p:spPr>
          <a:xfrm>
            <a:off x="-10746" y="-44038"/>
            <a:ext cx="12202746" cy="6902038"/>
          </a:xfrm>
          <a:prstGeom prst="rect">
            <a:avLst/>
          </a:prstGeom>
        </p:spPr>
      </p:pic>
      <p:sp>
        <p:nvSpPr>
          <p:cNvPr id="2" name="Title 3">
            <a:extLst>
              <a:ext uri="{FF2B5EF4-FFF2-40B4-BE49-F238E27FC236}">
                <a16:creationId xmlns:a16="http://schemas.microsoft.com/office/drawing/2014/main" id="{13FE9EA0-A4A7-6A5B-7839-C9390CECEBB4}"/>
              </a:ext>
            </a:extLst>
          </p:cNvPr>
          <p:cNvSpPr txBox="1">
            <a:spLocks/>
          </p:cNvSpPr>
          <p:nvPr/>
        </p:nvSpPr>
        <p:spPr>
          <a:xfrm>
            <a:off x="1102960" y="1519267"/>
            <a:ext cx="6506880" cy="984885"/>
          </a:xfrm>
          <a:prstGeom prst="rect">
            <a:avLst/>
          </a:prstGeom>
        </p:spPr>
        <p:txBody>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r>
              <a:rPr lang="en-AU" sz="3200" b="1" dirty="0"/>
              <a:t>Problems with traditional model</a:t>
            </a:r>
          </a:p>
        </p:txBody>
      </p:sp>
      <p:sp>
        <p:nvSpPr>
          <p:cNvPr id="3" name="Text Placeholder 4">
            <a:extLst>
              <a:ext uri="{FF2B5EF4-FFF2-40B4-BE49-F238E27FC236}">
                <a16:creationId xmlns:a16="http://schemas.microsoft.com/office/drawing/2014/main" id="{8C880039-E652-3E15-0E2F-D58289D71C9B}"/>
              </a:ext>
            </a:extLst>
          </p:cNvPr>
          <p:cNvSpPr txBox="1">
            <a:spLocks/>
          </p:cNvSpPr>
          <p:nvPr/>
        </p:nvSpPr>
        <p:spPr>
          <a:xfrm>
            <a:off x="2034485" y="2624737"/>
            <a:ext cx="5575355" cy="218521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Courier New" panose="02070309020205020404" pitchFamily="49" charset="0"/>
              <a:buChar char="o"/>
            </a:pPr>
            <a:r>
              <a:rPr lang="en-US" sz="1600" dirty="0"/>
              <a:t>Service Provider engineer must constantly switch tenants ( miserable experience )</a:t>
            </a:r>
          </a:p>
          <a:p>
            <a:pPr marL="285750" indent="-285750">
              <a:buFont typeface="Courier New" panose="02070309020205020404" pitchFamily="49" charset="0"/>
              <a:buChar char="o"/>
            </a:pPr>
            <a:r>
              <a:rPr lang="en-AU" sz="1600" dirty="0"/>
              <a:t>When people leave from service provider, user must be removed from every tenant ( what if you miss one ?)</a:t>
            </a:r>
          </a:p>
          <a:p>
            <a:pPr marL="285750" indent="-285750">
              <a:buFont typeface="Courier New" panose="02070309020205020404" pitchFamily="49" charset="0"/>
              <a:buChar char="o"/>
            </a:pPr>
            <a:r>
              <a:rPr lang="en-AU" sz="1600" dirty="0"/>
              <a:t>Solution is hard to scale.  Can I push a single task to multiple customers ?</a:t>
            </a:r>
          </a:p>
          <a:p>
            <a:pPr marL="285750" indent="-285750">
              <a:buFont typeface="Courier New" panose="02070309020205020404" pitchFamily="49" charset="0"/>
              <a:buChar char="o"/>
            </a:pPr>
            <a:r>
              <a:rPr lang="en-AU" sz="1600" dirty="0"/>
              <a:t>Security risks and concerns</a:t>
            </a:r>
          </a:p>
        </p:txBody>
      </p:sp>
      <p:pic>
        <p:nvPicPr>
          <p:cNvPr id="9" name="Picture 4" descr="Such A Bad Idea Samus Paulicelli Sticker - Such a bad idea Samus Paulicelli  66samus - Discover &amp; Share GIFs">
            <a:extLst>
              <a:ext uri="{FF2B5EF4-FFF2-40B4-BE49-F238E27FC236}">
                <a16:creationId xmlns:a16="http://schemas.microsoft.com/office/drawing/2014/main" id="{238758EF-7C18-5241-AC7B-4FDABCE9D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602" y="3514315"/>
            <a:ext cx="3343685" cy="3343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A5335AC-5480-7498-D929-B77741F64708}"/>
              </a:ext>
            </a:extLst>
          </p:cNvPr>
          <p:cNvPicPr>
            <a:picLocks noChangeAspect="1"/>
          </p:cNvPicPr>
          <p:nvPr/>
        </p:nvPicPr>
        <p:blipFill>
          <a:blip r:embed="rId4"/>
          <a:stretch>
            <a:fillRect/>
          </a:stretch>
        </p:blipFill>
        <p:spPr>
          <a:xfrm>
            <a:off x="814393" y="2624737"/>
            <a:ext cx="1219200" cy="1219200"/>
          </a:xfrm>
          <a:prstGeom prst="rect">
            <a:avLst/>
          </a:prstGeom>
        </p:spPr>
      </p:pic>
    </p:spTree>
    <p:extLst>
      <p:ext uri="{BB962C8B-B14F-4D97-AF65-F5344CB8AC3E}">
        <p14:creationId xmlns:p14="http://schemas.microsoft.com/office/powerpoint/2010/main" val="2652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6EB88B-F334-5E55-1AFD-38DD9823D424}"/>
              </a:ext>
            </a:extLst>
          </p:cNvPr>
          <p:cNvPicPr>
            <a:picLocks noGrp="1" noRot="1" noChangeAspect="1" noMove="1" noResize="1" noEditPoints="1" noAdjustHandles="1" noChangeArrowheads="1" noChangeShapeType="1" noCrop="1"/>
          </p:cNvPicPr>
          <p:nvPr/>
        </p:nvPicPr>
        <p:blipFill rotWithShape="1">
          <a:blip r:embed="rId3"/>
          <a:srcRect l="16915"/>
          <a:stretch/>
        </p:blipFill>
        <p:spPr>
          <a:xfrm>
            <a:off x="0" y="-46432"/>
            <a:ext cx="12192000" cy="6950863"/>
          </a:xfrm>
          <a:prstGeom prst="rect">
            <a:avLst/>
          </a:prstGeom>
        </p:spPr>
      </p:pic>
      <p:sp>
        <p:nvSpPr>
          <p:cNvPr id="2" name="Title 3">
            <a:extLst>
              <a:ext uri="{FF2B5EF4-FFF2-40B4-BE49-F238E27FC236}">
                <a16:creationId xmlns:a16="http://schemas.microsoft.com/office/drawing/2014/main" id="{D616679A-7D51-223C-D8E9-DA8FCC6C0936}"/>
              </a:ext>
            </a:extLst>
          </p:cNvPr>
          <p:cNvSpPr txBox="1">
            <a:spLocks/>
          </p:cNvSpPr>
          <p:nvPr/>
        </p:nvSpPr>
        <p:spPr>
          <a:xfrm>
            <a:off x="1045956" y="1190410"/>
            <a:ext cx="5323314" cy="1107996"/>
          </a:xfrm>
          <a:prstGeom prst="rect">
            <a:avLst/>
          </a:prstGeom>
        </p:spPr>
        <p:txBody>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r>
              <a:rPr lang="en-US" b="1" dirty="0">
                <a:solidFill>
                  <a:schemeClr val="bg1"/>
                </a:solidFill>
              </a:rPr>
              <a:t>Azure Lighthouse enables multitenant management with scalability, higher automation, and enhanced governance across resources.</a:t>
            </a:r>
          </a:p>
        </p:txBody>
      </p:sp>
      <p:sp>
        <p:nvSpPr>
          <p:cNvPr id="3" name="TextBox 2">
            <a:extLst>
              <a:ext uri="{FF2B5EF4-FFF2-40B4-BE49-F238E27FC236}">
                <a16:creationId xmlns:a16="http://schemas.microsoft.com/office/drawing/2014/main" id="{AB5F8D6F-695E-0825-1B1B-B1FB3024C17F}"/>
              </a:ext>
            </a:extLst>
          </p:cNvPr>
          <p:cNvSpPr txBox="1"/>
          <p:nvPr/>
        </p:nvSpPr>
        <p:spPr>
          <a:xfrm>
            <a:off x="1196728" y="3879215"/>
            <a:ext cx="5823284" cy="2308324"/>
          </a:xfrm>
          <a:prstGeom prst="rect">
            <a:avLst/>
          </a:prstGeom>
          <a:noFill/>
        </p:spPr>
        <p:txBody>
          <a:bodyPr wrap="square" lIns="0" tIns="0" rIns="0" bIns="0" rtlCol="0">
            <a:spAutoFit/>
          </a:bodyPr>
          <a:lstStyle/>
          <a:p>
            <a:pPr algn="l"/>
            <a:r>
              <a:rPr lang="en-US" sz="2200" b="1" dirty="0">
                <a:solidFill>
                  <a:srgbClr val="2B1E16"/>
                </a:solidFill>
              </a:rPr>
              <a:t>Benefits</a:t>
            </a:r>
          </a:p>
          <a:p>
            <a:pPr marL="342900" indent="-342900" algn="l">
              <a:lnSpc>
                <a:spcPct val="200000"/>
              </a:lnSpc>
              <a:buFont typeface="Arial" panose="020B0604020202020204" pitchFamily="34" charset="0"/>
              <a:buChar char="•"/>
            </a:pPr>
            <a:r>
              <a:rPr lang="en-US" sz="1800" dirty="0">
                <a:solidFill>
                  <a:srgbClr val="FBFBFA"/>
                </a:solidFill>
              </a:rPr>
              <a:t>Management at scale</a:t>
            </a:r>
          </a:p>
          <a:p>
            <a:pPr marL="342900" indent="-342900" algn="l">
              <a:lnSpc>
                <a:spcPct val="200000"/>
              </a:lnSpc>
              <a:buFont typeface="Arial" panose="020B0604020202020204" pitchFamily="34" charset="0"/>
              <a:buChar char="•"/>
            </a:pPr>
            <a:r>
              <a:rPr lang="en-US" sz="1800" dirty="0">
                <a:solidFill>
                  <a:srgbClr val="FBFBFA"/>
                </a:solidFill>
              </a:rPr>
              <a:t>Greater visibility and control for customers</a:t>
            </a:r>
          </a:p>
          <a:p>
            <a:pPr marL="342900" indent="-342900" algn="l">
              <a:lnSpc>
                <a:spcPct val="200000"/>
              </a:lnSpc>
              <a:buFont typeface="Arial" panose="020B0604020202020204" pitchFamily="34" charset="0"/>
              <a:buChar char="•"/>
            </a:pPr>
            <a:r>
              <a:rPr lang="en-US" sz="1800" dirty="0">
                <a:solidFill>
                  <a:srgbClr val="FBFBFA"/>
                </a:solidFill>
              </a:rPr>
              <a:t>Comprehensive and unified platform tooling</a:t>
            </a:r>
          </a:p>
          <a:p>
            <a:pPr marL="342900" indent="-342900" algn="l">
              <a:buFont typeface="Arial" panose="020B0604020202020204" pitchFamily="34" charset="0"/>
              <a:buChar char="•"/>
            </a:pPr>
            <a:endParaRPr lang="en-US" sz="1800" dirty="0"/>
          </a:p>
        </p:txBody>
      </p:sp>
    </p:spTree>
    <p:extLst>
      <p:ext uri="{BB962C8B-B14F-4D97-AF65-F5344CB8AC3E}">
        <p14:creationId xmlns:p14="http://schemas.microsoft.com/office/powerpoint/2010/main" val="4105597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698246-3AB2-B6E5-5F93-B83BAE004529}"/>
              </a:ext>
            </a:extLst>
          </p:cNvPr>
          <p:cNvPicPr>
            <a:picLocks noGrp="1" noRot="1" noChangeAspect="1" noMove="1" noResize="1" noEditPoints="1" noAdjustHandles="1" noChangeArrowheads="1" noChangeShapeType="1" noCrop="1"/>
          </p:cNvPicPr>
          <p:nvPr/>
        </p:nvPicPr>
        <p:blipFill>
          <a:blip r:embed="rId2">
            <a:alphaModFix amt="35000"/>
          </a:blip>
          <a:stretch>
            <a:fillRect/>
          </a:stretch>
        </p:blipFill>
        <p:spPr>
          <a:xfrm>
            <a:off x="0" y="0"/>
            <a:ext cx="12223297" cy="6858000"/>
          </a:xfrm>
          <a:prstGeom prst="rect">
            <a:avLst/>
          </a:prstGeom>
        </p:spPr>
      </p:pic>
      <p:sp>
        <p:nvSpPr>
          <p:cNvPr id="2" name="TextBox 1">
            <a:extLst>
              <a:ext uri="{FF2B5EF4-FFF2-40B4-BE49-F238E27FC236}">
                <a16:creationId xmlns:a16="http://schemas.microsoft.com/office/drawing/2014/main" id="{B06B1F4F-BE36-37E0-4D45-221EB7BA3622}"/>
              </a:ext>
            </a:extLst>
          </p:cNvPr>
          <p:cNvSpPr txBox="1"/>
          <p:nvPr/>
        </p:nvSpPr>
        <p:spPr>
          <a:xfrm>
            <a:off x="1276067" y="3042033"/>
            <a:ext cx="7382661" cy="2831544"/>
          </a:xfrm>
          <a:prstGeom prst="rect">
            <a:avLst/>
          </a:prstGeom>
          <a:noFill/>
        </p:spPr>
        <p:txBody>
          <a:bodyPr wrap="square" lIns="0" tIns="0" rIns="0" bIns="0" rtlCol="0">
            <a:spAutoFit/>
          </a:bodyPr>
          <a:lstStyle/>
          <a:p>
            <a:pPr algn="l"/>
            <a:r>
              <a:rPr lang="en-US" sz="2200" b="1" dirty="0">
                <a:solidFill>
                  <a:srgbClr val="00B294"/>
                </a:solidFill>
              </a:rPr>
              <a:t>Capabilities</a:t>
            </a:r>
          </a:p>
          <a:p>
            <a:pPr marL="342900" indent="-342900" algn="l">
              <a:lnSpc>
                <a:spcPct val="200000"/>
              </a:lnSpc>
              <a:buFont typeface="Arial" panose="020B0604020202020204" pitchFamily="34" charset="0"/>
              <a:buChar char="•"/>
            </a:pPr>
            <a:r>
              <a:rPr lang="en-US" sz="1800" dirty="0"/>
              <a:t>Azure delegated resource management</a:t>
            </a:r>
          </a:p>
          <a:p>
            <a:pPr marL="342900" indent="-342900" algn="l">
              <a:lnSpc>
                <a:spcPct val="200000"/>
              </a:lnSpc>
              <a:buFont typeface="Arial" panose="020B0604020202020204" pitchFamily="34" charset="0"/>
              <a:buChar char="•"/>
            </a:pPr>
            <a:r>
              <a:rPr lang="en-US" sz="1800" dirty="0"/>
              <a:t>New Azure portal experiences (Customer / Service provider pages)</a:t>
            </a:r>
          </a:p>
          <a:p>
            <a:pPr marL="342900" indent="-342900" algn="l">
              <a:lnSpc>
                <a:spcPct val="200000"/>
              </a:lnSpc>
              <a:buFont typeface="Arial" panose="020B0604020202020204" pitchFamily="34" charset="0"/>
              <a:buChar char="•"/>
            </a:pPr>
            <a:r>
              <a:rPr lang="en-US" sz="1800" dirty="0"/>
              <a:t>Azure Resource Manager ( ARM ) template</a:t>
            </a:r>
          </a:p>
          <a:p>
            <a:pPr marL="342900" indent="-342900" algn="l">
              <a:lnSpc>
                <a:spcPct val="200000"/>
              </a:lnSpc>
              <a:buFont typeface="Arial" panose="020B0604020202020204" pitchFamily="34" charset="0"/>
              <a:buChar char="•"/>
            </a:pPr>
            <a:r>
              <a:rPr lang="en-US" sz="1800" dirty="0"/>
              <a:t>Managed Service offer in Azure Marketplace</a:t>
            </a:r>
          </a:p>
          <a:p>
            <a:pPr marL="342900" indent="-342900" algn="l">
              <a:buFont typeface="Arial" panose="020B0604020202020204" pitchFamily="34" charset="0"/>
              <a:buChar char="•"/>
            </a:pPr>
            <a:endParaRPr lang="en-US" sz="1800" dirty="0"/>
          </a:p>
        </p:txBody>
      </p:sp>
      <p:sp>
        <p:nvSpPr>
          <p:cNvPr id="3" name="TextBox 2">
            <a:extLst>
              <a:ext uri="{FF2B5EF4-FFF2-40B4-BE49-F238E27FC236}">
                <a16:creationId xmlns:a16="http://schemas.microsoft.com/office/drawing/2014/main" id="{65FD865E-FF9A-362E-347C-D3C6974C7779}"/>
              </a:ext>
            </a:extLst>
          </p:cNvPr>
          <p:cNvSpPr txBox="1"/>
          <p:nvPr/>
        </p:nvSpPr>
        <p:spPr>
          <a:xfrm>
            <a:off x="1073208" y="1503877"/>
            <a:ext cx="6690732" cy="738664"/>
          </a:xfrm>
          <a:prstGeom prst="rect">
            <a:avLst/>
          </a:prstGeom>
          <a:noFill/>
        </p:spPr>
        <p:txBody>
          <a:bodyPr wrap="square" lIns="0" tIns="0" rIns="0" bIns="0" rtlCol="0">
            <a:spAutoFit/>
          </a:bodyPr>
          <a:lstStyle/>
          <a:p>
            <a:pPr algn="l"/>
            <a:r>
              <a:rPr lang="en-US" sz="2400" dirty="0">
                <a:latin typeface="+mj-lt"/>
              </a:rPr>
              <a:t>Azure Lighthouse includes multiple ways to help streamline engagement and management</a:t>
            </a:r>
            <a:endParaRPr lang="en-AU" sz="2400" dirty="0" err="1">
              <a:latin typeface="+mj-lt"/>
            </a:endParaRPr>
          </a:p>
        </p:txBody>
      </p:sp>
    </p:spTree>
    <p:extLst>
      <p:ext uri="{BB962C8B-B14F-4D97-AF65-F5344CB8AC3E}">
        <p14:creationId xmlns:p14="http://schemas.microsoft.com/office/powerpoint/2010/main" val="1226954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3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13936785-2B52-6CF2-1778-BD574DFB954D}"/>
              </a:ext>
            </a:extLst>
          </p:cNvPr>
          <p:cNvPicPr>
            <a:picLocks noGrp="1" noRot="1" noChangeAspect="1" noMove="1" noResize="1" noEditPoints="1" noAdjustHandles="1" noChangeArrowheads="1" noChangeShapeType="1" noCrop="1"/>
          </p:cNvPicPr>
          <p:nvPr/>
        </p:nvPicPr>
        <p:blipFill>
          <a:blip r:embed="rId2">
            <a:alphaModFix amt="35000"/>
          </a:blip>
          <a:stretch>
            <a:fillRect/>
          </a:stretch>
        </p:blipFill>
        <p:spPr>
          <a:xfrm>
            <a:off x="0" y="0"/>
            <a:ext cx="12223297" cy="6858000"/>
          </a:xfrm>
          <a:prstGeom prst="rect">
            <a:avLst/>
          </a:prstGeom>
        </p:spPr>
      </p:pic>
      <p:pic>
        <p:nvPicPr>
          <p:cNvPr id="57" name="Picture 56">
            <a:extLst>
              <a:ext uri="{FF2B5EF4-FFF2-40B4-BE49-F238E27FC236}">
                <a16:creationId xmlns:a16="http://schemas.microsoft.com/office/drawing/2014/main" id="{3166F614-8881-D324-7FB3-80115FD7F071}"/>
              </a:ext>
            </a:extLst>
          </p:cNvPr>
          <p:cNvPicPr>
            <a:picLocks noChangeAspect="1"/>
          </p:cNvPicPr>
          <p:nvPr/>
        </p:nvPicPr>
        <p:blipFill>
          <a:blip r:embed="rId3"/>
          <a:stretch>
            <a:fillRect/>
          </a:stretch>
        </p:blipFill>
        <p:spPr>
          <a:xfrm>
            <a:off x="830461" y="3428401"/>
            <a:ext cx="745277" cy="521694"/>
          </a:xfrm>
          <a:prstGeom prst="rect">
            <a:avLst/>
          </a:prstGeom>
        </p:spPr>
      </p:pic>
      <p:grpSp>
        <p:nvGrpSpPr>
          <p:cNvPr id="58" name="Group 57">
            <a:extLst>
              <a:ext uri="{FF2B5EF4-FFF2-40B4-BE49-F238E27FC236}">
                <a16:creationId xmlns:a16="http://schemas.microsoft.com/office/drawing/2014/main" id="{E9293556-2546-130A-9D7A-D4D7ACC15734}"/>
              </a:ext>
            </a:extLst>
          </p:cNvPr>
          <p:cNvGrpSpPr/>
          <p:nvPr/>
        </p:nvGrpSpPr>
        <p:grpSpPr>
          <a:xfrm>
            <a:off x="1616715" y="2316269"/>
            <a:ext cx="1568698" cy="1484842"/>
            <a:chOff x="1616715" y="2316269"/>
            <a:chExt cx="1568698" cy="1484842"/>
          </a:xfrm>
        </p:grpSpPr>
        <p:pic>
          <p:nvPicPr>
            <p:cNvPr id="59" name="Graphic 58">
              <a:extLst>
                <a:ext uri="{FF2B5EF4-FFF2-40B4-BE49-F238E27FC236}">
                  <a16:creationId xmlns:a16="http://schemas.microsoft.com/office/drawing/2014/main" id="{3C1A0709-C5C3-44BC-5A27-15706ABC6F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8457" y="2995897"/>
              <a:ext cx="805214" cy="805214"/>
            </a:xfrm>
            <a:prstGeom prst="rect">
              <a:avLst/>
            </a:prstGeom>
          </p:spPr>
        </p:pic>
        <p:sp>
          <p:nvSpPr>
            <p:cNvPr id="60" name="TextBox 59">
              <a:extLst>
                <a:ext uri="{FF2B5EF4-FFF2-40B4-BE49-F238E27FC236}">
                  <a16:creationId xmlns:a16="http://schemas.microsoft.com/office/drawing/2014/main" id="{5E26B991-B279-B785-5FF7-E22A100BD0B8}"/>
                </a:ext>
              </a:extLst>
            </p:cNvPr>
            <p:cNvSpPr txBox="1"/>
            <p:nvPr/>
          </p:nvSpPr>
          <p:spPr>
            <a:xfrm>
              <a:off x="1616715" y="2316269"/>
              <a:ext cx="1568698" cy="492443"/>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Service Provider</a:t>
              </a:r>
            </a:p>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Entra ID</a:t>
              </a:r>
              <a:endParaRPr kumimoji="0" lang="en-AU" sz="1600" b="0" i="0" u="none" strike="noStrike" kern="0" cap="none" spc="0" normalizeH="0" baseline="0" noProof="0" dirty="0" err="1">
                <a:ln>
                  <a:noFill/>
                </a:ln>
                <a:solidFill>
                  <a:srgbClr val="000000"/>
                </a:solidFill>
                <a:effectLst/>
                <a:uLnTx/>
                <a:uFillTx/>
              </a:endParaRPr>
            </a:p>
          </p:txBody>
        </p:sp>
      </p:grpSp>
      <p:grpSp>
        <p:nvGrpSpPr>
          <p:cNvPr id="61" name="Group 60">
            <a:extLst>
              <a:ext uri="{FF2B5EF4-FFF2-40B4-BE49-F238E27FC236}">
                <a16:creationId xmlns:a16="http://schemas.microsoft.com/office/drawing/2014/main" id="{B58EC855-81C0-EF23-892E-D0E75510DF0A}"/>
              </a:ext>
            </a:extLst>
          </p:cNvPr>
          <p:cNvGrpSpPr/>
          <p:nvPr/>
        </p:nvGrpSpPr>
        <p:grpSpPr>
          <a:xfrm>
            <a:off x="8259671" y="1323870"/>
            <a:ext cx="1100429" cy="1484842"/>
            <a:chOff x="8259671" y="1323870"/>
            <a:chExt cx="1100429" cy="1484842"/>
          </a:xfrm>
        </p:grpSpPr>
        <p:pic>
          <p:nvPicPr>
            <p:cNvPr id="62" name="Graphic 61">
              <a:extLst>
                <a:ext uri="{FF2B5EF4-FFF2-40B4-BE49-F238E27FC236}">
                  <a16:creationId xmlns:a16="http://schemas.microsoft.com/office/drawing/2014/main" id="{A8E9E5BB-1A5A-E9EA-2B33-46DA914C25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07278" y="2003498"/>
              <a:ext cx="805214" cy="805214"/>
            </a:xfrm>
            <a:prstGeom prst="rect">
              <a:avLst/>
            </a:prstGeom>
          </p:spPr>
        </p:pic>
        <p:sp>
          <p:nvSpPr>
            <p:cNvPr id="63" name="TextBox 62">
              <a:extLst>
                <a:ext uri="{FF2B5EF4-FFF2-40B4-BE49-F238E27FC236}">
                  <a16:creationId xmlns:a16="http://schemas.microsoft.com/office/drawing/2014/main" id="{C767B193-D268-8CFD-B2F2-24E6628910FD}"/>
                </a:ext>
              </a:extLst>
            </p:cNvPr>
            <p:cNvSpPr txBox="1"/>
            <p:nvPr/>
          </p:nvSpPr>
          <p:spPr>
            <a:xfrm>
              <a:off x="8259671" y="1323870"/>
              <a:ext cx="1100429" cy="492443"/>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Customer 1</a:t>
              </a:r>
            </a:p>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Entra ID</a:t>
              </a:r>
              <a:endParaRPr kumimoji="0" lang="en-AU" sz="1600" b="0" i="0" u="none" strike="noStrike" kern="0" cap="none" spc="0" normalizeH="0" baseline="0" noProof="0" dirty="0" err="1">
                <a:ln>
                  <a:noFill/>
                </a:ln>
                <a:solidFill>
                  <a:srgbClr val="000000"/>
                </a:solidFill>
                <a:effectLst/>
                <a:uLnTx/>
                <a:uFillTx/>
              </a:endParaRPr>
            </a:p>
          </p:txBody>
        </p:sp>
      </p:grpSp>
      <p:grpSp>
        <p:nvGrpSpPr>
          <p:cNvPr id="64" name="Group 63">
            <a:extLst>
              <a:ext uri="{FF2B5EF4-FFF2-40B4-BE49-F238E27FC236}">
                <a16:creationId xmlns:a16="http://schemas.microsoft.com/office/drawing/2014/main" id="{BD8C415D-95A0-B177-D8D4-1A3C9D7AAAA5}"/>
              </a:ext>
            </a:extLst>
          </p:cNvPr>
          <p:cNvGrpSpPr/>
          <p:nvPr/>
        </p:nvGrpSpPr>
        <p:grpSpPr>
          <a:xfrm>
            <a:off x="8841741" y="2676737"/>
            <a:ext cx="2752825" cy="1096689"/>
            <a:chOff x="8841741" y="2676737"/>
            <a:chExt cx="2752825" cy="1096689"/>
          </a:xfrm>
        </p:grpSpPr>
        <p:grpSp>
          <p:nvGrpSpPr>
            <p:cNvPr id="65" name="Group 64">
              <a:extLst>
                <a:ext uri="{FF2B5EF4-FFF2-40B4-BE49-F238E27FC236}">
                  <a16:creationId xmlns:a16="http://schemas.microsoft.com/office/drawing/2014/main" id="{07ADE5F3-6CC6-1223-C85D-94BC777B17E6}"/>
                </a:ext>
              </a:extLst>
            </p:cNvPr>
            <p:cNvGrpSpPr/>
            <p:nvPr/>
          </p:nvGrpSpPr>
          <p:grpSpPr>
            <a:xfrm>
              <a:off x="9272737" y="2728477"/>
              <a:ext cx="2321829" cy="1044949"/>
              <a:chOff x="9336505" y="2606944"/>
              <a:chExt cx="2321829" cy="1044949"/>
            </a:xfrm>
          </p:grpSpPr>
          <p:sp>
            <p:nvSpPr>
              <p:cNvPr id="72" name="Rectangle: Rounded Corners 71">
                <a:extLst>
                  <a:ext uri="{FF2B5EF4-FFF2-40B4-BE49-F238E27FC236}">
                    <a16:creationId xmlns:a16="http://schemas.microsoft.com/office/drawing/2014/main" id="{785FE80F-B0A2-E299-1D88-F1A3A7C21A6F}"/>
                  </a:ext>
                </a:extLst>
              </p:cNvPr>
              <p:cNvSpPr/>
              <p:nvPr/>
            </p:nvSpPr>
            <p:spPr bwMode="auto">
              <a:xfrm>
                <a:off x="9570669" y="2778932"/>
                <a:ext cx="2087665" cy="872961"/>
              </a:xfrm>
              <a:prstGeom prst="roundRect">
                <a:avLst>
                  <a:gd name="adj" fmla="val 8929"/>
                </a:avLst>
              </a:prstGeom>
              <a:noFill/>
              <a:ln w="9525" cap="flat" cmpd="sng" algn="ctr">
                <a:solidFill>
                  <a:srgbClr val="FFB900"/>
                </a:solidFill>
                <a:prstDash val="solid"/>
                <a:roun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AU"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pic>
            <p:nvPicPr>
              <p:cNvPr id="73" name="Graphic 72">
                <a:extLst>
                  <a:ext uri="{FF2B5EF4-FFF2-40B4-BE49-F238E27FC236}">
                    <a16:creationId xmlns:a16="http://schemas.microsoft.com/office/drawing/2014/main" id="{614704C2-A039-FCED-EC47-9CDD2E8E2A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6505" y="2606944"/>
                <a:ext cx="468329" cy="468329"/>
              </a:xfrm>
              <a:prstGeom prst="rect">
                <a:avLst/>
              </a:prstGeom>
            </p:spPr>
          </p:pic>
        </p:grpSp>
        <p:pic>
          <p:nvPicPr>
            <p:cNvPr id="66" name="Graphic 65">
              <a:extLst>
                <a:ext uri="{FF2B5EF4-FFF2-40B4-BE49-F238E27FC236}">
                  <a16:creationId xmlns:a16="http://schemas.microsoft.com/office/drawing/2014/main" id="{F88D34BC-910A-AEE4-2EF2-CEA9C464C2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52082" y="3000394"/>
              <a:ext cx="323148" cy="323148"/>
            </a:xfrm>
            <a:prstGeom prst="rect">
              <a:avLst/>
            </a:prstGeom>
          </p:spPr>
        </p:pic>
        <p:pic>
          <p:nvPicPr>
            <p:cNvPr id="67" name="Graphic 66">
              <a:extLst>
                <a:ext uri="{FF2B5EF4-FFF2-40B4-BE49-F238E27FC236}">
                  <a16:creationId xmlns:a16="http://schemas.microsoft.com/office/drawing/2014/main" id="{798D11B0-E8BE-9957-E53B-13BCF77B37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44310" y="2997190"/>
              <a:ext cx="323148" cy="323148"/>
            </a:xfrm>
            <a:prstGeom prst="rect">
              <a:avLst/>
            </a:prstGeom>
          </p:spPr>
        </p:pic>
        <p:pic>
          <p:nvPicPr>
            <p:cNvPr id="68" name="Graphic 67">
              <a:extLst>
                <a:ext uri="{FF2B5EF4-FFF2-40B4-BE49-F238E27FC236}">
                  <a16:creationId xmlns:a16="http://schemas.microsoft.com/office/drawing/2014/main" id="{BC3CAE7C-C0D0-209C-EBD1-5DCE9D9F23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69976" y="3311287"/>
              <a:ext cx="323148" cy="323148"/>
            </a:xfrm>
            <a:prstGeom prst="rect">
              <a:avLst/>
            </a:prstGeom>
          </p:spPr>
        </p:pic>
        <p:sp>
          <p:nvSpPr>
            <p:cNvPr id="69" name="TextBox 68">
              <a:extLst>
                <a:ext uri="{FF2B5EF4-FFF2-40B4-BE49-F238E27FC236}">
                  <a16:creationId xmlns:a16="http://schemas.microsoft.com/office/drawing/2014/main" id="{C9F4DC43-EF0E-7C1B-2FF5-7CF9E8F106D9}"/>
                </a:ext>
              </a:extLst>
            </p:cNvPr>
            <p:cNvSpPr txBox="1"/>
            <p:nvPr/>
          </p:nvSpPr>
          <p:spPr>
            <a:xfrm>
              <a:off x="9649417" y="2676737"/>
              <a:ext cx="1087414" cy="184666"/>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rPr>
                <a:t>Subscription(s)</a:t>
              </a:r>
            </a:p>
          </p:txBody>
        </p:sp>
        <p:sp>
          <p:nvSpPr>
            <p:cNvPr id="70" name="TextBox 69">
              <a:extLst>
                <a:ext uri="{FF2B5EF4-FFF2-40B4-BE49-F238E27FC236}">
                  <a16:creationId xmlns:a16="http://schemas.microsoft.com/office/drawing/2014/main" id="{24933709-EF7F-914A-F7A5-D549B364AA33}"/>
                </a:ext>
              </a:extLst>
            </p:cNvPr>
            <p:cNvSpPr txBox="1"/>
            <p:nvPr/>
          </p:nvSpPr>
          <p:spPr>
            <a:xfrm>
              <a:off x="10217933" y="3389390"/>
              <a:ext cx="676531" cy="184666"/>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Resources</a:t>
              </a:r>
              <a:endParaRPr kumimoji="0" lang="en-AU" sz="1200" b="0" i="0" u="none" strike="noStrike" kern="0" cap="none" spc="0" normalizeH="0" baseline="0" noProof="0" dirty="0" err="1">
                <a:ln>
                  <a:noFill/>
                </a:ln>
                <a:solidFill>
                  <a:srgbClr val="000000"/>
                </a:solidFill>
                <a:effectLst/>
                <a:uLnTx/>
                <a:uFillTx/>
              </a:endParaRPr>
            </a:p>
          </p:txBody>
        </p:sp>
        <p:cxnSp>
          <p:nvCxnSpPr>
            <p:cNvPr id="71" name="Connector: Elbow 70">
              <a:extLst>
                <a:ext uri="{FF2B5EF4-FFF2-40B4-BE49-F238E27FC236}">
                  <a16:creationId xmlns:a16="http://schemas.microsoft.com/office/drawing/2014/main" id="{89583245-E522-96F9-E940-CD0B177EEEBE}"/>
                </a:ext>
              </a:extLst>
            </p:cNvPr>
            <p:cNvCxnSpPr>
              <a:endCxn id="72" idx="1"/>
            </p:cNvCxnSpPr>
            <p:nvPr/>
          </p:nvCxnSpPr>
          <p:spPr>
            <a:xfrm>
              <a:off x="8841741" y="2861403"/>
              <a:ext cx="665160" cy="475543"/>
            </a:xfrm>
            <a:prstGeom prst="bentConnector3">
              <a:avLst>
                <a:gd name="adj1" fmla="val -647"/>
              </a:avLst>
            </a:prstGeom>
            <a:noFill/>
            <a:ln w="9525" cap="flat" cmpd="sng" algn="ctr">
              <a:solidFill>
                <a:srgbClr val="000000"/>
              </a:solidFill>
              <a:prstDash val="solid"/>
              <a:headEnd type="none" w="lg" len="med"/>
              <a:tailEnd type="none" w="lg" len="med"/>
            </a:ln>
            <a:effectLst/>
          </p:spPr>
        </p:cxnSp>
      </p:grpSp>
      <p:grpSp>
        <p:nvGrpSpPr>
          <p:cNvPr id="74" name="Group 73">
            <a:extLst>
              <a:ext uri="{FF2B5EF4-FFF2-40B4-BE49-F238E27FC236}">
                <a16:creationId xmlns:a16="http://schemas.microsoft.com/office/drawing/2014/main" id="{77310BCD-8C2B-1059-00A6-00DC2374E9EA}"/>
              </a:ext>
            </a:extLst>
          </p:cNvPr>
          <p:cNvGrpSpPr/>
          <p:nvPr/>
        </p:nvGrpSpPr>
        <p:grpSpPr>
          <a:xfrm>
            <a:off x="1956836" y="4014353"/>
            <a:ext cx="1103565" cy="340647"/>
            <a:chOff x="1843215" y="3621482"/>
            <a:chExt cx="1103565" cy="340647"/>
          </a:xfrm>
        </p:grpSpPr>
        <p:pic>
          <p:nvPicPr>
            <p:cNvPr id="75" name="Graphic 74">
              <a:extLst>
                <a:ext uri="{FF2B5EF4-FFF2-40B4-BE49-F238E27FC236}">
                  <a16:creationId xmlns:a16="http://schemas.microsoft.com/office/drawing/2014/main" id="{091AAC38-3ADF-8048-5332-A39AC37D4B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43215" y="3621482"/>
              <a:ext cx="371475" cy="304800"/>
            </a:xfrm>
            <a:prstGeom prst="rect">
              <a:avLst/>
            </a:prstGeom>
          </p:spPr>
        </p:pic>
        <p:sp>
          <p:nvSpPr>
            <p:cNvPr id="76" name="TextBox 75">
              <a:extLst>
                <a:ext uri="{FF2B5EF4-FFF2-40B4-BE49-F238E27FC236}">
                  <a16:creationId xmlns:a16="http://schemas.microsoft.com/office/drawing/2014/main" id="{6ED4231B-1B2E-CA9C-4FA0-A6EAC0A2BF14}"/>
                </a:ext>
              </a:extLst>
            </p:cNvPr>
            <p:cNvSpPr txBox="1"/>
            <p:nvPr/>
          </p:nvSpPr>
          <p:spPr>
            <a:xfrm>
              <a:off x="2323660" y="3777463"/>
              <a:ext cx="623120" cy="184666"/>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Group(s) </a:t>
              </a:r>
              <a:endParaRPr kumimoji="0" lang="en-AU" sz="1200" b="0" i="0" u="none" strike="noStrike" kern="0" cap="none" spc="0" normalizeH="0" baseline="0" noProof="0" dirty="0" err="1">
                <a:ln>
                  <a:noFill/>
                </a:ln>
                <a:solidFill>
                  <a:srgbClr val="000000"/>
                </a:solidFill>
                <a:effectLst/>
                <a:uLnTx/>
                <a:uFillTx/>
              </a:endParaRPr>
            </a:p>
          </p:txBody>
        </p:sp>
      </p:grpSp>
      <p:sp>
        <p:nvSpPr>
          <p:cNvPr id="77" name="Arc 76">
            <a:extLst>
              <a:ext uri="{FF2B5EF4-FFF2-40B4-BE49-F238E27FC236}">
                <a16:creationId xmlns:a16="http://schemas.microsoft.com/office/drawing/2014/main" id="{16657326-A771-90B9-74DE-68D140345A67}"/>
              </a:ext>
            </a:extLst>
          </p:cNvPr>
          <p:cNvSpPr/>
          <p:nvPr/>
        </p:nvSpPr>
        <p:spPr>
          <a:xfrm rot="18967223">
            <a:off x="3948207" y="3232061"/>
            <a:ext cx="2182899" cy="1602660"/>
          </a:xfrm>
          <a:prstGeom prst="arc">
            <a:avLst>
              <a:gd name="adj1" fmla="val 11674875"/>
              <a:gd name="adj2" fmla="val 20119896"/>
            </a:avLst>
          </a:prstGeom>
          <a:noFill/>
          <a:ln w="9525" cap="flat" cmpd="sng" algn="ctr">
            <a:solidFill>
              <a:srgbClr val="F2C7BA"/>
            </a:solidFill>
            <a:prstDash val="solid"/>
            <a:headEnd type="none" w="med" len="med"/>
            <a:tailEnd type="triangle" w="med" len="med"/>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solidFill>
                  <a:srgbClr val="000000"/>
                </a:solidFill>
                <a:prstDash val="dashDot"/>
              </a:ln>
              <a:solidFill>
                <a:srgbClr val="000000"/>
              </a:solidFill>
              <a:effectLst/>
              <a:uLnTx/>
              <a:uFillTx/>
              <a:latin typeface="Segoe UI"/>
              <a:ea typeface="+mn-ea"/>
              <a:cs typeface="+mn-cs"/>
            </a:endParaRPr>
          </a:p>
        </p:txBody>
      </p:sp>
      <p:sp>
        <p:nvSpPr>
          <p:cNvPr id="78" name="TextBox 77">
            <a:extLst>
              <a:ext uri="{FF2B5EF4-FFF2-40B4-BE49-F238E27FC236}">
                <a16:creationId xmlns:a16="http://schemas.microsoft.com/office/drawing/2014/main" id="{A067F363-47FA-36E2-5C2C-870347FFF46E}"/>
              </a:ext>
            </a:extLst>
          </p:cNvPr>
          <p:cNvSpPr txBox="1"/>
          <p:nvPr/>
        </p:nvSpPr>
        <p:spPr>
          <a:xfrm>
            <a:off x="838833" y="796143"/>
            <a:ext cx="7090907" cy="523220"/>
          </a:xfrm>
          <a:prstGeom prst="rect">
            <a:avLst/>
          </a:prstGeom>
          <a:noFill/>
        </p:spPr>
        <p:txBody>
          <a:bodyPr wrap="square">
            <a:spAutoFit/>
          </a:bodyPr>
          <a:lstStyle/>
          <a:p>
            <a:pPr defTabSz="914367"/>
            <a:r>
              <a:rPr lang="en-US" sz="2800" b="1" dirty="0">
                <a:solidFill>
                  <a:srgbClr val="000000"/>
                </a:solidFill>
                <a:latin typeface="Segoe UI Semibold"/>
              </a:rPr>
              <a:t>Azure Lighthouse Model</a:t>
            </a:r>
            <a:endParaRPr lang="en-AU" sz="2800" b="1" dirty="0">
              <a:solidFill>
                <a:srgbClr val="000000"/>
              </a:solidFill>
              <a:latin typeface="Segoe UI Semibold"/>
            </a:endParaRPr>
          </a:p>
        </p:txBody>
      </p:sp>
      <p:grpSp>
        <p:nvGrpSpPr>
          <p:cNvPr id="79" name="Group 78">
            <a:extLst>
              <a:ext uri="{FF2B5EF4-FFF2-40B4-BE49-F238E27FC236}">
                <a16:creationId xmlns:a16="http://schemas.microsoft.com/office/drawing/2014/main" id="{62F0323A-1242-C466-EEE9-AE0BEB603E16}"/>
              </a:ext>
            </a:extLst>
          </p:cNvPr>
          <p:cNvGrpSpPr/>
          <p:nvPr/>
        </p:nvGrpSpPr>
        <p:grpSpPr>
          <a:xfrm>
            <a:off x="2414441" y="4601774"/>
            <a:ext cx="2384711" cy="1525837"/>
            <a:chOff x="2414441" y="4601774"/>
            <a:chExt cx="2384711" cy="1525837"/>
          </a:xfrm>
        </p:grpSpPr>
        <p:sp>
          <p:nvSpPr>
            <p:cNvPr id="80" name="Rectangle: Diagonal Corners Rounded 79">
              <a:extLst>
                <a:ext uri="{FF2B5EF4-FFF2-40B4-BE49-F238E27FC236}">
                  <a16:creationId xmlns:a16="http://schemas.microsoft.com/office/drawing/2014/main" id="{0F06735A-BB25-312A-0C47-5E7A1CA21CD0}"/>
                </a:ext>
              </a:extLst>
            </p:cNvPr>
            <p:cNvSpPr/>
            <p:nvPr/>
          </p:nvSpPr>
          <p:spPr bwMode="auto">
            <a:xfrm>
              <a:off x="2414441" y="4601774"/>
              <a:ext cx="2384711" cy="1181486"/>
            </a:xfrm>
            <a:prstGeom prst="round2DiagRect">
              <a:avLst>
                <a:gd name="adj1" fmla="val 11691"/>
                <a:gd name="adj2" fmla="val 0"/>
              </a:avLst>
            </a:prstGeom>
            <a:solidFill>
              <a:srgbClr val="FFF8EF"/>
            </a:solidFill>
            <a:ln w="9525" cap="flat" cmpd="sng" algn="ctr">
              <a:solidFill>
                <a:srgbClr val="FFB900"/>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AU"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sp>
          <p:nvSpPr>
            <p:cNvPr id="81" name="TextBox 80">
              <a:extLst>
                <a:ext uri="{FF2B5EF4-FFF2-40B4-BE49-F238E27FC236}">
                  <a16:creationId xmlns:a16="http://schemas.microsoft.com/office/drawing/2014/main" id="{24881C14-75D7-CB64-CF84-0BB31B1B3E96}"/>
                </a:ext>
              </a:extLst>
            </p:cNvPr>
            <p:cNvSpPr txBox="1"/>
            <p:nvPr/>
          </p:nvSpPr>
          <p:spPr>
            <a:xfrm>
              <a:off x="2579129" y="4685754"/>
              <a:ext cx="2137837" cy="1107996"/>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rPr>
                <a:t>My Tenant ID</a:t>
              </a:r>
            </a:p>
            <a:p>
              <a:pPr marL="0" marR="0" lvl="0" indent="0" defTabSz="91436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rPr>
                <a:t>Authorization:</a:t>
              </a:r>
            </a:p>
            <a:p>
              <a:pPr marL="171450" marR="0" lvl="0" indent="-171450" defTabSz="914367"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rPr>
                <a:t>Security Principal ( </a:t>
              </a:r>
              <a:r>
                <a:rPr kumimoji="0" lang="en-US" sz="1200" b="0" i="1" u="none" strike="noStrike" kern="0" cap="none" spc="0" normalizeH="0" baseline="0" noProof="0" dirty="0">
                  <a:ln>
                    <a:noFill/>
                  </a:ln>
                  <a:solidFill>
                    <a:srgbClr val="000000"/>
                  </a:solidFill>
                  <a:effectLst/>
                  <a:uLnTx/>
                  <a:uFillTx/>
                </a:rPr>
                <a:t>Role ID</a:t>
              </a:r>
              <a:r>
                <a:rPr kumimoji="0" lang="en-US" sz="1200" b="0" i="0" u="none" strike="noStrike" kern="0" cap="none" spc="0" normalizeH="0" baseline="0" noProof="0" dirty="0">
                  <a:ln>
                    <a:noFill/>
                  </a:ln>
                  <a:solidFill>
                    <a:srgbClr val="000000"/>
                  </a:solidFill>
                  <a:effectLst/>
                  <a:uLnTx/>
                  <a:uFillTx/>
                </a:rPr>
                <a:t>) </a:t>
              </a:r>
            </a:p>
            <a:p>
              <a:pPr marL="171450" marR="0" lvl="0" indent="-171450" defTabSz="914367"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0" cap="none" spc="0" normalizeH="0" baseline="0" noProof="0" dirty="0">
                  <a:ln>
                    <a:noFill/>
                  </a:ln>
                  <a:solidFill>
                    <a:srgbClr val="000000"/>
                  </a:solidFill>
                  <a:effectLst/>
                  <a:uLnTx/>
                  <a:uFillTx/>
                </a:rPr>
                <a:t>Target [ </a:t>
              </a:r>
              <a:r>
                <a:rPr kumimoji="0" lang="en-AU" sz="1200" b="0" i="1" u="none" strike="noStrike" kern="0" cap="none" spc="0" normalizeH="0" baseline="0" noProof="0" dirty="0">
                  <a:ln>
                    <a:noFill/>
                  </a:ln>
                  <a:solidFill>
                    <a:srgbClr val="000000"/>
                  </a:solidFill>
                  <a:effectLst/>
                  <a:uLnTx/>
                  <a:uFillTx/>
                </a:rPr>
                <a:t>subscription or resource group </a:t>
              </a:r>
              <a:r>
                <a:rPr kumimoji="0" lang="en-AU" sz="1200" b="0" i="0" u="none" strike="noStrike" kern="0" cap="none" spc="0" normalizeH="0" baseline="0" noProof="0" dirty="0">
                  <a:ln>
                    <a:noFill/>
                  </a:ln>
                  <a:solidFill>
                    <a:srgbClr val="000000"/>
                  </a:solidFill>
                  <a:effectLst/>
                  <a:uLnTx/>
                  <a:uFillTx/>
                </a:rPr>
                <a:t>] </a:t>
              </a:r>
            </a:p>
            <a:p>
              <a:pPr marL="0" marR="0" lvl="0" indent="0" defTabSz="914367"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dirty="0" err="1">
                <a:ln>
                  <a:noFill/>
                </a:ln>
                <a:solidFill>
                  <a:srgbClr val="000000"/>
                </a:solidFill>
                <a:effectLst/>
                <a:uLnTx/>
                <a:uFillTx/>
              </a:endParaRPr>
            </a:p>
          </p:txBody>
        </p:sp>
        <p:sp>
          <p:nvSpPr>
            <p:cNvPr id="82" name="TextBox 81">
              <a:extLst>
                <a:ext uri="{FF2B5EF4-FFF2-40B4-BE49-F238E27FC236}">
                  <a16:creationId xmlns:a16="http://schemas.microsoft.com/office/drawing/2014/main" id="{041C69DE-6740-174B-CC78-2B4F43054740}"/>
                </a:ext>
              </a:extLst>
            </p:cNvPr>
            <p:cNvSpPr txBox="1"/>
            <p:nvPr/>
          </p:nvSpPr>
          <p:spPr>
            <a:xfrm>
              <a:off x="3149942" y="5881390"/>
              <a:ext cx="913712" cy="246221"/>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JSON File</a:t>
              </a:r>
              <a:endParaRPr kumimoji="0" lang="en-AU" sz="1600" b="0" i="0" u="none" strike="noStrike" kern="0" cap="none" spc="0" normalizeH="0" baseline="0" noProof="0" dirty="0" err="1">
                <a:ln>
                  <a:noFill/>
                </a:ln>
                <a:solidFill>
                  <a:srgbClr val="000000"/>
                </a:solidFill>
                <a:effectLst/>
                <a:uLnTx/>
                <a:uFillTx/>
              </a:endParaRPr>
            </a:p>
          </p:txBody>
        </p:sp>
      </p:grpSp>
      <p:grpSp>
        <p:nvGrpSpPr>
          <p:cNvPr id="84" name="Group 83">
            <a:extLst>
              <a:ext uri="{FF2B5EF4-FFF2-40B4-BE49-F238E27FC236}">
                <a16:creationId xmlns:a16="http://schemas.microsoft.com/office/drawing/2014/main" id="{7331D610-D563-7BCC-750D-6E01E46487E7}"/>
              </a:ext>
            </a:extLst>
          </p:cNvPr>
          <p:cNvGrpSpPr/>
          <p:nvPr/>
        </p:nvGrpSpPr>
        <p:grpSpPr>
          <a:xfrm>
            <a:off x="1203101" y="3950094"/>
            <a:ext cx="1125210" cy="1451043"/>
            <a:chOff x="1203101" y="3950094"/>
            <a:chExt cx="1125210" cy="1451043"/>
          </a:xfrm>
        </p:grpSpPr>
        <p:sp>
          <p:nvSpPr>
            <p:cNvPr id="85" name="TextBox 84">
              <a:extLst>
                <a:ext uri="{FF2B5EF4-FFF2-40B4-BE49-F238E27FC236}">
                  <a16:creationId xmlns:a16="http://schemas.microsoft.com/office/drawing/2014/main" id="{20C67DF5-F87D-7E7C-842E-35A9216242A4}"/>
                </a:ext>
              </a:extLst>
            </p:cNvPr>
            <p:cNvSpPr txBox="1"/>
            <p:nvPr/>
          </p:nvSpPr>
          <p:spPr>
            <a:xfrm>
              <a:off x="1884279" y="5185693"/>
              <a:ext cx="444032" cy="215444"/>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rPr>
                <a:t>Offer</a:t>
              </a:r>
              <a:endParaRPr kumimoji="0" lang="en-US" sz="1200" b="1" i="0" u="none" strike="noStrike" kern="0" cap="none" spc="0" normalizeH="0" baseline="0" noProof="0" dirty="0">
                <a:ln>
                  <a:noFill/>
                </a:ln>
                <a:solidFill>
                  <a:srgbClr val="000000"/>
                </a:solidFill>
                <a:effectLst/>
                <a:uLnTx/>
                <a:uFillTx/>
              </a:endParaRPr>
            </a:p>
          </p:txBody>
        </p:sp>
        <p:grpSp>
          <p:nvGrpSpPr>
            <p:cNvPr id="86" name="Group 85">
              <a:extLst>
                <a:ext uri="{FF2B5EF4-FFF2-40B4-BE49-F238E27FC236}">
                  <a16:creationId xmlns:a16="http://schemas.microsoft.com/office/drawing/2014/main" id="{367B52C1-4047-028F-F072-82438913972E}"/>
                </a:ext>
              </a:extLst>
            </p:cNvPr>
            <p:cNvGrpSpPr/>
            <p:nvPr/>
          </p:nvGrpSpPr>
          <p:grpSpPr>
            <a:xfrm>
              <a:off x="1203101" y="3950094"/>
              <a:ext cx="1125210" cy="1270791"/>
              <a:chOff x="1203101" y="3950094"/>
              <a:chExt cx="1125210" cy="1270791"/>
            </a:xfrm>
          </p:grpSpPr>
          <p:pic>
            <p:nvPicPr>
              <p:cNvPr id="87" name="Picture 86" descr="A clipboard with a person and a checklist&#10;&#10;Description automatically generated">
                <a:extLst>
                  <a:ext uri="{FF2B5EF4-FFF2-40B4-BE49-F238E27FC236}">
                    <a16:creationId xmlns:a16="http://schemas.microsoft.com/office/drawing/2014/main" id="{84764ACC-CF39-E7BA-B77D-976C37A852A3}"/>
                  </a:ext>
                </a:extLst>
              </p:cNvPr>
              <p:cNvPicPr>
                <a:picLocks noChangeAspect="1"/>
              </p:cNvPicPr>
              <p:nvPr/>
            </p:nvPicPr>
            <p:blipFill>
              <a:blip r:embed="rId12"/>
              <a:stretch>
                <a:fillRect/>
              </a:stretch>
            </p:blipFill>
            <p:spPr>
              <a:xfrm>
                <a:off x="1859872" y="4664087"/>
                <a:ext cx="468439" cy="556798"/>
              </a:xfrm>
              <a:prstGeom prst="rect">
                <a:avLst/>
              </a:prstGeom>
            </p:spPr>
          </p:pic>
          <p:cxnSp>
            <p:nvCxnSpPr>
              <p:cNvPr id="88" name="Connector: Elbow 87">
                <a:extLst>
                  <a:ext uri="{FF2B5EF4-FFF2-40B4-BE49-F238E27FC236}">
                    <a16:creationId xmlns:a16="http://schemas.microsoft.com/office/drawing/2014/main" id="{B8410B47-B201-8F19-BE68-DFFA2565B998}"/>
                  </a:ext>
                </a:extLst>
              </p:cNvPr>
              <p:cNvCxnSpPr>
                <a:cxnSpLocks/>
                <a:stCxn id="57" idx="2"/>
                <a:endCxn id="87" idx="1"/>
              </p:cNvCxnSpPr>
              <p:nvPr/>
            </p:nvCxnSpPr>
            <p:spPr>
              <a:xfrm rot="16200000" flipH="1">
                <a:off x="1035291" y="4117904"/>
                <a:ext cx="992391" cy="656772"/>
              </a:xfrm>
              <a:prstGeom prst="bentConnector2">
                <a:avLst/>
              </a:prstGeom>
              <a:noFill/>
              <a:ln w="9525" cap="flat" cmpd="sng" algn="ctr">
                <a:solidFill>
                  <a:srgbClr val="000000"/>
                </a:solidFill>
                <a:prstDash val="solid"/>
                <a:headEnd type="none" w="lg" len="med"/>
                <a:tailEnd type="triangle"/>
              </a:ln>
              <a:effectLst/>
            </p:spPr>
          </p:cxnSp>
        </p:grpSp>
      </p:grpSp>
      <p:grpSp>
        <p:nvGrpSpPr>
          <p:cNvPr id="89" name="Group 88">
            <a:extLst>
              <a:ext uri="{FF2B5EF4-FFF2-40B4-BE49-F238E27FC236}">
                <a16:creationId xmlns:a16="http://schemas.microsoft.com/office/drawing/2014/main" id="{E99CBB09-6E18-5A87-2D96-721C97B723F1}"/>
              </a:ext>
            </a:extLst>
          </p:cNvPr>
          <p:cNvGrpSpPr/>
          <p:nvPr/>
        </p:nvGrpSpPr>
        <p:grpSpPr>
          <a:xfrm>
            <a:off x="4819907" y="1988423"/>
            <a:ext cx="1582656" cy="1270862"/>
            <a:chOff x="4799153" y="1725035"/>
            <a:chExt cx="1582656" cy="1270862"/>
          </a:xfrm>
        </p:grpSpPr>
        <p:sp>
          <p:nvSpPr>
            <p:cNvPr id="90" name="Rectangle: Rounded Corners 89">
              <a:extLst>
                <a:ext uri="{FF2B5EF4-FFF2-40B4-BE49-F238E27FC236}">
                  <a16:creationId xmlns:a16="http://schemas.microsoft.com/office/drawing/2014/main" id="{746C7830-F3EA-27E0-44B6-453D0A10A9DE}"/>
                </a:ext>
              </a:extLst>
            </p:cNvPr>
            <p:cNvSpPr/>
            <p:nvPr/>
          </p:nvSpPr>
          <p:spPr bwMode="auto">
            <a:xfrm>
              <a:off x="5391802" y="2085717"/>
              <a:ext cx="990007" cy="910180"/>
            </a:xfrm>
            <a:prstGeom prst="roundRect">
              <a:avLst/>
            </a:prstGeom>
            <a:solidFill>
              <a:srgbClr val="E2E6F7"/>
            </a:solidFill>
            <a:ln>
              <a:noFill/>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AU"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pic>
          <p:nvPicPr>
            <p:cNvPr id="91" name="Picture 90" descr="A clipboard with a person and a checklist&#10;&#10;Description automatically generated">
              <a:extLst>
                <a:ext uri="{FF2B5EF4-FFF2-40B4-BE49-F238E27FC236}">
                  <a16:creationId xmlns:a16="http://schemas.microsoft.com/office/drawing/2014/main" id="{36BC2733-A7FF-1E89-B627-277C1C3E067B}"/>
                </a:ext>
              </a:extLst>
            </p:cNvPr>
            <p:cNvPicPr>
              <a:picLocks noChangeAspect="1"/>
            </p:cNvPicPr>
            <p:nvPr/>
          </p:nvPicPr>
          <p:blipFill>
            <a:blip r:embed="rId12"/>
            <a:stretch>
              <a:fillRect/>
            </a:stretch>
          </p:blipFill>
          <p:spPr>
            <a:xfrm>
              <a:off x="5577666" y="2361433"/>
              <a:ext cx="468439" cy="556798"/>
            </a:xfrm>
            <a:prstGeom prst="rect">
              <a:avLst/>
            </a:prstGeom>
          </p:spPr>
        </p:pic>
        <p:pic>
          <p:nvPicPr>
            <p:cNvPr id="92" name="Graphic 91">
              <a:extLst>
                <a:ext uri="{FF2B5EF4-FFF2-40B4-BE49-F238E27FC236}">
                  <a16:creationId xmlns:a16="http://schemas.microsoft.com/office/drawing/2014/main" id="{75680A10-7222-43C4-526D-99C27322E0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99153" y="1725035"/>
              <a:ext cx="271758" cy="310581"/>
            </a:xfrm>
            <a:prstGeom prst="rect">
              <a:avLst/>
            </a:prstGeom>
          </p:spPr>
        </p:pic>
        <p:sp>
          <p:nvSpPr>
            <p:cNvPr id="93" name="TextBox 92">
              <a:extLst>
                <a:ext uri="{FF2B5EF4-FFF2-40B4-BE49-F238E27FC236}">
                  <a16:creationId xmlns:a16="http://schemas.microsoft.com/office/drawing/2014/main" id="{C527D319-54CA-8650-ED74-3C89D9A8FB22}"/>
                </a:ext>
              </a:extLst>
            </p:cNvPr>
            <p:cNvSpPr txBox="1"/>
            <p:nvPr/>
          </p:nvSpPr>
          <p:spPr>
            <a:xfrm>
              <a:off x="5221406" y="1778017"/>
              <a:ext cx="1075614" cy="246221"/>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accent1"/>
                  </a:solidFill>
                  <a:effectLst/>
                  <a:uLnTx/>
                  <a:uFillTx/>
                </a:rPr>
                <a:t>Marketplace</a:t>
              </a:r>
              <a:endParaRPr kumimoji="0" lang="en-AU" sz="1600" b="0" i="0" u="none" strike="noStrike" kern="0" cap="none" spc="0" normalizeH="0" baseline="0" noProof="0" dirty="0" err="1">
                <a:ln>
                  <a:noFill/>
                </a:ln>
                <a:solidFill>
                  <a:schemeClr val="accent1"/>
                </a:solidFill>
                <a:effectLst/>
                <a:uLnTx/>
                <a:uFillTx/>
              </a:endParaRPr>
            </a:p>
          </p:txBody>
        </p:sp>
      </p:grpSp>
      <p:sp>
        <p:nvSpPr>
          <p:cNvPr id="94" name="Arc 93">
            <a:extLst>
              <a:ext uri="{FF2B5EF4-FFF2-40B4-BE49-F238E27FC236}">
                <a16:creationId xmlns:a16="http://schemas.microsoft.com/office/drawing/2014/main" id="{960CE445-1C99-48C8-6ADB-F5523650BC7F}"/>
              </a:ext>
            </a:extLst>
          </p:cNvPr>
          <p:cNvSpPr/>
          <p:nvPr/>
        </p:nvSpPr>
        <p:spPr>
          <a:xfrm>
            <a:off x="6285635" y="2115029"/>
            <a:ext cx="2182899" cy="1602660"/>
          </a:xfrm>
          <a:prstGeom prst="arc">
            <a:avLst>
              <a:gd name="adj1" fmla="val 12124844"/>
              <a:gd name="adj2" fmla="val 19922233"/>
            </a:avLst>
          </a:prstGeom>
          <a:noFill/>
          <a:ln w="9525" cap="flat" cmpd="sng" algn="ctr">
            <a:solidFill>
              <a:srgbClr val="F2C7BA"/>
            </a:solidFill>
            <a:prstDash val="solid"/>
            <a:headEnd type="none" w="med" len="med"/>
            <a:tailEnd type="triangle" w="med" len="med"/>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solidFill>
                  <a:srgbClr val="000000"/>
                </a:solidFill>
                <a:prstDash val="dashDot"/>
              </a:ln>
              <a:solidFill>
                <a:srgbClr val="000000"/>
              </a:solidFill>
              <a:effectLst/>
              <a:uLnTx/>
              <a:uFillTx/>
              <a:latin typeface="Segoe UI"/>
              <a:ea typeface="+mn-ea"/>
              <a:cs typeface="+mn-cs"/>
            </a:endParaRPr>
          </a:p>
        </p:txBody>
      </p:sp>
      <p:grpSp>
        <p:nvGrpSpPr>
          <p:cNvPr id="96" name="Group 95">
            <a:extLst>
              <a:ext uri="{FF2B5EF4-FFF2-40B4-BE49-F238E27FC236}">
                <a16:creationId xmlns:a16="http://schemas.microsoft.com/office/drawing/2014/main" id="{59D5A9E7-5B0B-E24A-DEDD-DD8FC1E23322}"/>
              </a:ext>
            </a:extLst>
          </p:cNvPr>
          <p:cNvGrpSpPr/>
          <p:nvPr/>
        </p:nvGrpSpPr>
        <p:grpSpPr>
          <a:xfrm>
            <a:off x="8320927" y="4080796"/>
            <a:ext cx="1100429" cy="1484842"/>
            <a:chOff x="8320927" y="4080796"/>
            <a:chExt cx="1100429" cy="1484842"/>
          </a:xfrm>
        </p:grpSpPr>
        <p:pic>
          <p:nvPicPr>
            <p:cNvPr id="97" name="Graphic 96">
              <a:extLst>
                <a:ext uri="{FF2B5EF4-FFF2-40B4-BE49-F238E27FC236}">
                  <a16:creationId xmlns:a16="http://schemas.microsoft.com/office/drawing/2014/main" id="{DC23CE4C-D377-088E-8D65-4B47C8E9E4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68534" y="4760424"/>
              <a:ext cx="805214" cy="805214"/>
            </a:xfrm>
            <a:prstGeom prst="rect">
              <a:avLst/>
            </a:prstGeom>
          </p:spPr>
        </p:pic>
        <p:sp>
          <p:nvSpPr>
            <p:cNvPr id="98" name="TextBox 97">
              <a:extLst>
                <a:ext uri="{FF2B5EF4-FFF2-40B4-BE49-F238E27FC236}">
                  <a16:creationId xmlns:a16="http://schemas.microsoft.com/office/drawing/2014/main" id="{E6A6B6FD-5BCD-C82F-6789-EAC5C2B568FB}"/>
                </a:ext>
              </a:extLst>
            </p:cNvPr>
            <p:cNvSpPr txBox="1"/>
            <p:nvPr/>
          </p:nvSpPr>
          <p:spPr>
            <a:xfrm>
              <a:off x="8320927" y="4080796"/>
              <a:ext cx="1100429" cy="492443"/>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rPr>
                <a:t>Customer 2</a:t>
              </a:r>
            </a:p>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rPr>
                <a:t>Entra ID</a:t>
              </a:r>
              <a:endParaRPr kumimoji="0" lang="en-AU" sz="1600" b="0" i="0" u="none" strike="noStrike" kern="0" cap="none" spc="0" normalizeH="0" baseline="0" noProof="0" dirty="0" err="1">
                <a:ln>
                  <a:noFill/>
                </a:ln>
                <a:solidFill>
                  <a:srgbClr val="000000"/>
                </a:solidFill>
                <a:effectLst/>
                <a:uLnTx/>
                <a:uFillTx/>
              </a:endParaRPr>
            </a:p>
          </p:txBody>
        </p:sp>
      </p:grpSp>
      <p:grpSp>
        <p:nvGrpSpPr>
          <p:cNvPr id="99" name="Group 98">
            <a:extLst>
              <a:ext uri="{FF2B5EF4-FFF2-40B4-BE49-F238E27FC236}">
                <a16:creationId xmlns:a16="http://schemas.microsoft.com/office/drawing/2014/main" id="{133FB0C9-8EEA-23DD-A319-015919220FAE}"/>
              </a:ext>
            </a:extLst>
          </p:cNvPr>
          <p:cNvGrpSpPr/>
          <p:nvPr/>
        </p:nvGrpSpPr>
        <p:grpSpPr>
          <a:xfrm>
            <a:off x="8902997" y="5433663"/>
            <a:ext cx="2752825" cy="1096689"/>
            <a:chOff x="8902997" y="5433663"/>
            <a:chExt cx="2752825" cy="1096689"/>
          </a:xfrm>
        </p:grpSpPr>
        <p:grpSp>
          <p:nvGrpSpPr>
            <p:cNvPr id="100" name="Group 99">
              <a:extLst>
                <a:ext uri="{FF2B5EF4-FFF2-40B4-BE49-F238E27FC236}">
                  <a16:creationId xmlns:a16="http://schemas.microsoft.com/office/drawing/2014/main" id="{8D067E9B-B3EF-0A4E-8D0B-F51FB8359EA2}"/>
                </a:ext>
              </a:extLst>
            </p:cNvPr>
            <p:cNvGrpSpPr/>
            <p:nvPr/>
          </p:nvGrpSpPr>
          <p:grpSpPr>
            <a:xfrm>
              <a:off x="9333993" y="5485403"/>
              <a:ext cx="2321829" cy="1044949"/>
              <a:chOff x="9336505" y="2606944"/>
              <a:chExt cx="2321829" cy="1044949"/>
            </a:xfrm>
          </p:grpSpPr>
          <p:sp>
            <p:nvSpPr>
              <p:cNvPr id="107" name="Rectangle: Rounded Corners 106">
                <a:extLst>
                  <a:ext uri="{FF2B5EF4-FFF2-40B4-BE49-F238E27FC236}">
                    <a16:creationId xmlns:a16="http://schemas.microsoft.com/office/drawing/2014/main" id="{B0482F8C-6C5A-3D7D-5D0B-CB6342C5A1D3}"/>
                  </a:ext>
                </a:extLst>
              </p:cNvPr>
              <p:cNvSpPr/>
              <p:nvPr/>
            </p:nvSpPr>
            <p:spPr bwMode="auto">
              <a:xfrm>
                <a:off x="9570669" y="2778932"/>
                <a:ext cx="2087665" cy="872961"/>
              </a:xfrm>
              <a:prstGeom prst="roundRect">
                <a:avLst>
                  <a:gd name="adj" fmla="val 8929"/>
                </a:avLst>
              </a:prstGeom>
              <a:noFill/>
              <a:ln w="9525" cap="flat" cmpd="sng" algn="ctr">
                <a:solidFill>
                  <a:srgbClr val="FFB900"/>
                </a:solidFill>
                <a:prstDash val="solid"/>
                <a:roun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AU" sz="2000" b="0" i="0" u="none" strike="noStrike" kern="0" cap="none" spc="0" normalizeH="0" baseline="0" noProof="0" dirty="0" err="1">
                  <a:ln>
                    <a:noFill/>
                  </a:ln>
                  <a:solidFill>
                    <a:srgbClr val="FFFFFF"/>
                  </a:solidFill>
                  <a:effectLst/>
                  <a:uLnTx/>
                  <a:uFillTx/>
                  <a:latin typeface="Segoe UI"/>
                  <a:ea typeface="Segoe UI" pitchFamily="34" charset="0"/>
                  <a:cs typeface="Segoe UI" pitchFamily="34" charset="0"/>
                </a:endParaRPr>
              </a:p>
            </p:txBody>
          </p:sp>
          <p:pic>
            <p:nvPicPr>
              <p:cNvPr id="108" name="Graphic 107">
                <a:extLst>
                  <a:ext uri="{FF2B5EF4-FFF2-40B4-BE49-F238E27FC236}">
                    <a16:creationId xmlns:a16="http://schemas.microsoft.com/office/drawing/2014/main" id="{29995454-4B0F-C9CC-C5D1-F4833EEEFB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6505" y="2606944"/>
                <a:ext cx="468329" cy="468329"/>
              </a:xfrm>
              <a:prstGeom prst="rect">
                <a:avLst/>
              </a:prstGeom>
            </p:spPr>
          </p:pic>
        </p:grpSp>
        <p:pic>
          <p:nvPicPr>
            <p:cNvPr id="101" name="Graphic 100">
              <a:extLst>
                <a:ext uri="{FF2B5EF4-FFF2-40B4-BE49-F238E27FC236}">
                  <a16:creationId xmlns:a16="http://schemas.microsoft.com/office/drawing/2014/main" id="{36623CC2-0421-A77B-C874-73A6F8D74E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13338" y="5757320"/>
              <a:ext cx="323148" cy="323148"/>
            </a:xfrm>
            <a:prstGeom prst="rect">
              <a:avLst/>
            </a:prstGeom>
          </p:spPr>
        </p:pic>
        <p:pic>
          <p:nvPicPr>
            <p:cNvPr id="102" name="Graphic 101">
              <a:extLst>
                <a:ext uri="{FF2B5EF4-FFF2-40B4-BE49-F238E27FC236}">
                  <a16:creationId xmlns:a16="http://schemas.microsoft.com/office/drawing/2014/main" id="{CB756386-0474-6151-AA02-206D2558D5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05566" y="5754116"/>
              <a:ext cx="323148" cy="323148"/>
            </a:xfrm>
            <a:prstGeom prst="rect">
              <a:avLst/>
            </a:prstGeom>
          </p:spPr>
        </p:pic>
        <p:pic>
          <p:nvPicPr>
            <p:cNvPr id="103" name="Graphic 102">
              <a:extLst>
                <a:ext uri="{FF2B5EF4-FFF2-40B4-BE49-F238E27FC236}">
                  <a16:creationId xmlns:a16="http://schemas.microsoft.com/office/drawing/2014/main" id="{2543596D-5E80-B494-8F6B-EEB4D56860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31232" y="6068213"/>
              <a:ext cx="323148" cy="323148"/>
            </a:xfrm>
            <a:prstGeom prst="rect">
              <a:avLst/>
            </a:prstGeom>
          </p:spPr>
        </p:pic>
        <p:sp>
          <p:nvSpPr>
            <p:cNvPr id="104" name="TextBox 103">
              <a:extLst>
                <a:ext uri="{FF2B5EF4-FFF2-40B4-BE49-F238E27FC236}">
                  <a16:creationId xmlns:a16="http://schemas.microsoft.com/office/drawing/2014/main" id="{055F7137-405E-07C9-8956-FF78A349F20D}"/>
                </a:ext>
              </a:extLst>
            </p:cNvPr>
            <p:cNvSpPr txBox="1"/>
            <p:nvPr/>
          </p:nvSpPr>
          <p:spPr>
            <a:xfrm>
              <a:off x="9710673" y="5433663"/>
              <a:ext cx="1087414" cy="184666"/>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rPr>
                <a:t>Subscription(s)</a:t>
              </a:r>
            </a:p>
          </p:txBody>
        </p:sp>
        <p:sp>
          <p:nvSpPr>
            <p:cNvPr id="105" name="TextBox 104">
              <a:extLst>
                <a:ext uri="{FF2B5EF4-FFF2-40B4-BE49-F238E27FC236}">
                  <a16:creationId xmlns:a16="http://schemas.microsoft.com/office/drawing/2014/main" id="{8D20FA50-6390-546D-7DAA-426B0490CB6C}"/>
                </a:ext>
              </a:extLst>
            </p:cNvPr>
            <p:cNvSpPr txBox="1"/>
            <p:nvPr/>
          </p:nvSpPr>
          <p:spPr>
            <a:xfrm>
              <a:off x="10279189" y="6146316"/>
              <a:ext cx="676531" cy="184666"/>
            </a:xfrm>
            <a:prstGeom prst="rect">
              <a:avLst/>
            </a:prstGeom>
            <a:noFill/>
          </p:spPr>
          <p:txBody>
            <a:bodyPr wrap="non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rPr>
                <a:t>Resources</a:t>
              </a:r>
              <a:endParaRPr kumimoji="0" lang="en-AU" sz="1200" b="0" i="0" u="none" strike="noStrike" kern="0" cap="none" spc="0" normalizeH="0" baseline="0" noProof="0" dirty="0" err="1">
                <a:ln>
                  <a:noFill/>
                </a:ln>
                <a:solidFill>
                  <a:srgbClr val="000000"/>
                </a:solidFill>
                <a:effectLst/>
                <a:uLnTx/>
                <a:uFillTx/>
              </a:endParaRPr>
            </a:p>
          </p:txBody>
        </p:sp>
        <p:cxnSp>
          <p:nvCxnSpPr>
            <p:cNvPr id="106" name="Connector: Elbow 105">
              <a:extLst>
                <a:ext uri="{FF2B5EF4-FFF2-40B4-BE49-F238E27FC236}">
                  <a16:creationId xmlns:a16="http://schemas.microsoft.com/office/drawing/2014/main" id="{4D86FA1B-4752-566E-2C4F-36117E94E4ED}"/>
                </a:ext>
              </a:extLst>
            </p:cNvPr>
            <p:cNvCxnSpPr>
              <a:endCxn id="107" idx="1"/>
            </p:cNvCxnSpPr>
            <p:nvPr/>
          </p:nvCxnSpPr>
          <p:spPr>
            <a:xfrm>
              <a:off x="8902997" y="5618329"/>
              <a:ext cx="665160" cy="475543"/>
            </a:xfrm>
            <a:prstGeom prst="bentConnector3">
              <a:avLst>
                <a:gd name="adj1" fmla="val -647"/>
              </a:avLst>
            </a:prstGeom>
            <a:noFill/>
            <a:ln w="9525" cap="flat" cmpd="sng" algn="ctr">
              <a:solidFill>
                <a:srgbClr val="000000"/>
              </a:solidFill>
              <a:prstDash val="solid"/>
              <a:headEnd type="none" w="lg" len="med"/>
              <a:tailEnd type="none" w="lg" len="med"/>
            </a:ln>
            <a:effectLst/>
          </p:spPr>
        </p:cxnSp>
      </p:grpSp>
      <p:grpSp>
        <p:nvGrpSpPr>
          <p:cNvPr id="119" name="Group 118">
            <a:extLst>
              <a:ext uri="{FF2B5EF4-FFF2-40B4-BE49-F238E27FC236}">
                <a16:creationId xmlns:a16="http://schemas.microsoft.com/office/drawing/2014/main" id="{160E25A4-663D-A5A1-818D-806C276A3F20}"/>
              </a:ext>
            </a:extLst>
          </p:cNvPr>
          <p:cNvGrpSpPr/>
          <p:nvPr/>
        </p:nvGrpSpPr>
        <p:grpSpPr>
          <a:xfrm>
            <a:off x="4756827" y="4319153"/>
            <a:ext cx="3920413" cy="1280423"/>
            <a:chOff x="4756827" y="4319153"/>
            <a:chExt cx="3920413" cy="1280423"/>
          </a:xfrm>
        </p:grpSpPr>
        <p:sp>
          <p:nvSpPr>
            <p:cNvPr id="83" name="Arc 82">
              <a:extLst>
                <a:ext uri="{FF2B5EF4-FFF2-40B4-BE49-F238E27FC236}">
                  <a16:creationId xmlns:a16="http://schemas.microsoft.com/office/drawing/2014/main" id="{63DB165B-70DC-69E0-39AC-D17B73A3230A}"/>
                </a:ext>
              </a:extLst>
            </p:cNvPr>
            <p:cNvSpPr/>
            <p:nvPr/>
          </p:nvSpPr>
          <p:spPr>
            <a:xfrm rot="20562166">
              <a:off x="4756827" y="4587939"/>
              <a:ext cx="2110119" cy="941407"/>
            </a:xfrm>
            <a:prstGeom prst="arc">
              <a:avLst>
                <a:gd name="adj1" fmla="val 11674875"/>
                <a:gd name="adj2" fmla="val 19985976"/>
              </a:avLst>
            </a:prstGeom>
            <a:noFill/>
            <a:ln w="9525" cap="flat" cmpd="sng" algn="ctr">
              <a:solidFill>
                <a:srgbClr val="0078D4"/>
              </a:solidFill>
              <a:prstDash val="solid"/>
              <a:headEnd type="none" w="med" len="med"/>
              <a:tailEnd type="triangle" w="med" len="med"/>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solidFill>
                    <a:srgbClr val="000000"/>
                  </a:solidFill>
                  <a:prstDash val="dashDot"/>
                </a:ln>
                <a:solidFill>
                  <a:srgbClr val="000000"/>
                </a:solidFill>
                <a:effectLst/>
                <a:uLnTx/>
                <a:uFillTx/>
                <a:latin typeface="Segoe UI"/>
                <a:ea typeface="+mn-ea"/>
                <a:cs typeface="+mn-cs"/>
              </a:endParaRPr>
            </a:p>
          </p:txBody>
        </p:sp>
        <p:sp>
          <p:nvSpPr>
            <p:cNvPr id="95" name="Arc 94">
              <a:extLst>
                <a:ext uri="{FF2B5EF4-FFF2-40B4-BE49-F238E27FC236}">
                  <a16:creationId xmlns:a16="http://schemas.microsoft.com/office/drawing/2014/main" id="{A49BE87B-C8D6-7ADC-3E86-75B54A8116E1}"/>
                </a:ext>
              </a:extLst>
            </p:cNvPr>
            <p:cNvSpPr/>
            <p:nvPr/>
          </p:nvSpPr>
          <p:spPr>
            <a:xfrm rot="1471607">
              <a:off x="6567121" y="4658169"/>
              <a:ext cx="2110119" cy="941407"/>
            </a:xfrm>
            <a:prstGeom prst="arc">
              <a:avLst>
                <a:gd name="adj1" fmla="val 11674875"/>
                <a:gd name="adj2" fmla="val 19985976"/>
              </a:avLst>
            </a:prstGeom>
            <a:noFill/>
            <a:ln w="9525" cap="flat" cmpd="sng" algn="ctr">
              <a:solidFill>
                <a:srgbClr val="0078D4"/>
              </a:solidFill>
              <a:prstDash val="solid"/>
              <a:headEnd type="none" w="med" len="med"/>
              <a:tailEnd type="triangle" w="med" len="med"/>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solidFill>
                    <a:srgbClr val="000000"/>
                  </a:solidFill>
                  <a:prstDash val="dashDot"/>
                </a:ln>
                <a:solidFill>
                  <a:srgbClr val="000000"/>
                </a:solidFill>
                <a:effectLst/>
                <a:uLnTx/>
                <a:uFillTx/>
                <a:latin typeface="Segoe UI"/>
                <a:ea typeface="+mn-ea"/>
                <a:cs typeface="+mn-cs"/>
              </a:endParaRPr>
            </a:p>
          </p:txBody>
        </p:sp>
        <p:grpSp>
          <p:nvGrpSpPr>
            <p:cNvPr id="118" name="Group 117">
              <a:extLst>
                <a:ext uri="{FF2B5EF4-FFF2-40B4-BE49-F238E27FC236}">
                  <a16:creationId xmlns:a16="http://schemas.microsoft.com/office/drawing/2014/main" id="{93E03C28-E5E0-EEC4-D631-C0B5C0C620A0}"/>
                </a:ext>
              </a:extLst>
            </p:cNvPr>
            <p:cNvGrpSpPr/>
            <p:nvPr/>
          </p:nvGrpSpPr>
          <p:grpSpPr>
            <a:xfrm>
              <a:off x="5906359" y="4319153"/>
              <a:ext cx="964643" cy="705657"/>
              <a:chOff x="5906359" y="4319153"/>
              <a:chExt cx="964643" cy="705657"/>
            </a:xfrm>
          </p:grpSpPr>
          <p:pic>
            <p:nvPicPr>
              <p:cNvPr id="110" name="Picture 109" descr="A clipboard with a person and a checklist&#10;&#10;Description automatically generated">
                <a:extLst>
                  <a:ext uri="{FF2B5EF4-FFF2-40B4-BE49-F238E27FC236}">
                    <a16:creationId xmlns:a16="http://schemas.microsoft.com/office/drawing/2014/main" id="{67C4B4C3-D191-14CA-45A3-A96E7BF0A875}"/>
                  </a:ext>
                </a:extLst>
              </p:cNvPr>
              <p:cNvPicPr>
                <a:picLocks noChangeAspect="1"/>
              </p:cNvPicPr>
              <p:nvPr/>
            </p:nvPicPr>
            <p:blipFill>
              <a:blip r:embed="rId12"/>
              <a:stretch>
                <a:fillRect/>
              </a:stretch>
            </p:blipFill>
            <p:spPr>
              <a:xfrm>
                <a:off x="6402563" y="4319153"/>
                <a:ext cx="468439" cy="556798"/>
              </a:xfrm>
              <a:prstGeom prst="rect">
                <a:avLst/>
              </a:prstGeom>
            </p:spPr>
          </p:pic>
          <p:pic>
            <p:nvPicPr>
              <p:cNvPr id="117" name="Graphic 116" descr="Usb Stick with solid fill">
                <a:extLst>
                  <a:ext uri="{FF2B5EF4-FFF2-40B4-BE49-F238E27FC236}">
                    <a16:creationId xmlns:a16="http://schemas.microsoft.com/office/drawing/2014/main" id="{6CDC2E24-23C1-B143-37F5-6A329998759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906359" y="4560786"/>
                <a:ext cx="464024" cy="464024"/>
              </a:xfrm>
              <a:prstGeom prst="rect">
                <a:avLst/>
              </a:prstGeom>
            </p:spPr>
          </p:pic>
        </p:grpSp>
      </p:grpSp>
    </p:spTree>
    <p:extLst>
      <p:ext uri="{BB962C8B-B14F-4D97-AF65-F5344CB8AC3E}">
        <p14:creationId xmlns:p14="http://schemas.microsoft.com/office/powerpoint/2010/main" val="3550996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fill="hold"/>
                                        <p:tgtEl>
                                          <p:spTgt spid="58"/>
                                        </p:tgtEl>
                                        <p:attrNameLst>
                                          <p:attrName>ppt_x</p:attrName>
                                        </p:attrNameLst>
                                      </p:cBhvr>
                                      <p:tavLst>
                                        <p:tav tm="0">
                                          <p:val>
                                            <p:strVal val="#ppt_x"/>
                                          </p:val>
                                        </p:tav>
                                        <p:tav tm="100000">
                                          <p:val>
                                            <p:strVal val="#ppt_x"/>
                                          </p:val>
                                        </p:tav>
                                      </p:tavLst>
                                    </p:anim>
                                    <p:anim calcmode="lin" valueType="num">
                                      <p:cBhvr additive="base">
                                        <p:cTn id="13"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additive="base">
                                        <p:cTn id="18" dur="500" fill="hold"/>
                                        <p:tgtEl>
                                          <p:spTgt spid="61"/>
                                        </p:tgtEl>
                                        <p:attrNameLst>
                                          <p:attrName>ppt_x</p:attrName>
                                        </p:attrNameLst>
                                      </p:cBhvr>
                                      <p:tavLst>
                                        <p:tav tm="0">
                                          <p:val>
                                            <p:strVal val="#ppt_x"/>
                                          </p:val>
                                        </p:tav>
                                        <p:tav tm="100000">
                                          <p:val>
                                            <p:strVal val="#ppt_x"/>
                                          </p:val>
                                        </p:tav>
                                      </p:tavLst>
                                    </p:anim>
                                    <p:anim calcmode="lin" valueType="num">
                                      <p:cBhvr additive="base">
                                        <p:cTn id="19" dur="500" fill="hold"/>
                                        <p:tgtEl>
                                          <p:spTgt spid="6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anim calcmode="lin" valueType="num">
                                      <p:cBhvr additive="base">
                                        <p:cTn id="22" dur="500" fill="hold"/>
                                        <p:tgtEl>
                                          <p:spTgt spid="96"/>
                                        </p:tgtEl>
                                        <p:attrNameLst>
                                          <p:attrName>ppt_x</p:attrName>
                                        </p:attrNameLst>
                                      </p:cBhvr>
                                      <p:tavLst>
                                        <p:tav tm="0">
                                          <p:val>
                                            <p:strVal val="#ppt_x"/>
                                          </p:val>
                                        </p:tav>
                                        <p:tav tm="100000">
                                          <p:val>
                                            <p:strVal val="#ppt_x"/>
                                          </p:val>
                                        </p:tav>
                                      </p:tavLst>
                                    </p:anim>
                                    <p:anim calcmode="lin" valueType="num">
                                      <p:cBhvr additive="base">
                                        <p:cTn id="23"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4"/>
                                        </p:tgtEl>
                                        <p:attrNameLst>
                                          <p:attrName>style.visibility</p:attrName>
                                        </p:attrNameLst>
                                      </p:cBhvr>
                                      <p:to>
                                        <p:strVal val="visible"/>
                                      </p:to>
                                    </p:set>
                                    <p:anim calcmode="lin" valueType="num">
                                      <p:cBhvr additive="base">
                                        <p:cTn id="36" dur="500" fill="hold"/>
                                        <p:tgtEl>
                                          <p:spTgt spid="74"/>
                                        </p:tgtEl>
                                        <p:attrNameLst>
                                          <p:attrName>ppt_x</p:attrName>
                                        </p:attrNameLst>
                                      </p:cBhvr>
                                      <p:tavLst>
                                        <p:tav tm="0">
                                          <p:val>
                                            <p:strVal val="#ppt_x"/>
                                          </p:val>
                                        </p:tav>
                                        <p:tav tm="100000">
                                          <p:val>
                                            <p:strVal val="#ppt_x"/>
                                          </p:val>
                                        </p:tav>
                                      </p:tavLst>
                                    </p:anim>
                                    <p:anim calcmode="lin" valueType="num">
                                      <p:cBhvr additive="base">
                                        <p:cTn id="37"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 calcmode="lin" valueType="num">
                                      <p:cBhvr additive="base">
                                        <p:cTn id="47" dur="500" fill="hold"/>
                                        <p:tgtEl>
                                          <p:spTgt spid="84"/>
                                        </p:tgtEl>
                                        <p:attrNameLst>
                                          <p:attrName>ppt_x</p:attrName>
                                        </p:attrNameLst>
                                      </p:cBhvr>
                                      <p:tavLst>
                                        <p:tav tm="0">
                                          <p:val>
                                            <p:strVal val="#ppt_x"/>
                                          </p:val>
                                        </p:tav>
                                        <p:tav tm="100000">
                                          <p:val>
                                            <p:strVal val="#ppt_x"/>
                                          </p:val>
                                        </p:tav>
                                      </p:tavLst>
                                    </p:anim>
                                    <p:anim calcmode="lin" valueType="num">
                                      <p:cBhvr additive="base">
                                        <p:cTn id="4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wipe(down)">
                                      <p:cBhvr>
                                        <p:cTn id="53" dur="500"/>
                                        <p:tgtEl>
                                          <p:spTgt spid="7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1000"/>
                                        <p:tgtEl>
                                          <p:spTgt spid="77"/>
                                        </p:tgtEl>
                                      </p:cBhvr>
                                    </p:animEffect>
                                    <p:anim calcmode="lin" valueType="num">
                                      <p:cBhvr>
                                        <p:cTn id="59" dur="1000" fill="hold"/>
                                        <p:tgtEl>
                                          <p:spTgt spid="77"/>
                                        </p:tgtEl>
                                        <p:attrNameLst>
                                          <p:attrName>ppt_x</p:attrName>
                                        </p:attrNameLst>
                                      </p:cBhvr>
                                      <p:tavLst>
                                        <p:tav tm="0">
                                          <p:val>
                                            <p:strVal val="#ppt_x"/>
                                          </p:val>
                                        </p:tav>
                                        <p:tav tm="100000">
                                          <p:val>
                                            <p:strVal val="#ppt_x"/>
                                          </p:val>
                                        </p:tav>
                                      </p:tavLst>
                                    </p:anim>
                                    <p:anim calcmode="lin" valueType="num">
                                      <p:cBhvr>
                                        <p:cTn id="60" dur="1000" fill="hold"/>
                                        <p:tgtEl>
                                          <p:spTgt spid="7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1000"/>
                                        <p:tgtEl>
                                          <p:spTgt spid="89"/>
                                        </p:tgtEl>
                                      </p:cBhvr>
                                    </p:animEffect>
                                    <p:anim calcmode="lin" valueType="num">
                                      <p:cBhvr>
                                        <p:cTn id="64" dur="1000" fill="hold"/>
                                        <p:tgtEl>
                                          <p:spTgt spid="89"/>
                                        </p:tgtEl>
                                        <p:attrNameLst>
                                          <p:attrName>ppt_x</p:attrName>
                                        </p:attrNameLst>
                                      </p:cBhvr>
                                      <p:tavLst>
                                        <p:tav tm="0">
                                          <p:val>
                                            <p:strVal val="#ppt_x"/>
                                          </p:val>
                                        </p:tav>
                                        <p:tav tm="100000">
                                          <p:val>
                                            <p:strVal val="#ppt_x"/>
                                          </p:val>
                                        </p:tav>
                                      </p:tavLst>
                                    </p:anim>
                                    <p:anim calcmode="lin" valueType="num">
                                      <p:cBhvr>
                                        <p:cTn id="65" dur="1000" fill="hold"/>
                                        <p:tgtEl>
                                          <p:spTgt spid="8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94"/>
                                        </p:tgtEl>
                                        <p:attrNameLst>
                                          <p:attrName>style.visibility</p:attrName>
                                        </p:attrNameLst>
                                      </p:cBhvr>
                                      <p:to>
                                        <p:strVal val="visible"/>
                                      </p:to>
                                    </p:set>
                                    <p:animEffect transition="in" filter="fade">
                                      <p:cBhvr>
                                        <p:cTn id="68" dur="1000"/>
                                        <p:tgtEl>
                                          <p:spTgt spid="94"/>
                                        </p:tgtEl>
                                      </p:cBhvr>
                                    </p:animEffect>
                                    <p:anim calcmode="lin" valueType="num">
                                      <p:cBhvr>
                                        <p:cTn id="69" dur="1000" fill="hold"/>
                                        <p:tgtEl>
                                          <p:spTgt spid="94"/>
                                        </p:tgtEl>
                                        <p:attrNameLst>
                                          <p:attrName>ppt_x</p:attrName>
                                        </p:attrNameLst>
                                      </p:cBhvr>
                                      <p:tavLst>
                                        <p:tav tm="0">
                                          <p:val>
                                            <p:strVal val="#ppt_x"/>
                                          </p:val>
                                        </p:tav>
                                        <p:tav tm="100000">
                                          <p:val>
                                            <p:strVal val="#ppt_x"/>
                                          </p:val>
                                        </p:tav>
                                      </p:tavLst>
                                    </p:anim>
                                    <p:anim calcmode="lin" valueType="num">
                                      <p:cBhvr>
                                        <p:cTn id="70"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19"/>
                                        </p:tgtEl>
                                        <p:attrNameLst>
                                          <p:attrName>style.visibility</p:attrName>
                                        </p:attrNameLst>
                                      </p:cBhvr>
                                      <p:to>
                                        <p:strVal val="visible"/>
                                      </p:to>
                                    </p:set>
                                    <p:animEffect transition="in" filter="wipe(left)">
                                      <p:cBhvr>
                                        <p:cTn id="75"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p:bldP spid="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3621247" cy="532151"/>
          </a:xfrm>
        </p:spPr>
        <p:txBody>
          <a:bodyPr>
            <a:normAutofit/>
          </a:bodyPr>
          <a:lstStyle/>
          <a:p>
            <a:r>
              <a:rPr lang="en-AU"/>
              <a:t>Main Topic: Azure Lighthouse</a:t>
            </a:r>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3241331" y="5960724"/>
            <a:ext cx="3621247" cy="53215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3"/>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5B5B9-AB17-00BA-06B9-28926B1E4097}"/>
              </a:ext>
            </a:extLst>
          </p:cNvPr>
          <p:cNvPicPr>
            <a:picLocks noChangeAspect="1"/>
          </p:cNvPicPr>
          <p:nvPr/>
        </p:nvPicPr>
        <p:blipFill>
          <a:blip r:embed="rId2"/>
          <a:stretch>
            <a:fillRect/>
          </a:stretch>
        </p:blipFill>
        <p:spPr>
          <a:xfrm>
            <a:off x="646988" y="512956"/>
            <a:ext cx="11356797" cy="5832087"/>
          </a:xfrm>
          <a:prstGeom prst="rect">
            <a:avLst/>
          </a:prstGeom>
        </p:spPr>
      </p:pic>
    </p:spTree>
    <p:extLst>
      <p:ext uri="{BB962C8B-B14F-4D97-AF65-F5344CB8AC3E}">
        <p14:creationId xmlns:p14="http://schemas.microsoft.com/office/powerpoint/2010/main" val="479650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24754-2FC7-54A1-ACF4-3487D1E5C8F2}"/>
              </a:ext>
            </a:extLst>
          </p:cNvPr>
          <p:cNvPicPr>
            <a:picLocks noGrp="1" noRot="1" noChangeAspect="1" noMove="1" noResize="1" noEditPoints="1" noAdjustHandles="1" noChangeArrowheads="1" noChangeShapeType="1" noCrop="1"/>
          </p:cNvPicPr>
          <p:nvPr/>
        </p:nvPicPr>
        <p:blipFill>
          <a:blip r:embed="rId2">
            <a:alphaModFix amt="70000"/>
          </a:blip>
          <a:stretch>
            <a:fillRect/>
          </a:stretch>
        </p:blipFill>
        <p:spPr>
          <a:xfrm>
            <a:off x="0" y="0"/>
            <a:ext cx="12223297" cy="6858000"/>
          </a:xfrm>
          <a:prstGeom prst="rect">
            <a:avLst/>
          </a:prstGeom>
        </p:spPr>
      </p:pic>
      <p:sp>
        <p:nvSpPr>
          <p:cNvPr id="4" name="TextBox 3">
            <a:extLst>
              <a:ext uri="{FF2B5EF4-FFF2-40B4-BE49-F238E27FC236}">
                <a16:creationId xmlns:a16="http://schemas.microsoft.com/office/drawing/2014/main" id="{214505BE-BE5C-A021-8E91-1E519B901D2E}"/>
              </a:ext>
            </a:extLst>
          </p:cNvPr>
          <p:cNvSpPr txBox="1"/>
          <p:nvPr/>
        </p:nvSpPr>
        <p:spPr>
          <a:xfrm>
            <a:off x="4372186" y="2155518"/>
            <a:ext cx="3478924" cy="615553"/>
          </a:xfrm>
          <a:prstGeom prst="rect">
            <a:avLst/>
          </a:prstGeom>
          <a:noFill/>
        </p:spPr>
        <p:txBody>
          <a:bodyPr wrap="square" lIns="0" tIns="0" rIns="0" bIns="0" rtlCol="0">
            <a:spAutoFit/>
          </a:bodyPr>
          <a:lstStyle/>
          <a:p>
            <a:pPr algn="l"/>
            <a:r>
              <a:rPr lang="en-US" sz="4000" b="1" dirty="0"/>
              <a:t>See it in a Demo</a:t>
            </a:r>
            <a:endParaRPr lang="en-AU" sz="4000" b="1" dirty="0" err="1"/>
          </a:p>
        </p:txBody>
      </p:sp>
    </p:spTree>
    <p:extLst>
      <p:ext uri="{BB962C8B-B14F-4D97-AF65-F5344CB8AC3E}">
        <p14:creationId xmlns:p14="http://schemas.microsoft.com/office/powerpoint/2010/main" val="239861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504893"/>
            <a:ext cx="9344590" cy="1740759"/>
          </a:xfrm>
        </p:spPr>
        <p:txBody>
          <a:bodyPr/>
          <a:lstStyle/>
          <a:p>
            <a:r>
              <a:rPr lang="en-AU" dirty="0"/>
              <a:t>Dicker Data Webinar</a:t>
            </a:r>
            <a:br>
              <a:rPr lang="en-AU" dirty="0"/>
            </a:br>
            <a:br>
              <a:rPr lang="en-AU" dirty="0"/>
            </a:br>
            <a:r>
              <a:rPr lang="en-AU" dirty="0"/>
              <a:t>Thank you  </a:t>
            </a:r>
            <a:r>
              <a:rPr lang="en-AU" sz="2800" dirty="0"/>
              <a:t>E15</a:t>
            </a:r>
            <a:r>
              <a:rPr lang="en-AU" dirty="0"/>
              <a:t> </a:t>
            </a:r>
            <a:r>
              <a:rPr lang="en-AU" sz="2800" dirty="0"/>
              <a:t>Defender for Office</a:t>
            </a:r>
          </a:p>
        </p:txBody>
      </p:sp>
      <p:pic>
        <p:nvPicPr>
          <p:cNvPr id="3" name="Picture 2">
            <a:extLst>
              <a:ext uri="{FF2B5EF4-FFF2-40B4-BE49-F238E27FC236}">
                <a16:creationId xmlns:a16="http://schemas.microsoft.com/office/drawing/2014/main" id="{091B84E8-B128-BA72-3CA1-08124CFE87D7}"/>
              </a:ext>
            </a:extLst>
          </p:cNvPr>
          <p:cNvPicPr>
            <a:picLocks noChangeAspect="1"/>
          </p:cNvPicPr>
          <p:nvPr/>
        </p:nvPicPr>
        <p:blipFill>
          <a:blip r:embed="rId3"/>
          <a:stretch>
            <a:fillRect/>
          </a:stretch>
        </p:blipFill>
        <p:spPr>
          <a:xfrm>
            <a:off x="5570455" y="395925"/>
            <a:ext cx="2512243" cy="2512243"/>
          </a:xfrm>
          <a:prstGeom prst="rect">
            <a:avLst/>
          </a:prstGeom>
        </p:spPr>
      </p:pic>
    </p:spTree>
    <p:extLst>
      <p:ext uri="{BB962C8B-B14F-4D97-AF65-F5344CB8AC3E}">
        <p14:creationId xmlns:p14="http://schemas.microsoft.com/office/powerpoint/2010/main" val="1793400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B4AEB-E8D6-C9A4-34D2-27DFF1A10CCA}"/>
              </a:ext>
            </a:extLst>
          </p:cNvPr>
          <p:cNvSpPr>
            <a:spLocks noGrp="1"/>
          </p:cNvSpPr>
          <p:nvPr>
            <p:ph idx="26"/>
          </p:nvPr>
        </p:nvSpPr>
        <p:spPr/>
        <p:txBody>
          <a:bodyPr/>
          <a:lstStyle/>
          <a:p>
            <a:endParaRPr lang="en-AU"/>
          </a:p>
        </p:txBody>
      </p:sp>
      <p:sp>
        <p:nvSpPr>
          <p:cNvPr id="3" name="Title 2">
            <a:extLst>
              <a:ext uri="{FF2B5EF4-FFF2-40B4-BE49-F238E27FC236}">
                <a16:creationId xmlns:a16="http://schemas.microsoft.com/office/drawing/2014/main" id="{CD9A84CA-CA28-22F2-CEAF-2820B244C2FB}"/>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D7E70AC2-664D-F0C1-E05E-D67DC83BB701}"/>
              </a:ext>
            </a:extLst>
          </p:cNvPr>
          <p:cNvSpPr>
            <a:spLocks noGrp="1"/>
          </p:cNvSpPr>
          <p:nvPr>
            <p:ph idx="25"/>
          </p:nvPr>
        </p:nvSpPr>
        <p:spPr/>
        <p:txBody>
          <a:bodyPr/>
          <a:lstStyle/>
          <a:p>
            <a:endParaRPr lang="en-AU"/>
          </a:p>
        </p:txBody>
      </p:sp>
      <p:sp>
        <p:nvSpPr>
          <p:cNvPr id="5" name="Content Placeholder 4">
            <a:extLst>
              <a:ext uri="{FF2B5EF4-FFF2-40B4-BE49-F238E27FC236}">
                <a16:creationId xmlns:a16="http://schemas.microsoft.com/office/drawing/2014/main" id="{936372C5-E0EA-9564-57F6-1D1584CDA92C}"/>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045E6E4C-4A5F-6E94-0D60-D5193A58F1F9}"/>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A1B70FF8-758A-5BF9-D44F-028B051D4F93}"/>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1850998D-862D-F4B7-166F-8CE591F2EB00}"/>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0C26B422-7F5F-56A1-10B9-8CABF51BFAB6}"/>
              </a:ext>
            </a:extLst>
          </p:cNvPr>
          <p:cNvSpPr>
            <a:spLocks noGrp="1"/>
          </p:cNvSpPr>
          <p:nvPr>
            <p:ph idx="31"/>
          </p:nvPr>
        </p:nvSpPr>
        <p:spPr/>
        <p:txBody>
          <a:bodyPr/>
          <a:lstStyle/>
          <a:p>
            <a:endParaRPr lang="en-AU"/>
          </a:p>
        </p:txBody>
      </p:sp>
    </p:spTree>
    <p:extLst>
      <p:ext uri="{BB962C8B-B14F-4D97-AF65-F5344CB8AC3E}">
        <p14:creationId xmlns:p14="http://schemas.microsoft.com/office/powerpoint/2010/main" val="350975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8DAF-AFDF-7197-961B-6FE05FA0D45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8DF9703-E9B8-4B89-5C47-741D4723F2E9}"/>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3DE3475C-3254-9D16-2518-D62F51F81B07}"/>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49DE7E1E-E8F2-DCCE-4B5F-D24046C607A7}"/>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29C21E28-3AF3-BD8A-B06D-2D39567808B6}"/>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67E15632-496D-4D91-FB8F-E368E95C59B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64FED845-4F10-BF7C-C7A1-9918BB93C2AB}"/>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FBB9B4B-CF63-9229-1B28-49336431CE97}"/>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C0C90F83-9845-5651-B8F7-69448C9C06EE}"/>
              </a:ext>
            </a:extLst>
          </p:cNvPr>
          <p:cNvSpPr>
            <a:spLocks noGrp="1"/>
          </p:cNvSpPr>
          <p:nvPr>
            <p:ph idx="16"/>
          </p:nvPr>
        </p:nvSpPr>
        <p:spPr/>
        <p:txBody>
          <a:bodyPr/>
          <a:lstStyle/>
          <a:p>
            <a:endParaRPr lang="en-AU"/>
          </a:p>
        </p:txBody>
      </p:sp>
      <p:sp>
        <p:nvSpPr>
          <p:cNvPr id="11" name="Content Placeholder 10">
            <a:extLst>
              <a:ext uri="{FF2B5EF4-FFF2-40B4-BE49-F238E27FC236}">
                <a16:creationId xmlns:a16="http://schemas.microsoft.com/office/drawing/2014/main" id="{70A82E23-A3CB-E2F7-58E6-0D15D64E34E8}"/>
              </a:ext>
            </a:extLst>
          </p:cNvPr>
          <p:cNvSpPr>
            <a:spLocks noGrp="1"/>
          </p:cNvSpPr>
          <p:nvPr>
            <p:ph idx="17"/>
          </p:nvPr>
        </p:nvSpPr>
        <p:spPr/>
        <p:txBody>
          <a:bodyPr/>
          <a:lstStyle/>
          <a:p>
            <a:endParaRPr lang="en-AU"/>
          </a:p>
        </p:txBody>
      </p:sp>
      <p:sp>
        <p:nvSpPr>
          <p:cNvPr id="12" name="Content Placeholder 11">
            <a:extLst>
              <a:ext uri="{FF2B5EF4-FFF2-40B4-BE49-F238E27FC236}">
                <a16:creationId xmlns:a16="http://schemas.microsoft.com/office/drawing/2014/main" id="{E90D9375-27A9-3069-AF90-A45C11C09671}"/>
              </a:ext>
            </a:extLst>
          </p:cNvPr>
          <p:cNvSpPr>
            <a:spLocks noGrp="1"/>
          </p:cNvSpPr>
          <p:nvPr>
            <p:ph idx="18"/>
          </p:nvPr>
        </p:nvSpPr>
        <p:spPr/>
        <p:txBody>
          <a:bodyPr/>
          <a:lstStyle/>
          <a:p>
            <a:endParaRPr lang="en-AU"/>
          </a:p>
        </p:txBody>
      </p:sp>
    </p:spTree>
    <p:extLst>
      <p:ext uri="{BB962C8B-B14F-4D97-AF65-F5344CB8AC3E}">
        <p14:creationId xmlns:p14="http://schemas.microsoft.com/office/powerpoint/2010/main" val="2544007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788D-150A-B6D0-E7CB-EAF5D486213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EFD6DF6-5048-38D4-2BD3-B5C79B53871F}"/>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773D568F-30E5-B296-5C43-5E9D3B7C84B5}"/>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88EF1D2D-2AFC-03B0-1AD6-AD9CA103E01A}"/>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CEFDEB06-E996-7605-B93E-EB936AD2FAAE}"/>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F2C3CDDB-1C36-98BA-0A88-BDAD50BAC16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06897AC3-4616-97B2-77E9-E5F8D880CCFA}"/>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16DA996-CFCF-8929-FE24-E4247A97B234}"/>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F526E494-BFF2-AE9B-637B-4DD49BCB3318}"/>
              </a:ext>
            </a:extLst>
          </p:cNvPr>
          <p:cNvSpPr>
            <a:spLocks noGrp="1"/>
          </p:cNvSpPr>
          <p:nvPr>
            <p:ph idx="16"/>
          </p:nvPr>
        </p:nvSpPr>
        <p:spPr/>
        <p:txBody>
          <a:bodyPr/>
          <a:lstStyle/>
          <a:p>
            <a:endParaRPr lang="en-AU"/>
          </a:p>
        </p:txBody>
      </p:sp>
    </p:spTree>
    <p:extLst>
      <p:ext uri="{BB962C8B-B14F-4D97-AF65-F5344CB8AC3E}">
        <p14:creationId xmlns:p14="http://schemas.microsoft.com/office/powerpoint/2010/main" val="3730974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A33E-A356-EB14-00B2-348FBC93A4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6BF6091-2A36-9078-4E1C-67499B82A90B}"/>
              </a:ext>
            </a:extLst>
          </p:cNvPr>
          <p:cNvSpPr>
            <a:spLocks noGrp="1"/>
          </p:cNvSpPr>
          <p:nvPr>
            <p:ph idx="13"/>
          </p:nvPr>
        </p:nvSpPr>
        <p:spPr/>
        <p:txBody>
          <a:bodyPr/>
          <a:lstStyle/>
          <a:p>
            <a:endParaRPr lang="en-AU"/>
          </a:p>
        </p:txBody>
      </p:sp>
      <p:sp>
        <p:nvSpPr>
          <p:cNvPr id="4" name="Content Placeholder 3">
            <a:extLst>
              <a:ext uri="{FF2B5EF4-FFF2-40B4-BE49-F238E27FC236}">
                <a16:creationId xmlns:a16="http://schemas.microsoft.com/office/drawing/2014/main" id="{BE24A4F8-1210-0D62-86B9-4E4C4928A4DD}"/>
              </a:ext>
            </a:extLst>
          </p:cNvPr>
          <p:cNvSpPr>
            <a:spLocks noGrp="1"/>
          </p:cNvSpPr>
          <p:nvPr>
            <p:ph idx="12"/>
          </p:nvPr>
        </p:nvSpPr>
        <p:spPr/>
        <p:txBody>
          <a:bodyPr/>
          <a:lstStyle/>
          <a:p>
            <a:endParaRPr lang="en-AU"/>
          </a:p>
        </p:txBody>
      </p:sp>
      <p:sp>
        <p:nvSpPr>
          <p:cNvPr id="5" name="Content Placeholder 4">
            <a:extLst>
              <a:ext uri="{FF2B5EF4-FFF2-40B4-BE49-F238E27FC236}">
                <a16:creationId xmlns:a16="http://schemas.microsoft.com/office/drawing/2014/main" id="{FFE002F0-5F15-DAD6-4880-FFA125A4BA92}"/>
              </a:ext>
            </a:extLst>
          </p:cNvPr>
          <p:cNvSpPr>
            <a:spLocks noGrp="1"/>
          </p:cNvSpPr>
          <p:nvPr>
            <p:ph idx="14"/>
          </p:nvPr>
        </p:nvSpPr>
        <p:spPr/>
        <p:txBody>
          <a:bodyPr/>
          <a:lstStyle/>
          <a:p>
            <a:endParaRPr lang="en-AU"/>
          </a:p>
        </p:txBody>
      </p:sp>
      <p:sp>
        <p:nvSpPr>
          <p:cNvPr id="6" name="Content Placeholder 5">
            <a:extLst>
              <a:ext uri="{FF2B5EF4-FFF2-40B4-BE49-F238E27FC236}">
                <a16:creationId xmlns:a16="http://schemas.microsoft.com/office/drawing/2014/main" id="{CEAB6E4D-D374-5930-4CDE-06802C68C1D2}"/>
              </a:ext>
            </a:extLst>
          </p:cNvPr>
          <p:cNvSpPr>
            <a:spLocks noGrp="1"/>
          </p:cNvSpPr>
          <p:nvPr>
            <p:ph idx="15"/>
          </p:nvPr>
        </p:nvSpPr>
        <p:spPr/>
        <p:txBody>
          <a:bodyPr/>
          <a:lstStyle/>
          <a:p>
            <a:endParaRPr lang="en-AU"/>
          </a:p>
        </p:txBody>
      </p:sp>
      <p:sp>
        <p:nvSpPr>
          <p:cNvPr id="7" name="Content Placeholder 6">
            <a:extLst>
              <a:ext uri="{FF2B5EF4-FFF2-40B4-BE49-F238E27FC236}">
                <a16:creationId xmlns:a16="http://schemas.microsoft.com/office/drawing/2014/main" id="{49C66C57-37A2-AC3C-B19A-AE64EE56EBAB}"/>
              </a:ext>
            </a:extLst>
          </p:cNvPr>
          <p:cNvSpPr>
            <a:spLocks noGrp="1"/>
          </p:cNvSpPr>
          <p:nvPr>
            <p:ph idx="16"/>
          </p:nvPr>
        </p:nvSpPr>
        <p:spPr/>
        <p:txBody>
          <a:bodyPr/>
          <a:lstStyle/>
          <a:p>
            <a:endParaRPr lang="en-AU"/>
          </a:p>
        </p:txBody>
      </p:sp>
      <p:sp>
        <p:nvSpPr>
          <p:cNvPr id="8" name="Content Placeholder 7">
            <a:extLst>
              <a:ext uri="{FF2B5EF4-FFF2-40B4-BE49-F238E27FC236}">
                <a16:creationId xmlns:a16="http://schemas.microsoft.com/office/drawing/2014/main" id="{C707ED03-227D-806E-4B51-1D81403101D7}"/>
              </a:ext>
            </a:extLst>
          </p:cNvPr>
          <p:cNvSpPr>
            <a:spLocks noGrp="1"/>
          </p:cNvSpPr>
          <p:nvPr>
            <p:ph idx="17"/>
          </p:nvPr>
        </p:nvSpPr>
        <p:spPr/>
        <p:txBody>
          <a:bodyPr/>
          <a:lstStyle/>
          <a:p>
            <a:endParaRPr lang="en-AU"/>
          </a:p>
        </p:txBody>
      </p:sp>
      <p:sp>
        <p:nvSpPr>
          <p:cNvPr id="9" name="Content Placeholder 8">
            <a:extLst>
              <a:ext uri="{FF2B5EF4-FFF2-40B4-BE49-F238E27FC236}">
                <a16:creationId xmlns:a16="http://schemas.microsoft.com/office/drawing/2014/main" id="{BB5A07F7-4821-64F9-5CF9-129DC4F08004}"/>
              </a:ext>
            </a:extLst>
          </p:cNvPr>
          <p:cNvSpPr>
            <a:spLocks noGrp="1"/>
          </p:cNvSpPr>
          <p:nvPr>
            <p:ph idx="18"/>
          </p:nvPr>
        </p:nvSpPr>
        <p:spPr/>
        <p:txBody>
          <a:bodyPr/>
          <a:lstStyle/>
          <a:p>
            <a:endParaRPr lang="en-AU"/>
          </a:p>
        </p:txBody>
      </p:sp>
      <p:sp>
        <p:nvSpPr>
          <p:cNvPr id="10" name="Content Placeholder 9">
            <a:extLst>
              <a:ext uri="{FF2B5EF4-FFF2-40B4-BE49-F238E27FC236}">
                <a16:creationId xmlns:a16="http://schemas.microsoft.com/office/drawing/2014/main" id="{9A534FB2-680E-8A8F-C414-14667FEE20CE}"/>
              </a:ext>
            </a:extLst>
          </p:cNvPr>
          <p:cNvSpPr>
            <a:spLocks noGrp="1"/>
          </p:cNvSpPr>
          <p:nvPr>
            <p:ph idx="19"/>
          </p:nvPr>
        </p:nvSpPr>
        <p:spPr/>
        <p:txBody>
          <a:bodyPr/>
          <a:lstStyle/>
          <a:p>
            <a:endParaRPr lang="en-AU"/>
          </a:p>
        </p:txBody>
      </p:sp>
    </p:spTree>
    <p:extLst>
      <p:ext uri="{BB962C8B-B14F-4D97-AF65-F5344CB8AC3E}">
        <p14:creationId xmlns:p14="http://schemas.microsoft.com/office/powerpoint/2010/main" val="847144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E36A-9636-162E-9B86-F364E8AA61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476F50-8282-322A-1680-2D3AAB4F007E}"/>
              </a:ext>
            </a:extLst>
          </p:cNvPr>
          <p:cNvSpPr>
            <a:spLocks noGrp="1"/>
          </p:cNvSpPr>
          <p:nvPr>
            <p:ph idx="25"/>
          </p:nvPr>
        </p:nvSpPr>
        <p:spPr/>
        <p:txBody>
          <a:bodyPr/>
          <a:lstStyle/>
          <a:p>
            <a:endParaRPr lang="en-AU"/>
          </a:p>
        </p:txBody>
      </p:sp>
      <p:sp>
        <p:nvSpPr>
          <p:cNvPr id="4" name="Content Placeholder 3">
            <a:extLst>
              <a:ext uri="{FF2B5EF4-FFF2-40B4-BE49-F238E27FC236}">
                <a16:creationId xmlns:a16="http://schemas.microsoft.com/office/drawing/2014/main" id="{FFD9EAF8-1DB3-15E5-5707-FE6C6DA8F6C6}"/>
              </a:ext>
            </a:extLst>
          </p:cNvPr>
          <p:cNvSpPr>
            <a:spLocks noGrp="1"/>
          </p:cNvSpPr>
          <p:nvPr>
            <p:ph idx="26"/>
          </p:nvPr>
        </p:nvSpPr>
        <p:spPr/>
        <p:txBody>
          <a:bodyPr/>
          <a:lstStyle/>
          <a:p>
            <a:endParaRPr lang="en-AU"/>
          </a:p>
        </p:txBody>
      </p:sp>
      <p:sp>
        <p:nvSpPr>
          <p:cNvPr id="5" name="Content Placeholder 4">
            <a:extLst>
              <a:ext uri="{FF2B5EF4-FFF2-40B4-BE49-F238E27FC236}">
                <a16:creationId xmlns:a16="http://schemas.microsoft.com/office/drawing/2014/main" id="{3165A433-DB84-275B-C397-DF50EEFE2E70}"/>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D7A8669F-9A1A-EFA5-8B1A-951161D0C487}"/>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9159F166-6100-714F-DA01-4BFCB930CACD}"/>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57089756-144D-EB87-C2F9-AC592EBE5636}"/>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460E83A3-4C3E-93FC-DDC9-330E3AE6B06E}"/>
              </a:ext>
            </a:extLst>
          </p:cNvPr>
          <p:cNvSpPr>
            <a:spLocks noGrp="1"/>
          </p:cNvSpPr>
          <p:nvPr>
            <p:ph idx="31"/>
          </p:nvPr>
        </p:nvSpPr>
        <p:spPr/>
        <p:txBody>
          <a:bodyPr/>
          <a:lstStyle/>
          <a:p>
            <a:endParaRPr lang="en-AU"/>
          </a:p>
        </p:txBody>
      </p:sp>
      <p:sp>
        <p:nvSpPr>
          <p:cNvPr id="10" name="Content Placeholder 9">
            <a:extLst>
              <a:ext uri="{FF2B5EF4-FFF2-40B4-BE49-F238E27FC236}">
                <a16:creationId xmlns:a16="http://schemas.microsoft.com/office/drawing/2014/main" id="{A7675397-A7B1-8A53-AAA5-CEE2697E9DCB}"/>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1977469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7384-BF55-BE63-EC1D-C8289E8AEC6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29A0856-2681-6AFB-707A-A3F7AB640214}"/>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40633955-1921-BAA8-3944-8A2376D4B8AD}"/>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CA85BB66-8DF1-B241-5D7A-DF5B8DC6AFFF}"/>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801679B0-A83C-9145-2325-BD37254A6BC6}"/>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C727BA74-D5A7-F1D4-7DE1-D7126C022D61}"/>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E4666281-43F3-8C63-C5EE-6C58CEAA2D65}"/>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345518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650B-1627-A82B-49FE-AE9DF8389DA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D91700E-E984-43C1-9AB2-F3A118FB90C3}"/>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D4288347-F2F7-F3A0-A1A4-2F0876EDA75C}"/>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213D3D6B-19B0-1E9E-1A9F-4939A6BD5872}"/>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A22C4597-0F4E-D44F-DF24-3604B398FDFA}"/>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90058D27-9321-BBB9-BF3E-8286BA191F93}"/>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527638F2-EB8D-A157-F980-202B8311D353}"/>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61299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B7FC41-4854-9777-473A-E7B45A51B5DA}"/>
              </a:ext>
            </a:extLst>
          </p:cNvPr>
          <p:cNvPicPr>
            <a:picLocks noChangeAspect="1"/>
          </p:cNvPicPr>
          <p:nvPr/>
        </p:nvPicPr>
        <p:blipFill>
          <a:blip r:embed="rId3">
            <a:alphaModFix/>
          </a:blip>
          <a:stretch>
            <a:fillRect/>
          </a:stretch>
        </p:blipFill>
        <p:spPr>
          <a:xfrm>
            <a:off x="0" y="0"/>
            <a:ext cx="12273728" cy="6858000"/>
          </a:xfrm>
          <a:prstGeom prst="rect">
            <a:avLst/>
          </a:prstGeom>
        </p:spPr>
      </p:pic>
      <p:sp>
        <p:nvSpPr>
          <p:cNvPr id="4" name="Content Placeholder 3">
            <a:extLst>
              <a:ext uri="{FF2B5EF4-FFF2-40B4-BE49-F238E27FC236}">
                <a16:creationId xmlns:a16="http://schemas.microsoft.com/office/drawing/2014/main" id="{CB8AAF4E-AD83-C2C2-691D-9A5A9B88BA54}"/>
              </a:ext>
            </a:extLst>
          </p:cNvPr>
          <p:cNvSpPr>
            <a:spLocks noGrp="1"/>
          </p:cNvSpPr>
          <p:nvPr>
            <p:ph sz="quarter" idx="10"/>
          </p:nvPr>
        </p:nvSpPr>
        <p:spPr/>
        <p:txBody>
          <a:bodyPr/>
          <a:lstStyle/>
          <a:p>
            <a:endParaRPr lang="en-AU"/>
          </a:p>
        </p:txBody>
      </p:sp>
    </p:spTree>
    <p:extLst>
      <p:ext uri="{BB962C8B-B14F-4D97-AF65-F5344CB8AC3E}">
        <p14:creationId xmlns:p14="http://schemas.microsoft.com/office/powerpoint/2010/main" val="1227838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559-E80E-35DA-C666-2E04ABA18C8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7EF4212-E3F1-A13C-AA61-56342F29358C}"/>
              </a:ext>
            </a:extLst>
          </p:cNvPr>
          <p:cNvSpPr>
            <a:spLocks noGrp="1"/>
          </p:cNvSpPr>
          <p:nvPr>
            <p:ph sz="quarter" idx="10"/>
          </p:nvPr>
        </p:nvSpPr>
        <p:spPr/>
        <p:txBody>
          <a:bodyPr/>
          <a:lstStyle/>
          <a:p>
            <a:endParaRPr lang="en-AU"/>
          </a:p>
        </p:txBody>
      </p:sp>
      <p:sp>
        <p:nvSpPr>
          <p:cNvPr id="4" name="Content Placeholder 3">
            <a:extLst>
              <a:ext uri="{FF2B5EF4-FFF2-40B4-BE49-F238E27FC236}">
                <a16:creationId xmlns:a16="http://schemas.microsoft.com/office/drawing/2014/main" id="{0663C5CA-C10F-BF4B-570A-B9EB2121E5D7}"/>
              </a:ext>
            </a:extLst>
          </p:cNvPr>
          <p:cNvSpPr>
            <a:spLocks noGrp="1"/>
          </p:cNvSpPr>
          <p:nvPr>
            <p:ph sz="quarter" idx="11"/>
          </p:nvPr>
        </p:nvSpPr>
        <p:spPr/>
        <p:txBody>
          <a:bodyPr/>
          <a:lstStyle/>
          <a:p>
            <a:endParaRPr lang="en-AU"/>
          </a:p>
        </p:txBody>
      </p:sp>
      <p:sp>
        <p:nvSpPr>
          <p:cNvPr id="5" name="Content Placeholder 4">
            <a:extLst>
              <a:ext uri="{FF2B5EF4-FFF2-40B4-BE49-F238E27FC236}">
                <a16:creationId xmlns:a16="http://schemas.microsoft.com/office/drawing/2014/main" id="{2675A4F6-7F15-657F-F646-4ED282038F83}"/>
              </a:ext>
            </a:extLst>
          </p:cNvPr>
          <p:cNvSpPr>
            <a:spLocks noGrp="1"/>
          </p:cNvSpPr>
          <p:nvPr>
            <p:ph idx="31"/>
          </p:nvPr>
        </p:nvSpPr>
        <p:spPr/>
        <p:txBody>
          <a:bodyPr/>
          <a:lstStyle/>
          <a:p>
            <a:endParaRPr lang="en-AU"/>
          </a:p>
        </p:txBody>
      </p:sp>
      <p:sp>
        <p:nvSpPr>
          <p:cNvPr id="6" name="Content Placeholder 5">
            <a:extLst>
              <a:ext uri="{FF2B5EF4-FFF2-40B4-BE49-F238E27FC236}">
                <a16:creationId xmlns:a16="http://schemas.microsoft.com/office/drawing/2014/main" id="{79DCC03D-00DD-9F51-B7CA-AEE424A5554B}"/>
              </a:ext>
            </a:extLst>
          </p:cNvPr>
          <p:cNvSpPr>
            <a:spLocks noGrp="1"/>
          </p:cNvSpPr>
          <p:nvPr>
            <p:ph idx="32"/>
          </p:nvPr>
        </p:nvSpPr>
        <p:spPr/>
        <p:txBody>
          <a:bodyPr/>
          <a:lstStyle/>
          <a:p>
            <a:endParaRPr lang="en-AU"/>
          </a:p>
        </p:txBody>
      </p:sp>
      <p:sp>
        <p:nvSpPr>
          <p:cNvPr id="7" name="Content Placeholder 6">
            <a:extLst>
              <a:ext uri="{FF2B5EF4-FFF2-40B4-BE49-F238E27FC236}">
                <a16:creationId xmlns:a16="http://schemas.microsoft.com/office/drawing/2014/main" id="{810688E9-A919-BCBE-F83F-781F45CA7972}"/>
              </a:ext>
            </a:extLst>
          </p:cNvPr>
          <p:cNvSpPr>
            <a:spLocks noGrp="1"/>
          </p:cNvSpPr>
          <p:nvPr>
            <p:ph idx="28"/>
          </p:nvPr>
        </p:nvSpPr>
        <p:spPr/>
        <p:txBody>
          <a:bodyPr/>
          <a:lstStyle/>
          <a:p>
            <a:endParaRPr lang="en-AU"/>
          </a:p>
        </p:txBody>
      </p:sp>
      <p:sp>
        <p:nvSpPr>
          <p:cNvPr id="8" name="Content Placeholder 7">
            <a:extLst>
              <a:ext uri="{FF2B5EF4-FFF2-40B4-BE49-F238E27FC236}">
                <a16:creationId xmlns:a16="http://schemas.microsoft.com/office/drawing/2014/main" id="{3C879898-F15D-EC32-5E45-C848043AE752}"/>
              </a:ext>
            </a:extLst>
          </p:cNvPr>
          <p:cNvSpPr>
            <a:spLocks noGrp="1"/>
          </p:cNvSpPr>
          <p:nvPr>
            <p:ph idx="33"/>
          </p:nvPr>
        </p:nvSpPr>
        <p:spPr/>
        <p:txBody>
          <a:bodyPr/>
          <a:lstStyle/>
          <a:p>
            <a:endParaRPr lang="en-AU"/>
          </a:p>
        </p:txBody>
      </p:sp>
    </p:spTree>
    <p:extLst>
      <p:ext uri="{BB962C8B-B14F-4D97-AF65-F5344CB8AC3E}">
        <p14:creationId xmlns:p14="http://schemas.microsoft.com/office/powerpoint/2010/main" val="201106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2" name="Screen Recording 11">
            <a:hlinkClick r:id="" action="ppaction://media"/>
            <a:extLst>
              <a:ext uri="{FF2B5EF4-FFF2-40B4-BE49-F238E27FC236}">
                <a16:creationId xmlns:a16="http://schemas.microsoft.com/office/drawing/2014/main" id="{48765573-E917-A115-2BCD-68DC10589A90}"/>
              </a:ext>
            </a:extLst>
          </p:cNvPr>
          <p:cNvPicPr>
            <a:picLocks noChangeAspect="1"/>
          </p:cNvPicPr>
          <p:nvPr>
            <a:videoFile r:link="rId1"/>
            <p:extLst>
              <p:ext uri="{DAA4B4D4-6D71-4841-9C94-3DE7FCFB9230}">
                <p14:media xmlns:p14="http://schemas.microsoft.com/office/powerpoint/2010/main" r:embed="rId2">
                  <p14:trim st="3254"/>
                </p14:media>
              </p:ext>
            </p:extLst>
          </p:nvPr>
        </p:nvPicPr>
        <p:blipFill>
          <a:blip r:embed="rId5"/>
          <a:stretch>
            <a:fillRect/>
          </a:stretch>
        </p:blipFill>
        <p:spPr>
          <a:xfrm>
            <a:off x="127590" y="0"/>
            <a:ext cx="12192000" cy="6858000"/>
          </a:xfrm>
          <a:prstGeom prst="rect">
            <a:avLst/>
          </a:prstGeom>
        </p:spPr>
      </p:pic>
      <p:sp>
        <p:nvSpPr>
          <p:cNvPr id="2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B99B58-BADB-FFE6-25F0-3676278DFB77}"/>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300" b="1" kern="1200" dirty="0">
                <a:solidFill>
                  <a:schemeClr val="bg1"/>
                </a:solidFill>
                <a:latin typeface="+mj-lt"/>
                <a:ea typeface="+mj-ea"/>
                <a:cs typeface="+mj-cs"/>
                <a:hlinkClick r:id="rId6" tooltip="https://www.dickerdata.com.au/microsoft-onpoint-2024-webinars">
                  <a:extLst>
                    <a:ext uri="{A12FA001-AC4F-418D-AE19-62706E023703}">
                      <ahyp:hlinkClr xmlns:ahyp="http://schemas.microsoft.com/office/drawing/2018/hyperlinkcolor" val="tx"/>
                    </a:ext>
                  </a:extLst>
                </a:hlinkClick>
              </a:rPr>
              <a:t>View all the OnPoint (AU) 2024 Webinars</a:t>
            </a:r>
            <a:r>
              <a:rPr lang="en-US" sz="3300" b="1" kern="1200" dirty="0">
                <a:solidFill>
                  <a:schemeClr val="bg1"/>
                </a:solidFill>
                <a:latin typeface="+mj-lt"/>
                <a:ea typeface="+mj-ea"/>
                <a:cs typeface="+mj-cs"/>
              </a:rPr>
              <a:t> </a:t>
            </a:r>
            <a:r>
              <a:rPr lang="en-US" sz="3300" b="1" kern="1200" dirty="0">
                <a:solidFill>
                  <a:srgbClr val="FFFFFF"/>
                </a:solidFill>
                <a:latin typeface="+mj-lt"/>
                <a:ea typeface="+mj-ea"/>
                <a:cs typeface="+mj-cs"/>
              </a:rPr>
              <a:t>so far!</a:t>
            </a:r>
            <a:endParaRPr lang="en-US" sz="3300" kern="1200" dirty="0">
              <a:solidFill>
                <a:srgbClr val="FFFFFF"/>
              </a:solidFill>
              <a:latin typeface="+mj-lt"/>
              <a:ea typeface="+mj-ea"/>
              <a:cs typeface="+mj-cs"/>
            </a:endParaRPr>
          </a:p>
        </p:txBody>
      </p:sp>
      <p:pic>
        <p:nvPicPr>
          <p:cNvPr id="6" name="Picture 5">
            <a:hlinkClick r:id="rId7"/>
            <a:extLst>
              <a:ext uri="{FF2B5EF4-FFF2-40B4-BE49-F238E27FC236}">
                <a16:creationId xmlns:a16="http://schemas.microsoft.com/office/drawing/2014/main" id="{B933892F-92CE-339A-865B-31E0151CADB7}"/>
              </a:ext>
            </a:extLst>
          </p:cNvPr>
          <p:cNvPicPr>
            <a:picLocks noChangeAspect="1"/>
          </p:cNvPicPr>
          <p:nvPr/>
        </p:nvPicPr>
        <p:blipFill>
          <a:blip r:embed="rId8"/>
          <a:stretch>
            <a:fillRect/>
          </a:stretch>
        </p:blipFill>
        <p:spPr>
          <a:xfrm>
            <a:off x="5049368" y="161878"/>
            <a:ext cx="5185910" cy="3267122"/>
          </a:xfrm>
          <a:prstGeom prst="rect">
            <a:avLst/>
          </a:prstGeom>
        </p:spPr>
      </p:pic>
    </p:spTree>
    <p:extLst>
      <p:ext uri="{BB962C8B-B14F-4D97-AF65-F5344CB8AC3E}">
        <p14:creationId xmlns:p14="http://schemas.microsoft.com/office/powerpoint/2010/main" val="223074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121" y="457200"/>
            <a:ext cx="10563758"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5"/>
            <a:extLst>
              <a:ext uri="{FF2B5EF4-FFF2-40B4-BE49-F238E27FC236}">
                <a16:creationId xmlns:a16="http://schemas.microsoft.com/office/drawing/2014/main" id="{1275E007-BF07-1334-0C1C-8B5D3EF3A711}"/>
              </a:ext>
            </a:extLst>
          </p:cNvPr>
          <p:cNvPicPr>
            <a:picLocks noChangeAspect="1"/>
          </p:cNvPicPr>
          <p:nvPr/>
        </p:nvPicPr>
        <p:blipFill>
          <a:blip r:embed="rId6"/>
          <a:stretch>
            <a:fillRect/>
          </a:stretch>
        </p:blipFill>
        <p:spPr>
          <a:xfrm>
            <a:off x="1243345" y="734568"/>
            <a:ext cx="4562114" cy="3375965"/>
          </a:xfrm>
          <a:prstGeom prst="rect">
            <a:avLst/>
          </a:prstGeom>
        </p:spPr>
      </p:pic>
      <p:pic>
        <p:nvPicPr>
          <p:cNvPr id="7" name="Screen Recording 6">
            <a:hlinkClick r:id="" action="ppaction://media"/>
            <a:extLst>
              <a:ext uri="{FF2B5EF4-FFF2-40B4-BE49-F238E27FC236}">
                <a16:creationId xmlns:a16="http://schemas.microsoft.com/office/drawing/2014/main" id="{2578EA1F-FC12-727C-E82B-30C3C76C5862}"/>
              </a:ext>
            </a:extLst>
          </p:cNvPr>
          <p:cNvPicPr>
            <a:picLocks noChangeAspect="1"/>
          </p:cNvPicPr>
          <p:nvPr>
            <a:videoFile r:link="rId1"/>
            <p:extLst>
              <p:ext uri="{DAA4B4D4-6D71-4841-9C94-3DE7FCFB9230}">
                <p14:media xmlns:p14="http://schemas.microsoft.com/office/powerpoint/2010/main" r:embed="rId2">
                  <p14:trim end="12612.5"/>
                </p14:media>
              </p:ext>
            </p:extLst>
          </p:nvPr>
        </p:nvPicPr>
        <p:blipFill>
          <a:blip r:embed="rId7"/>
          <a:stretch>
            <a:fillRect/>
          </a:stretch>
        </p:blipFill>
        <p:spPr>
          <a:xfrm>
            <a:off x="6234683" y="1554890"/>
            <a:ext cx="4865827" cy="2870838"/>
          </a:xfrm>
          <a:prstGeom prst="rect">
            <a:avLst/>
          </a:prstGeom>
        </p:spPr>
      </p:pic>
      <p:sp>
        <p:nvSpPr>
          <p:cNvPr id="1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0857" y="5305644"/>
            <a:ext cx="2852928" cy="15850"/>
          </a:xfrm>
          <a:custGeom>
            <a:avLst/>
            <a:gdLst>
              <a:gd name="connsiteX0" fmla="*/ 0 w 2852928"/>
              <a:gd name="connsiteY0" fmla="*/ 0 h 15850"/>
              <a:gd name="connsiteX1" fmla="*/ 570586 w 2852928"/>
              <a:gd name="connsiteY1" fmla="*/ 0 h 15850"/>
              <a:gd name="connsiteX2" fmla="*/ 1112642 w 2852928"/>
              <a:gd name="connsiteY2" fmla="*/ 0 h 15850"/>
              <a:gd name="connsiteX3" fmla="*/ 1654698 w 2852928"/>
              <a:gd name="connsiteY3" fmla="*/ 0 h 15850"/>
              <a:gd name="connsiteX4" fmla="*/ 2282342 w 2852928"/>
              <a:gd name="connsiteY4" fmla="*/ 0 h 15850"/>
              <a:gd name="connsiteX5" fmla="*/ 2852928 w 2852928"/>
              <a:gd name="connsiteY5" fmla="*/ 0 h 15850"/>
              <a:gd name="connsiteX6" fmla="*/ 2852928 w 2852928"/>
              <a:gd name="connsiteY6" fmla="*/ 15850 h 15850"/>
              <a:gd name="connsiteX7" fmla="*/ 2282342 w 2852928"/>
              <a:gd name="connsiteY7" fmla="*/ 15850 h 15850"/>
              <a:gd name="connsiteX8" fmla="*/ 1797345 w 2852928"/>
              <a:gd name="connsiteY8" fmla="*/ 15850 h 15850"/>
              <a:gd name="connsiteX9" fmla="*/ 1255288 w 2852928"/>
              <a:gd name="connsiteY9" fmla="*/ 15850 h 15850"/>
              <a:gd name="connsiteX10" fmla="*/ 713232 w 2852928"/>
              <a:gd name="connsiteY10" fmla="*/ 15850 h 15850"/>
              <a:gd name="connsiteX11" fmla="*/ 0 w 2852928"/>
              <a:gd name="connsiteY11" fmla="*/ 15850 h 15850"/>
              <a:gd name="connsiteX12" fmla="*/ 0 w 2852928"/>
              <a:gd name="connsiteY12" fmla="*/ 0 h 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2928" h="15850" fill="none" extrusionOk="0">
                <a:moveTo>
                  <a:pt x="0" y="0"/>
                </a:moveTo>
                <a:cubicBezTo>
                  <a:pt x="194074" y="19231"/>
                  <a:pt x="419456" y="4210"/>
                  <a:pt x="570586" y="0"/>
                </a:cubicBezTo>
                <a:cubicBezTo>
                  <a:pt x="721716" y="-4210"/>
                  <a:pt x="867280" y="10473"/>
                  <a:pt x="1112642" y="0"/>
                </a:cubicBezTo>
                <a:cubicBezTo>
                  <a:pt x="1358004" y="-10473"/>
                  <a:pt x="1464002" y="-5248"/>
                  <a:pt x="1654698" y="0"/>
                </a:cubicBezTo>
                <a:cubicBezTo>
                  <a:pt x="1845394" y="5248"/>
                  <a:pt x="2026976" y="25245"/>
                  <a:pt x="2282342" y="0"/>
                </a:cubicBezTo>
                <a:cubicBezTo>
                  <a:pt x="2537708" y="-25245"/>
                  <a:pt x="2653596" y="11091"/>
                  <a:pt x="2852928" y="0"/>
                </a:cubicBezTo>
                <a:cubicBezTo>
                  <a:pt x="2853663" y="6164"/>
                  <a:pt x="2853015" y="9943"/>
                  <a:pt x="2852928" y="15850"/>
                </a:cubicBezTo>
                <a:cubicBezTo>
                  <a:pt x="2593574" y="2544"/>
                  <a:pt x="2439296" y="41969"/>
                  <a:pt x="2282342" y="15850"/>
                </a:cubicBezTo>
                <a:cubicBezTo>
                  <a:pt x="2125388" y="-10269"/>
                  <a:pt x="2011300" y="7955"/>
                  <a:pt x="1797345" y="15850"/>
                </a:cubicBezTo>
                <a:cubicBezTo>
                  <a:pt x="1583390" y="23745"/>
                  <a:pt x="1504059" y="-10739"/>
                  <a:pt x="1255288" y="15850"/>
                </a:cubicBezTo>
                <a:cubicBezTo>
                  <a:pt x="1006517" y="42439"/>
                  <a:pt x="836964" y="14207"/>
                  <a:pt x="713232" y="15850"/>
                </a:cubicBezTo>
                <a:cubicBezTo>
                  <a:pt x="589500" y="17493"/>
                  <a:pt x="352844" y="8181"/>
                  <a:pt x="0" y="15850"/>
                </a:cubicBezTo>
                <a:cubicBezTo>
                  <a:pt x="566" y="10013"/>
                  <a:pt x="-63" y="7695"/>
                  <a:pt x="0" y="0"/>
                </a:cubicBezTo>
                <a:close/>
              </a:path>
              <a:path w="2852928" h="15850" stroke="0" extrusionOk="0">
                <a:moveTo>
                  <a:pt x="0" y="0"/>
                </a:moveTo>
                <a:cubicBezTo>
                  <a:pt x="250979" y="-19806"/>
                  <a:pt x="371487" y="9248"/>
                  <a:pt x="513527" y="0"/>
                </a:cubicBezTo>
                <a:cubicBezTo>
                  <a:pt x="655567" y="-9248"/>
                  <a:pt x="949225" y="5290"/>
                  <a:pt x="1141171" y="0"/>
                </a:cubicBezTo>
                <a:cubicBezTo>
                  <a:pt x="1333117" y="-5290"/>
                  <a:pt x="1424386" y="-19094"/>
                  <a:pt x="1626169" y="0"/>
                </a:cubicBezTo>
                <a:cubicBezTo>
                  <a:pt x="1827952" y="19094"/>
                  <a:pt x="1914032" y="17074"/>
                  <a:pt x="2111167" y="0"/>
                </a:cubicBezTo>
                <a:cubicBezTo>
                  <a:pt x="2308302" y="-17074"/>
                  <a:pt x="2560327" y="-19754"/>
                  <a:pt x="2852928" y="0"/>
                </a:cubicBezTo>
                <a:cubicBezTo>
                  <a:pt x="2853533" y="4763"/>
                  <a:pt x="2853166" y="10435"/>
                  <a:pt x="2852928" y="15850"/>
                </a:cubicBezTo>
                <a:cubicBezTo>
                  <a:pt x="2598036" y="24674"/>
                  <a:pt x="2566463" y="-10335"/>
                  <a:pt x="2310872" y="15850"/>
                </a:cubicBezTo>
                <a:cubicBezTo>
                  <a:pt x="2055281" y="42035"/>
                  <a:pt x="1987505" y="-9938"/>
                  <a:pt x="1768815" y="15850"/>
                </a:cubicBezTo>
                <a:cubicBezTo>
                  <a:pt x="1550125" y="41638"/>
                  <a:pt x="1394072" y="-7999"/>
                  <a:pt x="1226759" y="15850"/>
                </a:cubicBezTo>
                <a:cubicBezTo>
                  <a:pt x="1059446" y="39699"/>
                  <a:pt x="741974" y="-10501"/>
                  <a:pt x="599115" y="15850"/>
                </a:cubicBezTo>
                <a:cubicBezTo>
                  <a:pt x="456256" y="42201"/>
                  <a:pt x="197577" y="32059"/>
                  <a:pt x="0" y="15850"/>
                </a:cubicBezTo>
                <a:cubicBezTo>
                  <a:pt x="70" y="9286"/>
                  <a:pt x="-595" y="557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97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95" fill="hold"/>
                                        <p:tgtEl>
                                          <p:spTgt spid="7"/>
                                        </p:tgtEl>
                                      </p:cBhvr>
                                    </p:cmd>
                                  </p:childTnLst>
                                </p:cTn>
                              </p:par>
                              <p:par>
                                <p:cTn id="7" presetID="2" presetClass="entr" presetSubtype="2"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1+#ppt_w/2"/>
                                          </p:val>
                                        </p:tav>
                                        <p:tav tm="100000">
                                          <p:val>
                                            <p:strVal val="#ppt_x"/>
                                          </p:val>
                                        </p:tav>
                                      </p:tavLst>
                                    </p:anim>
                                    <p:anim calcmode="lin" valueType="num">
                                      <p:cBhvr additive="base">
                                        <p:cTn id="1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3"/>
            <a:extLst>
              <a:ext uri="{FF2B5EF4-FFF2-40B4-BE49-F238E27FC236}">
                <a16:creationId xmlns:a16="http://schemas.microsoft.com/office/drawing/2014/main" id="{D2A1A9A3-C3B1-A6C9-1065-D2595A682EF0}"/>
              </a:ext>
            </a:extLst>
          </p:cNvPr>
          <p:cNvPicPr>
            <a:picLocks noChangeAspect="1"/>
          </p:cNvPicPr>
          <p:nvPr/>
        </p:nvPicPr>
        <p:blipFill>
          <a:blip r:embed="rId4"/>
          <a:stretch>
            <a:fillRect/>
          </a:stretch>
        </p:blipFill>
        <p:spPr>
          <a:xfrm>
            <a:off x="343317" y="952188"/>
            <a:ext cx="6238021" cy="4952764"/>
          </a:xfrm>
          <a:prstGeom prst="rect">
            <a:avLst/>
          </a:prstGeom>
        </p:spPr>
      </p:pic>
      <p:pic>
        <p:nvPicPr>
          <p:cNvPr id="2" name="Picture 1">
            <a:extLst>
              <a:ext uri="{FF2B5EF4-FFF2-40B4-BE49-F238E27FC236}">
                <a16:creationId xmlns:a16="http://schemas.microsoft.com/office/drawing/2014/main" id="{3838B112-199E-D7F8-0156-9413B7E8BE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224" b="96047" l="8398" r="96973">
                        <a14:foregroundMark x1="23047" y1="70864" x2="50879" y2="87994"/>
                        <a14:foregroundMark x1="50879" y1="87994" x2="67285" y2="83895"/>
                        <a14:foregroundMark x1="67285" y1="83895" x2="84961" y2="69107"/>
                        <a14:foregroundMark x1="84961" y1="69107" x2="92578" y2="45827"/>
                        <a14:foregroundMark x1="92578" y1="45827" x2="91406" y2="39239"/>
                        <a14:foregroundMark x1="11523" y1="48902" x2="12598" y2="56223"/>
                        <a14:foregroundMark x1="12598" y1="56223" x2="16895" y2="64861"/>
                        <a14:foregroundMark x1="16895" y1="64861" x2="18848" y2="66618"/>
                        <a14:foregroundMark x1="42285" y1="94436" x2="61328" y2="96047"/>
                        <a14:foregroundMark x1="97070" y1="42020" x2="95801" y2="51684"/>
                        <a14:foregroundMark x1="8691" y1="48463" x2="8496" y2="55783"/>
                        <a14:foregroundMark x1="45313" y1="9224" x2="45313" y2="9224"/>
                        <a14:backgroundMark x1="92773" y1="80381" x2="91895" y2="82430"/>
                        <a14:backgroundMark x1="69238" y1="43338" x2="69238" y2="45095"/>
                        <a14:backgroundMark x1="33691" y1="39531" x2="33496" y2="44510"/>
                      </a14:backgroundRemoval>
                    </a14:imgEffect>
                  </a14:imgLayer>
                </a14:imgProps>
              </a:ext>
            </a:extLst>
          </a:blip>
          <a:stretch>
            <a:fillRect/>
          </a:stretch>
        </p:blipFill>
        <p:spPr>
          <a:xfrm>
            <a:off x="4912242" y="1823506"/>
            <a:ext cx="7471144" cy="4983195"/>
          </a:xfrm>
          <a:prstGeom prst="rect">
            <a:avLst/>
          </a:prstGeom>
        </p:spPr>
      </p:pic>
    </p:spTree>
    <p:extLst>
      <p:ext uri="{BB962C8B-B14F-4D97-AF65-F5344CB8AC3E}">
        <p14:creationId xmlns:p14="http://schemas.microsoft.com/office/powerpoint/2010/main" val="3657146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086D399-D178-9E5A-5370-43AAA58D5594}"/>
              </a:ext>
            </a:extLst>
          </p:cNvPr>
          <p:cNvPicPr>
            <a:picLocks noChangeAspect="1"/>
          </p:cNvPicPr>
          <p:nvPr/>
        </p:nvPicPr>
        <p:blipFill>
          <a:blip r:embed="rId3"/>
          <a:stretch>
            <a:fillRect/>
          </a:stretch>
        </p:blipFill>
        <p:spPr>
          <a:xfrm>
            <a:off x="9747124" y="713348"/>
            <a:ext cx="2444876" cy="5600988"/>
          </a:xfrm>
          <a:prstGeom prst="rect">
            <a:avLst/>
          </a:prstGeom>
        </p:spPr>
      </p:pic>
      <p:pic>
        <p:nvPicPr>
          <p:cNvPr id="6" name="Picture 5">
            <a:extLst>
              <a:ext uri="{FF2B5EF4-FFF2-40B4-BE49-F238E27FC236}">
                <a16:creationId xmlns:a16="http://schemas.microsoft.com/office/drawing/2014/main" id="{54179DB6-670D-CFF6-97CD-5DA68807BB3D}"/>
              </a:ext>
            </a:extLst>
          </p:cNvPr>
          <p:cNvPicPr>
            <a:picLocks noChangeAspect="1"/>
          </p:cNvPicPr>
          <p:nvPr/>
        </p:nvPicPr>
        <p:blipFill>
          <a:blip r:embed="rId4"/>
          <a:stretch>
            <a:fillRect/>
          </a:stretch>
        </p:blipFill>
        <p:spPr>
          <a:xfrm>
            <a:off x="261295" y="1400732"/>
            <a:ext cx="6578938" cy="4616687"/>
          </a:xfrm>
          <a:prstGeom prst="rect">
            <a:avLst/>
          </a:prstGeom>
        </p:spPr>
      </p:pic>
      <p:pic>
        <p:nvPicPr>
          <p:cNvPr id="8" name="Picture 7">
            <a:extLst>
              <a:ext uri="{FF2B5EF4-FFF2-40B4-BE49-F238E27FC236}">
                <a16:creationId xmlns:a16="http://schemas.microsoft.com/office/drawing/2014/main" id="{EA226827-263E-91D8-0969-8D338AC046F9}"/>
              </a:ext>
            </a:extLst>
          </p:cNvPr>
          <p:cNvPicPr>
            <a:picLocks noChangeAspect="1"/>
          </p:cNvPicPr>
          <p:nvPr/>
        </p:nvPicPr>
        <p:blipFill>
          <a:blip r:embed="rId5"/>
          <a:stretch>
            <a:fillRect/>
          </a:stretch>
        </p:blipFill>
        <p:spPr>
          <a:xfrm>
            <a:off x="4301213" y="3221953"/>
            <a:ext cx="6172517" cy="2235315"/>
          </a:xfrm>
          <a:prstGeom prst="rect">
            <a:avLst/>
          </a:prstGeom>
        </p:spPr>
      </p:pic>
      <p:pic>
        <p:nvPicPr>
          <p:cNvPr id="11" name="Picture 10">
            <a:extLst>
              <a:ext uri="{FF2B5EF4-FFF2-40B4-BE49-F238E27FC236}">
                <a16:creationId xmlns:a16="http://schemas.microsoft.com/office/drawing/2014/main" id="{34F113FD-217C-72E8-FB41-AD8B269C4649}"/>
              </a:ext>
            </a:extLst>
          </p:cNvPr>
          <p:cNvPicPr>
            <a:picLocks noChangeAspect="1"/>
          </p:cNvPicPr>
          <p:nvPr/>
        </p:nvPicPr>
        <p:blipFill>
          <a:blip r:embed="rId6"/>
          <a:stretch>
            <a:fillRect/>
          </a:stretch>
        </p:blipFill>
        <p:spPr>
          <a:xfrm>
            <a:off x="4301213" y="5543007"/>
            <a:ext cx="1362735" cy="1209858"/>
          </a:xfrm>
          <a:prstGeom prst="rect">
            <a:avLst/>
          </a:prstGeom>
        </p:spPr>
      </p:pic>
      <p:sp>
        <p:nvSpPr>
          <p:cNvPr id="15" name="TextBox 14">
            <a:extLst>
              <a:ext uri="{FF2B5EF4-FFF2-40B4-BE49-F238E27FC236}">
                <a16:creationId xmlns:a16="http://schemas.microsoft.com/office/drawing/2014/main" id="{C474E187-3EDA-00DB-FFE4-922EDDCA0535}"/>
              </a:ext>
            </a:extLst>
          </p:cNvPr>
          <p:cNvSpPr txBox="1"/>
          <p:nvPr/>
        </p:nvSpPr>
        <p:spPr>
          <a:xfrm>
            <a:off x="4096498" y="762951"/>
            <a:ext cx="6377232" cy="369332"/>
          </a:xfrm>
          <a:prstGeom prst="rect">
            <a:avLst/>
          </a:prstGeom>
          <a:noFill/>
        </p:spPr>
        <p:txBody>
          <a:bodyPr wrap="square">
            <a:spAutoFit/>
          </a:bodyPr>
          <a:lstStyle/>
          <a:p>
            <a:r>
              <a:rPr lang="en-AU" dirty="0">
                <a:hlinkClick r:id="rId7"/>
              </a:rPr>
              <a:t>https://techweek.co.nz/whats-on/programme/</a:t>
            </a:r>
            <a:endParaRPr lang="en-AU" dirty="0"/>
          </a:p>
        </p:txBody>
      </p:sp>
      <p:pic>
        <p:nvPicPr>
          <p:cNvPr id="2" name="Picture 1">
            <a:extLst>
              <a:ext uri="{FF2B5EF4-FFF2-40B4-BE49-F238E27FC236}">
                <a16:creationId xmlns:a16="http://schemas.microsoft.com/office/drawing/2014/main" id="{637087BF-6929-E018-9643-9F20B37C4B77}"/>
              </a:ext>
            </a:extLst>
          </p:cNvPr>
          <p:cNvPicPr>
            <a:picLocks noChangeAspect="1"/>
          </p:cNvPicPr>
          <p:nvPr/>
        </p:nvPicPr>
        <p:blipFill>
          <a:blip r:embed="rId8"/>
          <a:stretch>
            <a:fillRect/>
          </a:stretch>
        </p:blipFill>
        <p:spPr>
          <a:xfrm>
            <a:off x="110335" y="85088"/>
            <a:ext cx="2391860" cy="1345421"/>
          </a:xfrm>
          <a:prstGeom prst="rect">
            <a:avLst/>
          </a:prstGeom>
        </p:spPr>
      </p:pic>
    </p:spTree>
    <p:extLst>
      <p:ext uri="{BB962C8B-B14F-4D97-AF65-F5344CB8AC3E}">
        <p14:creationId xmlns:p14="http://schemas.microsoft.com/office/powerpoint/2010/main" val="551458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780C0E6-AF34-2DC0-EC47-51FE5C77C56C}"/>
              </a:ext>
            </a:extLst>
          </p:cNvPr>
          <p:cNvSpPr>
            <a:spLocks noGrp="1"/>
          </p:cNvSpPr>
          <p:nvPr>
            <p:ph sz="quarter" idx="10"/>
          </p:nvPr>
        </p:nvSpPr>
        <p:spPr/>
        <p:txBody>
          <a:bodyPr/>
          <a:lstStyle/>
          <a:p>
            <a:endParaRPr lang="en-AU"/>
          </a:p>
        </p:txBody>
      </p:sp>
      <p:pic>
        <p:nvPicPr>
          <p:cNvPr id="6" name="Picture 5">
            <a:hlinkClick r:id="rId3"/>
            <a:extLst>
              <a:ext uri="{FF2B5EF4-FFF2-40B4-BE49-F238E27FC236}">
                <a16:creationId xmlns:a16="http://schemas.microsoft.com/office/drawing/2014/main" id="{DC3ECB49-38F9-612B-A0C8-844FE1C3B7D0}"/>
              </a:ext>
            </a:extLst>
          </p:cNvPr>
          <p:cNvPicPr>
            <a:picLocks noChangeAspect="1"/>
          </p:cNvPicPr>
          <p:nvPr/>
        </p:nvPicPr>
        <p:blipFill>
          <a:blip r:embed="rId4"/>
          <a:stretch>
            <a:fillRect/>
          </a:stretch>
        </p:blipFill>
        <p:spPr>
          <a:xfrm>
            <a:off x="-1" y="0"/>
            <a:ext cx="10661227" cy="6470534"/>
          </a:xfrm>
          <a:prstGeom prst="rect">
            <a:avLst/>
          </a:prstGeom>
        </p:spPr>
      </p:pic>
      <p:pic>
        <p:nvPicPr>
          <p:cNvPr id="5" name="Picture 4">
            <a:extLst>
              <a:ext uri="{FF2B5EF4-FFF2-40B4-BE49-F238E27FC236}">
                <a16:creationId xmlns:a16="http://schemas.microsoft.com/office/drawing/2014/main" id="{6F086622-10F6-1019-C61D-EA40CC2FD471}"/>
              </a:ext>
            </a:extLst>
          </p:cNvPr>
          <p:cNvPicPr>
            <a:picLocks noChangeAspect="1"/>
          </p:cNvPicPr>
          <p:nvPr/>
        </p:nvPicPr>
        <p:blipFill>
          <a:blip r:embed="rId5"/>
          <a:stretch>
            <a:fillRect/>
          </a:stretch>
        </p:blipFill>
        <p:spPr>
          <a:xfrm>
            <a:off x="3632924" y="163033"/>
            <a:ext cx="2463076" cy="1382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1298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28EC0-EABC-EFCD-F426-D92DFA1B003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4DABE6D-36C2-BB22-5ACF-8B67ECAA6DBB}"/>
              </a:ext>
            </a:extLst>
          </p:cNvPr>
          <p:cNvSpPr>
            <a:spLocks noGrp="1"/>
          </p:cNvSpPr>
          <p:nvPr>
            <p:ph idx="1"/>
          </p:nvPr>
        </p:nvSpPr>
        <p:spPr/>
        <p:txBody>
          <a:bodyPr/>
          <a:lstStyle/>
          <a:p>
            <a:endParaRPr lang="en-AU"/>
          </a:p>
        </p:txBody>
      </p:sp>
      <p:pic>
        <p:nvPicPr>
          <p:cNvPr id="5" name="Picture 4">
            <a:hlinkClick r:id="rId2"/>
            <a:extLst>
              <a:ext uri="{FF2B5EF4-FFF2-40B4-BE49-F238E27FC236}">
                <a16:creationId xmlns:a16="http://schemas.microsoft.com/office/drawing/2014/main" id="{F26CC17C-40BB-96D8-DF02-D948E229F946}"/>
              </a:ext>
            </a:extLst>
          </p:cNvPr>
          <p:cNvPicPr>
            <a:picLocks noChangeAspect="1"/>
          </p:cNvPicPr>
          <p:nvPr/>
        </p:nvPicPr>
        <p:blipFill>
          <a:blip r:embed="rId3"/>
          <a:stretch>
            <a:fillRect/>
          </a:stretch>
        </p:blipFill>
        <p:spPr>
          <a:xfrm>
            <a:off x="0" y="0"/>
            <a:ext cx="12372622" cy="6705600"/>
          </a:xfrm>
          <a:prstGeom prst="rect">
            <a:avLst/>
          </a:prstGeom>
        </p:spPr>
      </p:pic>
    </p:spTree>
    <p:extLst>
      <p:ext uri="{BB962C8B-B14F-4D97-AF65-F5344CB8AC3E}">
        <p14:creationId xmlns:p14="http://schemas.microsoft.com/office/powerpoint/2010/main" val="315126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50"/>
                                  </p:stCondLst>
                                  <p:endCondLst>
                                    <p:cond evt="begin" delay="0">
                                      <p:tn val="5"/>
                                    </p:cond>
                                  </p:end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nodePh="1">
                                  <p:stCondLst>
                                    <p:cond delay="1250"/>
                                  </p:stCondLst>
                                  <p:endCondLst>
                                    <p:cond evt="begin" delay="0">
                                      <p:tn val="8"/>
                                    </p:cond>
                                  </p:end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1250"/>
                                  </p:stCondLst>
                                  <p:iterate>
                                    <p:tmPct val="10000"/>
                                  </p:iterate>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953C83-2A4B-410F-93F8-57447A6D4ECE}">
  <ds:schemaRefs>
    <ds:schemaRef ds:uri="http://schemas.microsoft.com/office/infopath/2007/PartnerControls"/>
    <ds:schemaRef ds:uri="456d9ceb-753b-4687-b044-32f2c6a9d264"/>
    <ds:schemaRef ds:uri="http://www.w3.org/XML/1998/namespace"/>
    <ds:schemaRef ds:uri="http://schemas.microsoft.com/office/2006/documentManagement/types"/>
    <ds:schemaRef ds:uri="http://purl.org/dc/elements/1.1/"/>
    <ds:schemaRef ds:uri="http://purl.org/dc/terms/"/>
    <ds:schemaRef ds:uri="http://purl.org/dc/dcmitype/"/>
    <ds:schemaRef ds:uri="http://schemas.openxmlformats.org/package/2006/metadata/core-properties"/>
    <ds:schemaRef ds:uri="d5d3d20d-99fc-41b1-970c-90028ee048d3"/>
    <ds:schemaRef ds:uri="http://schemas.microsoft.com/office/2006/metadata/properties"/>
  </ds:schemaRefs>
</ds:datastoreItem>
</file>

<file path=customXml/itemProps2.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7CD407-B608-4B14-A95C-D1456CB932A7}">
  <ds:schemaRefs>
    <ds:schemaRef ds:uri="http://schemas.microsoft.com/sharepoint/v3/contenttype/forms"/>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218</TotalTime>
  <Words>1052</Words>
  <Application>Microsoft Office PowerPoint</Application>
  <PresentationFormat>Widescreen</PresentationFormat>
  <Paragraphs>125</Paragraphs>
  <Slides>30</Slides>
  <Notes>13</Notes>
  <HiddenSlides>10</HiddenSlides>
  <MMClips>2</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Office Theme</vt:lpstr>
      <vt:lpstr>LIGHT GRAY TEMPLATE</vt:lpstr>
      <vt:lpstr>1_CSP Copilot Template - CONDENSED - Diamond 12/23</vt:lpstr>
      <vt:lpstr>Custom Design</vt:lpstr>
      <vt:lpstr>2_Black Template</vt:lpstr>
      <vt:lpstr>Dicker Data Webinar   E:14    Azure Lighthouse</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“Move your customers Azure to Dicker Data and receive the 1st full month’s consumption free of charge.”</vt:lpstr>
      <vt:lpstr>PowerPoint Presentation</vt:lpstr>
      <vt:lpstr>Life without Lighthouse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Dicker Data Webinar  Thank you  E15 Defender for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Paul Caldwell</cp:lastModifiedBy>
  <cp:revision>3</cp:revision>
  <dcterms:created xsi:type="dcterms:W3CDTF">2024-02-08T21:30:36Z</dcterms:created>
  <dcterms:modified xsi:type="dcterms:W3CDTF">2024-05-15T22:02:49Z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