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63" r:id="rId5"/>
    <p:sldId id="258" r:id="rId6"/>
    <p:sldId id="271" r:id="rId7"/>
    <p:sldId id="2076136163" r:id="rId8"/>
    <p:sldId id="264" r:id="rId9"/>
    <p:sldId id="2076136166" r:id="rId10"/>
    <p:sldId id="2076136178" r:id="rId11"/>
    <p:sldId id="2076136168" r:id="rId12"/>
    <p:sldId id="2076136164" r:id="rId13"/>
    <p:sldId id="2076136169" r:id="rId14"/>
    <p:sldId id="2076136177" r:id="rId15"/>
    <p:sldId id="2076136175" r:id="rId16"/>
    <p:sldId id="2076136165" r:id="rId17"/>
    <p:sldId id="268" r:id="rId18"/>
    <p:sldId id="2076136176" r:id="rId19"/>
    <p:sldId id="257" r:id="rId20"/>
    <p:sldId id="2076136157" r:id="rId21"/>
    <p:sldId id="2076136159" r:id="rId22"/>
    <p:sldId id="2076136160" r:id="rId23"/>
    <p:sldId id="2076136161" r:id="rId24"/>
    <p:sldId id="2076136162" r:id="rId25"/>
    <p:sldId id="2076136170" r:id="rId26"/>
    <p:sldId id="2076136171" r:id="rId27"/>
    <p:sldId id="2076136173" r:id="rId28"/>
    <p:sldId id="2076136174" r:id="rId29"/>
    <p:sldId id="269" r:id="rId30"/>
    <p:sldId id="270" r:id="rId31"/>
    <p:sldId id="259" r:id="rId32"/>
    <p:sldId id="260" r:id="rId33"/>
    <p:sldId id="261" r:id="rId34"/>
    <p:sldId id="265" r:id="rId35"/>
    <p:sldId id="266"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8C23C-A877-4253-B15C-C1A18146A6B8}" v="290" dt="2024-02-20T03:13:38.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48" y="5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21/02/2024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artner.microsoft.com/en-NZ/partnership/compare-programs#tab-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artner.microsoft.com/dashboard/v2/home?route=v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options can be stacked, so you can purchase as many different benefits as possible that you need but only one of each unique benefit, this applies to the new and existing benefits. </a:t>
            </a:r>
          </a:p>
          <a:p>
            <a:r>
              <a:rPr lang="en-AU"/>
              <a:t>The new benefits include M365 Business Premium licenses, Azure Credits, Dynamics licensing and Marketing benefits.  The Success benefits include Technical Consulting and Presales benefits in addition to the above. </a:t>
            </a:r>
          </a:p>
          <a:p>
            <a:r>
              <a:rPr lang="en-AU"/>
              <a:t>You can compare the different packages here:  </a:t>
            </a:r>
            <a:r>
              <a:rPr lang="en-AU" b="1">
                <a:solidFill>
                  <a:srgbClr val="C20047"/>
                </a:solidFill>
                <a:effectLst/>
                <a:hlinkClick r:id="rId3"/>
              </a:rPr>
              <a:t>Microsoft Partner Benefits and Offerings | Compare Offers</a:t>
            </a:r>
            <a:r>
              <a:rPr lang="en-AU" b="1">
                <a:solidFill>
                  <a:srgbClr val="C20047"/>
                </a:solidFill>
                <a:effectLst/>
              </a:rPr>
              <a:t>   </a:t>
            </a:r>
            <a:endParaRPr lang="en-AU"/>
          </a:p>
          <a:p>
            <a:r>
              <a:rPr lang="en-AU"/>
              <a:t>The only prerequisite to purchasing these benefits is that you must be enrolled in the Microsoft AI Cloud Partner Program, then you can purchase any of the above benefits, excluding Solutions Designations. </a:t>
            </a:r>
          </a:p>
          <a:p>
            <a:r>
              <a:rPr lang="en-AU"/>
              <a:t>The other important thing to note is that these new benefits do not include incentives of any kind, incentives are only paid out to partners with a Solutions Designation. </a:t>
            </a:r>
          </a:p>
          <a:p>
            <a:r>
              <a:rPr lang="en-AU"/>
              <a:t>To purchase any Microsoft AI Cloud Partner Program benefit, go to the Membership workspace in your partner centre account. </a:t>
            </a:r>
            <a:r>
              <a:rPr lang="en-AU" b="1">
                <a:solidFill>
                  <a:srgbClr val="C20047"/>
                </a:solidFill>
                <a:effectLst/>
                <a:hlinkClick r:id="rId4"/>
              </a:rPr>
              <a:t>Microsoft Partner </a:t>
            </a:r>
            <a:r>
              <a:rPr lang="en-AU" b="1" err="1">
                <a:solidFill>
                  <a:srgbClr val="C20047"/>
                </a:solidFill>
                <a:effectLst/>
                <a:hlinkClick r:id="rId4"/>
              </a:rPr>
              <a:t>Center</a:t>
            </a:r>
            <a:r>
              <a:rPr lang="en-AU" b="1">
                <a:solidFill>
                  <a:srgbClr val="C20047"/>
                </a:solidFill>
                <a:effectLst/>
                <a:hlinkClick r:id="rId4"/>
              </a:rPr>
              <a:t> - Home</a:t>
            </a:r>
            <a:r>
              <a:rPr lang="en-AU"/>
              <a:t>.  These new benefits have been released by Microsoft from the 22 January 2024, but rollout continues so keep checking if they aren’t showing as currently available.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214028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now for the main topic.</a:t>
            </a:r>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355379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 partners you have a choice and distribution partner so why choose to cantata. The tagline is experience is the difference, So what do we mean by experience? Why is our experience beta</a:t>
            </a:r>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2502426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Dicker data as one of the biggest distributors across ANZ with over 7000 partners just like you our heritage is in the SMB market the same market that you service. We are uniquely Australian and Kiwi in our approach. Where our word is our bond, deals are based on handshakes and trust, we respond and take accountability, often over a beer or coffee. When we say something, we do it, even if it's a question we can't answer we will get you the answer, with partners ranging from the largest tier ones to the smallest SMB partners we treat every partner with the same respect and value. Our aim is to grow every partner and thus grow Decker data.</a:t>
            </a:r>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189588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Yes, </a:t>
            </a:r>
            <a:r>
              <a:rPr lang="en-AU" err="1"/>
              <a:t>Bestest</a:t>
            </a:r>
            <a:r>
              <a:rPr lang="en-AU"/>
              <a:t> is a deliberate word, Decker </a:t>
            </a:r>
            <a:r>
              <a:rPr lang="en-AU" err="1"/>
              <a:t>datas</a:t>
            </a:r>
            <a:r>
              <a:rPr lang="en-AU"/>
              <a:t> Microsoft team is made up of over 50 highly qualified and experienced individuals, but our true strength wise and how we work as a team and the culture that underlies that. We draw upon individual strengths working towards a common goal of making you successful. No one is more important than anybody else the most important person is the partner.
Having complementary and competitive vendors allows us to offer complete tailor-made solutions for you to present to your customers. Having complimentary products within our portfolio enable you as partners to increase the size of the opportunity. Having competitive products and vendors ensures that we stay on top of our game and are aware of all developments and advancements made within our specific vendors. We recognise that Sometimes the best solution is not made up of just one vendor and that innovation is not the sole domain of one vendor</a:t>
            </a:r>
          </a:p>
          <a:p>
            <a:endParaRPr lang="en-AU"/>
          </a:p>
          <a:p>
            <a:r>
              <a:rPr lang="en-AU"/>
              <a:t>We make sure process does not get in the way of progress.</a:t>
            </a:r>
          </a:p>
          <a:p>
            <a:r>
              <a:rPr lang="en-AU"/>
              <a:t>We are seen as a force multiplier for Microsoft having access into their leadership at both and the ANZ level and global. All the team also maintain relationships with their Microsoft counterparts building that trust and escalation points as an when we need them.</a:t>
            </a:r>
          </a:p>
          <a:p>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15</a:t>
            </a:fld>
            <a:endParaRPr lang="en-AU"/>
          </a:p>
        </p:txBody>
      </p:sp>
    </p:spTree>
    <p:extLst>
      <p:ext uri="{BB962C8B-B14F-4D97-AF65-F5344CB8AC3E}">
        <p14:creationId xmlns:p14="http://schemas.microsoft.com/office/powerpoint/2010/main" val="149055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how can we help. We provide free of charge the next level of support for you, the support is local, meaning that we cover the times that you work. No more return phone calls at 3:00 AM on a Sunday morning. We answer the call be it by phone emails or teams chat. I support can escalate as required.
Our technical pre sales specialists are available to you to develop proof of concepts and sanity check implementation projects, as well as engaging with the end user customer on your behalf.
It was often said give a man a fish and he eats for one day teach him to fish and he feeds himself for a lifetime. We are invested enabling you 2 fish, by providing free of charge and enablement across both sales and technical teams. We anticipate what skills are required as new products and solutions come to market. For example, Microsoft 365 Copilot we see a requirement for partners to be upscaled around data governance, so Dickerdata will be providing free is SC300 information protection certification training too our partners.</a:t>
            </a:r>
          </a:p>
          <a:p>
            <a:endParaRPr lang="en-AU"/>
          </a:p>
          <a:p>
            <a:r>
              <a:rPr lang="en-AU"/>
              <a:t>Where Microsoft make available funding and incentives, we ensure thank you are realising all the benefits. Be backed taking part in take for social impact, workshops, skills training or monthly user ads.</a:t>
            </a:r>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127561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How do we support you and your customers. As mentioned, our Technical Support team is local, so they emphasise and understand but New Zealand and Australian approach to business. Where responsive responsiveness and accountability are paramount. Where required our support team can escalate to Microsoft premier support. This capability as provided free of charge to dicker data partners. Whereas a Microsoft direct partner would have to pay in the region of $900,000 for this support. Utilising this premier support, we can also raise advisory tickets which means that Microsoft engineers can advise on presales design architecture and implementation plans.</a:t>
            </a:r>
          </a:p>
        </p:txBody>
      </p:sp>
      <p:sp>
        <p:nvSpPr>
          <p:cNvPr id="4" name="Slide Number Placeholder 3"/>
          <p:cNvSpPr>
            <a:spLocks noGrp="1"/>
          </p:cNvSpPr>
          <p:nvPr>
            <p:ph type="sldNum" sz="quarter" idx="5"/>
          </p:nvPr>
        </p:nvSpPr>
        <p:spPr/>
        <p:txBody>
          <a:bodyPr/>
          <a:lstStyle/>
          <a:p>
            <a:fld id="{EEDE68B3-A1FE-4367-B7EC-594F9F4C4465}" type="slidenum">
              <a:rPr lang="en-AU" smtClean="0"/>
              <a:t>17</a:t>
            </a:fld>
            <a:endParaRPr lang="en-AU"/>
          </a:p>
        </p:txBody>
      </p:sp>
    </p:spTree>
    <p:extLst>
      <p:ext uri="{BB962C8B-B14F-4D97-AF65-F5344CB8AC3E}">
        <p14:creationId xmlns:p14="http://schemas.microsoft.com/office/powerpoint/2010/main" val="18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 proof of how we are invested and your success these are some of the certificate trainings that we have made available 2 our partners. These are not simply pre-canned training sessions. But are be spoke presentations delivered by our own Microsoft certified trainers, to advance your internal skill set. For the first half of this year we will be presenting I said 104 which will be updated to reflect changes to the Microsoft certification exam. We will also be presenting information protection yes see 300 to assist you and building I copilot readiness offering for your customers. As a bonus if you are a </a:t>
            </a:r>
            <a:r>
              <a:rPr lang="en-AU" err="1"/>
              <a:t>dickerdata</a:t>
            </a:r>
            <a:r>
              <a:rPr lang="en-AU"/>
              <a:t> partner we will assist in and providing vouchers to get you certified. </a:t>
            </a:r>
          </a:p>
        </p:txBody>
      </p:sp>
      <p:sp>
        <p:nvSpPr>
          <p:cNvPr id="4" name="Slide Number Placeholder 3"/>
          <p:cNvSpPr>
            <a:spLocks noGrp="1"/>
          </p:cNvSpPr>
          <p:nvPr>
            <p:ph type="sldNum" sz="quarter" idx="5"/>
          </p:nvPr>
        </p:nvSpPr>
        <p:spPr/>
        <p:txBody>
          <a:bodyPr/>
          <a:lstStyle/>
          <a:p>
            <a:fld id="{EEDE68B3-A1FE-4367-B7EC-594F9F4C4465}" type="slidenum">
              <a:rPr lang="en-AU" smtClean="0"/>
              <a:t>18</a:t>
            </a:fld>
            <a:endParaRPr lang="en-AU"/>
          </a:p>
        </p:txBody>
      </p:sp>
    </p:spTree>
    <p:extLst>
      <p:ext uri="{BB962C8B-B14F-4D97-AF65-F5344CB8AC3E}">
        <p14:creationId xmlns:p14="http://schemas.microsoft.com/office/powerpoint/2010/main" val="1343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Aside from the certificate training we provide webinars on subjects that matter, customer facing workshops satire jointly delivered too close opportunities. For example fact Microsoft do more with Microsoft workshops achieving a 95% conversion from Business Standard to business premium. All of our recorded content is made available on partner only microsite, so that you can use it as a reference material.</a:t>
            </a:r>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329534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often run exclusive Microsoft programmes such as take the social impact and isn't the masters training which we invite partners to attend. Making the same resource is available to </a:t>
            </a:r>
            <a:r>
              <a:rPr lang="en-AU" err="1"/>
              <a:t>deca</a:t>
            </a:r>
            <a:r>
              <a:rPr lang="en-AU"/>
              <a:t> data internal specialists available to you. We attend these programmes alongside you as a true partner should.</a:t>
            </a:r>
          </a:p>
        </p:txBody>
      </p:sp>
      <p:sp>
        <p:nvSpPr>
          <p:cNvPr id="4" name="Slide Number Placeholder 3"/>
          <p:cNvSpPr>
            <a:spLocks noGrp="1"/>
          </p:cNvSpPr>
          <p:nvPr>
            <p:ph type="sldNum" sz="quarter" idx="5"/>
          </p:nvPr>
        </p:nvSpPr>
        <p:spPr/>
        <p:txBody>
          <a:bodyPr/>
          <a:lstStyle/>
          <a:p>
            <a:fld id="{EEDE68B3-A1FE-4367-B7EC-594F9F4C4465}" type="slidenum">
              <a:rPr lang="en-AU" smtClean="0"/>
              <a:t>20</a:t>
            </a:fld>
            <a:endParaRPr lang="en-AU"/>
          </a:p>
        </p:txBody>
      </p:sp>
    </p:spTree>
    <p:extLst>
      <p:ext uri="{BB962C8B-B14F-4D97-AF65-F5344CB8AC3E}">
        <p14:creationId xmlns:p14="http://schemas.microsoft.com/office/powerpoint/2010/main" val="427294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Important in the channel is the cost of doing business. We strive to integrate into the billing software that you use and to make procurement of licencing as frictionless as possible. While no portal can be perfect, we actively improve our portal experience based on your feedback. </a:t>
            </a:r>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182533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Microsoft AI cloud partner programme we hold designations for Azure I </a:t>
            </a:r>
            <a:r>
              <a:rPr lang="en-AU" err="1"/>
              <a:t>I</a:t>
            </a:r>
            <a:r>
              <a:rPr lang="en-AU"/>
              <a:t>, modern work and Biz apps dynamics. We are subject to the same criteria as you. With over six hundred certificates held internally across NZ and AU. You won't find another distributor that has made that investment in local resource.  Additionally, we have 5 Microsoft Certified trainers available to assist you in becoming certified. These trainers only train on material that they have also been certified in. So, we sat the exam and passed before telling you what to do. </a:t>
            </a:r>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276005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Dicker has been recognised by Microsoft ANZ and Global as Partner of the year winners and finalists. But Results are what really matter. If you want to have the most satisfied customers on the best licensing and to also maximise your profitability, then you should partner with a Distributor that cares. “ A great experience is the difference”</a:t>
            </a:r>
          </a:p>
          <a:p>
            <a:r>
              <a:rPr lang="en-AU"/>
              <a:t>If this presentation has raised issues for you, 24/7 support is available via your </a:t>
            </a:r>
            <a:r>
              <a:rPr lang="en-AU" err="1"/>
              <a:t>DickerData</a:t>
            </a:r>
            <a:r>
              <a:rPr lang="en-AU"/>
              <a:t> Product Development manager. </a:t>
            </a:r>
          </a:p>
        </p:txBody>
      </p:sp>
      <p:sp>
        <p:nvSpPr>
          <p:cNvPr id="4" name="Slide Number Placeholder 3"/>
          <p:cNvSpPr>
            <a:spLocks noGrp="1"/>
          </p:cNvSpPr>
          <p:nvPr>
            <p:ph type="sldNum" sz="quarter" idx="5"/>
          </p:nvPr>
        </p:nvSpPr>
        <p:spPr/>
        <p:txBody>
          <a:bodyPr/>
          <a:lstStyle/>
          <a:p>
            <a:fld id="{EEDE68B3-A1FE-4367-B7EC-594F9F4C4465}" type="slidenum">
              <a:rPr lang="en-AU" smtClean="0"/>
              <a:t>23</a:t>
            </a:fld>
            <a:endParaRPr lang="en-AU"/>
          </a:p>
        </p:txBody>
      </p:sp>
    </p:spTree>
    <p:extLst>
      <p:ext uri="{BB962C8B-B14F-4D97-AF65-F5344CB8AC3E}">
        <p14:creationId xmlns:p14="http://schemas.microsoft.com/office/powerpoint/2010/main" val="3658506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summary and most importantly this popped up on linked in from CRN. Kyle’s quote while humorous and typical Kyle, speaks volumes about why the IT channel is so different particularly in this part of the world. We are all competitors  but come beer o’clock on Friday we enjoy each other's company, laugh out loud, share work stories and help each other to become better. </a:t>
            </a:r>
          </a:p>
          <a:p>
            <a:endParaRPr lang="en-AU"/>
          </a:p>
          <a:p>
            <a:r>
              <a:rPr lang="en-AU"/>
              <a:t>Thank you for attending todays webinar. We hope you found it useful and a reminder to join us for an </a:t>
            </a:r>
            <a:r>
              <a:rPr lang="en-AU" err="1"/>
              <a:t>indepth</a:t>
            </a:r>
            <a:r>
              <a:rPr lang="en-AU"/>
              <a:t> presentation on Copilot for M365 next week. </a:t>
            </a:r>
          </a:p>
          <a:p>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24</a:t>
            </a:fld>
            <a:endParaRPr lang="en-AU"/>
          </a:p>
        </p:txBody>
      </p:sp>
    </p:spTree>
    <p:extLst>
      <p:ext uri="{BB962C8B-B14F-4D97-AF65-F5344CB8AC3E}">
        <p14:creationId xmlns:p14="http://schemas.microsoft.com/office/powerpoint/2010/main" val="1756763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25</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what is Onpoint and if you have been a previous attendee what has changed for 2024.</a:t>
            </a:r>
          </a:p>
          <a:p>
            <a:endParaRPr lang="en-AU"/>
          </a:p>
          <a:p>
            <a:r>
              <a:rPr lang="en-AU"/>
              <a:t>These webinars started as a weekly Security briefing for our NZ CSP partners at the beginning of Covid lock downs almost 4 years ago, evolving into a modern work and security briefing session and then going through a succession of 10-episode series. Eventually being renamed to represent our aim in bringing these webinars to you. Which is </a:t>
            </a:r>
          </a:p>
          <a:p>
            <a:endParaRPr lang="en-AU"/>
          </a:p>
          <a:p>
            <a:r>
              <a:rPr lang="en-AU" b="1"/>
              <a:t>To concisely analyse all the Microsoft channels of communicate  and present the information that is most relevant and timely to dicker partners. While also providing a deeper dive into a main topic that represented real world live scenario. </a:t>
            </a:r>
            <a:r>
              <a:rPr lang="en-AU"/>
              <a:t>Enable you are partners or prospective partners to optimise your time. In summary we want to get to the point and not distract you with corporate/marketing speak. That’s why the name is on the Tin. WE aim to get to the point and stay </a:t>
            </a:r>
            <a:r>
              <a:rPr lang="en-AU" err="1"/>
              <a:t>onpoint</a:t>
            </a:r>
            <a:r>
              <a:rPr lang="en-AU"/>
              <a:t>. </a:t>
            </a:r>
          </a:p>
          <a:p>
            <a:r>
              <a:rPr lang="en-AU"/>
              <a:t>And for those of you thinking that is marketing speak right there. The name was thought of by 2 of us non marketing types. .Also note that no marketers were harmed in the creation of this brand. (not by design)</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139000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What's changed for this year?</a:t>
            </a:r>
          </a:p>
          <a:p>
            <a:r>
              <a:rPr lang="en-AU"/>
              <a:t>The most significate change is that this year we will be fully utilising Dickers full Microsoft resources, on both sides of the ditch. Not only will we be running these webinars at two different times, but the Microsoft teams will take turns creating content and localising for their own country. So, for the most part if you are joining from NZ, we will not be telling you about events running in Australia and vice versa.  This means we can utilise expertise from both countries to communicate information in both the language and context that makes sense. </a:t>
            </a:r>
          </a:p>
          <a:p>
            <a:endParaRPr lang="en-AU"/>
          </a:p>
          <a:p>
            <a:r>
              <a:rPr lang="en-AU"/>
              <a:t>Onpoint will run at the same time for the full year. Starting at &gt;&gt;&lt;&lt; promptly and finishing approximately 30 mins later. That means you can lock it into your calendars and make it part of your Wednesday morning routine. Coffee and Onpoint yum or in the spirit of Tasman  cooperation may be Coffee, </a:t>
            </a:r>
            <a:r>
              <a:rPr lang="en-AU" err="1"/>
              <a:t>Pavola</a:t>
            </a:r>
            <a:r>
              <a:rPr lang="en-AU"/>
              <a:t> and Onpoint. </a:t>
            </a:r>
          </a:p>
          <a:p>
            <a:endParaRPr lang="en-AU"/>
          </a:p>
          <a:p>
            <a:r>
              <a:rPr lang="en-AU"/>
              <a:t>This year we are opening registration for the first time to non-Dicker partners as the feedback we have received is that all CSP partners gain value from our content. Some content will remain gated and offers that are for Dickerdata partners only will be clearly identified.  Should you wish to participate in these we will be happy to assist in transitioning you to Dicker Data Microsoft. </a:t>
            </a:r>
          </a:p>
          <a:p>
            <a:endParaRPr lang="en-AU"/>
          </a:p>
          <a:p>
            <a:r>
              <a:rPr lang="en-AU"/>
              <a:t>Why should you consider moving?  We are coming to that. Hang tight</a:t>
            </a:r>
          </a:p>
          <a:p>
            <a:endParaRPr lang="en-AU"/>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30814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Koenig, a US based training provider is offering fundamentals training at NZ and AU friendly times. These Certificates are often the basic requirements to work towards achieving your Partner designations. These are available to everyone on the call and should be seen as a prerequisite for all staff to understand each of the Microsoft solution areas. AZ is Azure, SC is security, AI is AI while MB is obviously Dynamics.   Dickerdata also has recorded modules available to Dicker Partners for MS-500 and AZ-104. These are posted on our microsite for Partners. </a:t>
            </a:r>
          </a:p>
          <a:p>
            <a:endParaRPr lang="en-AU"/>
          </a:p>
          <a:p>
            <a:r>
              <a:rPr lang="en-AU"/>
              <a:t>These are free courses only and do NOT offer an exam voucher. Dicker can offer discounts towards exam fees subject to voucher availability. If you are a Dicker Partner and would like to participate in </a:t>
            </a:r>
            <a:r>
              <a:rPr lang="en-AU" err="1"/>
              <a:t>Koenigs</a:t>
            </a:r>
            <a:r>
              <a:rPr lang="en-AU"/>
              <a:t> training and get a voucher, please contact your Dicker Microsoft PDM or BDM.  </a:t>
            </a:r>
            <a:r>
              <a:rPr lang="en-AU" err="1"/>
              <a:t>MSLearn</a:t>
            </a:r>
            <a:r>
              <a:rPr lang="en-AU"/>
              <a:t> are also running a 30days to learn promo with a 50% off voucher at successful completion. </a:t>
            </a:r>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148135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From Microsoft an announcement that Emma secure is back with a session on March 13</a:t>
            </a:r>
            <a:r>
              <a:rPr lang="en-AU" baseline="30000"/>
              <a:t>th</a:t>
            </a:r>
            <a:r>
              <a:rPr lang="en-AU"/>
              <a:t> unfortunately these time zones aren't really appropriate for NZ but your digger data team will be across it and bring you anything that is relevant. From the world of open I </a:t>
            </a:r>
            <a:r>
              <a:rPr lang="en-AU" err="1"/>
              <a:t>I</a:t>
            </a:r>
            <a:r>
              <a:rPr lang="en-AU"/>
              <a:t> which Microsoft owns 47% off a huge advancement that now allows us to create video from text this is just an indication of how fast I </a:t>
            </a:r>
            <a:r>
              <a:rPr lang="en-AU" err="1"/>
              <a:t>I</a:t>
            </a:r>
            <a:r>
              <a:rPr lang="en-AU"/>
              <a:t> is moving we'll cover off more of copilot and AI in the next session of on point and in our news items</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406290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Speaking of copilots Microsoft have announced when copilot for security will be going GA. We highly recommend that you attend the upcoming events which are both sales and technical tracks to fully understand the power of copilot and defending at machine speed. To register simply click on the slide</a:t>
            </a:r>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83023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With the rapid launch of Microsoft 365 copilot there are a lot of misconceptions and areas that need to be clarified. This quote is from Lincoln and show some of the vigorous conversations happening about copilot 4M365. At the top of the slide I have included a link to the Microsoft learn module on copilot for Microsoft 365 I recommend that you have a look at that and get first hand information about Microsoft copilot before venturing to have conversations with your customers or on LinkedIn. One of the underlying areas of confusion appears to be but use of your data and inputs or prompts to train the underlying models. This is not true. The model does not learn what does learn if we could use that word is the underlying semantic index. The semantic index is not just a search index but includes then better Dara or relationships between entities within that index and also the style what tone of conversations. Bus by building a more complete semantic index Microsoft Copilot for M365 can ground its responses on a more complete index. For more complete and in depth presentation on copilot please attend next week's on point and which Lauren will go through Microsoft 365 Copilot and depth and answered the most asked questions. Monthly payment, Demos or IUR are NOT available before you ask. as well as asking about longer term commits and will let you know when we know. </a:t>
            </a:r>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7091406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843354" y="3805709"/>
            <a:ext cx="9284411" cy="56756"/>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training/paths/get-started-with-microsoft-365-copilo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artner.microsoft.com/en-NZ/partnership/compare-programs#tab-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company/crn-media/"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crn.com/news/channel-news/2024/a-valentine-s-day-it-love-story-msps-vendors-disties-talk-about-what-they-adore-about-the-channel" TargetMode="Externa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aus01.safelinks.protection.outlook.com/?url=https%3A%2F%2Fwww.koenig-solutions.com%2FAustralia-fundamental-series&amp;data=05%7C02%7CPaul.Caldwell%40dickerdata.co.nz%7C7636b9c7260248f0065e08dc2b7aedf8%7C6e417ab358de417d9aaada5837716c4c%7C0%7C0%7C638433054234217653%7CUnknown%7CTWFpbGZsb3d8eyJWIjoiMC4wLjAwMDAiLCJQIjoiV2luMzIiLCJBTiI6Ik1haWwiLCJXVCI6Mn0%3D%7C0%7C%7C%7C&amp;sdata=Qz7y1zc%2BEzXO6aErEqX8av%2B6AIe7fcPJRPLgYf6Q1wY%3D&amp;reserved=0" TargetMode="External"/><Relationship Id="rId3" Type="http://schemas.openxmlformats.org/officeDocument/2006/relationships/image" Target="../media/image32.png"/><Relationship Id="rId7" Type="http://schemas.openxmlformats.org/officeDocument/2006/relationships/hyperlink" Target="https://aus01.safelinks.protection.outlook.com/?url=https%3A%2F%2Fwww.koenig-solutions.com%2FAustralia-fundamental-series&amp;data=05%7C02%7CPaul.Caldwell%40dickerdata.co.nz%7C7636b9c7260248f0065e08dc2b7aedf8%7C6e417ab358de417d9aaada5837716c4c%7C0%7C0%7C638433054234211615%7CUnknown%7CTWFpbGZsb3d8eyJWIjoiMC4wLjAwMDAiLCJQIjoiV2luMzIiLCJBTiI6Ik1haWwiLCJXVCI6Mn0%3D%7C0%7C%7C%7C&amp;sdata=2zZ9jm0zweposqvqnNobY88ojhg%2B%2Bsm2M08IOcWORvk%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us01.safelinks.protection.outlook.com/?url=https%3A%2F%2Fwww.koenig-solutions.com%2FAustralia-fundamental-series&amp;data=05%7C02%7CPaul.Caldwell%40dickerdata.co.nz%7C7636b9c7260248f0065e08dc2b7aedf8%7C6e417ab358de417d9aaada5837716c4c%7C0%7C0%7C638433054234205589%7CUnknown%7CTWFpbGZsb3d8eyJWIjoiMC4wLjAwMDAiLCJQIjoiV2luMzIiLCJBTiI6Ik1haWwiLCJXVCI6Mn0%3D%7C0%7C%7C%7C&amp;sdata=8ddP4QVv4PcdoEjXXKi8lbNEVMfco8XWLeLiZflxUO4%3D&amp;reserved=0" TargetMode="External"/><Relationship Id="rId5" Type="http://schemas.openxmlformats.org/officeDocument/2006/relationships/hyperlink" Target="https://aus01.safelinks.protection.outlook.com/?url=https%3A%2F%2Fwww.koenig-solutions.com%2FAustralia-fundamental-series&amp;data=05%7C02%7CPaul.Caldwell%40dickerdata.co.nz%7C7636b9c7260248f0065e08dc2b7aedf8%7C6e417ab358de417d9aaada5837716c4c%7C0%7C0%7C638433054234199489%7CUnknown%7CTWFpbGZsb3d8eyJWIjoiMC4wLjAwMDAiLCJQIjoiV2luMzIiLCJBTiI6Ik1haWwiLCJXVCI6Mn0%3D%7C0%7C%7C%7C&amp;sdata=9DfVaqkoc6DkmVut%2B%2BbmmAuTLiglD%2BRyR8CzmpIG11o%3D&amp;reserved=0" TargetMode="External"/><Relationship Id="rId10" Type="http://schemas.openxmlformats.org/officeDocument/2006/relationships/hyperlink" Target="https://www.dickerdata.co.nz/courses" TargetMode="External"/><Relationship Id="rId4" Type="http://schemas.openxmlformats.org/officeDocument/2006/relationships/image" Target="../media/image33.png"/><Relationship Id="rId9"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dickerdata.co.nz/microsoft-think-social-change-partner-community-call-registration#for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HK6y8DAPN_0?feature=oembed" TargetMode="External"/><Relationship Id="rId5" Type="http://schemas.openxmlformats.org/officeDocument/2006/relationships/image" Target="../media/image36.jpeg"/><Relationship Id="rId4" Type="http://schemas.openxmlformats.org/officeDocument/2006/relationships/hyperlink" Target="https://aus01.safelinks.protection.outlook.com/?url=https%3A%2F%2Faka.ms%2Fmssecure&amp;data=05%7C02%7Cpauladmin%40mssecure.online%7Cbdbc5d9348534d27c41908dc2f135669%7C6c6ef9abd9484111a38a595f7f606988%7C0%7C0%7C638437007320630454%7CUnknown%7CTWFpbGZsb3d8eyJWIjoiMC4wLjAwMDAiLCJQIjoiV2luMzIiLCJBTiI6Ik1haWwiLCJXVCI6Mn0%3D%7C0%7C%7C%7C&amp;sdata=apVhcRJTtw3RmRqYSQ7ZPPZ9N%2F%2BP%2Fpt2yPsYkraN%2Fx4%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us01.safelinks.protection.outlook.com/?url=https%3A%2F%2Fvshow.on24.com%2Fvshow%2FFY24_SDepth%2Fregistration%2F23173%3Fpartnerref%3DDP_SCI_ORG_PEM_PN&amp;data=05%7C02%7Cpauladmin%40mssecure.online%7Cbdbc5d9348534d27c41908dc2f135669%7C6c6ef9abd9484111a38a595f7f606988%7C0%7C0%7C638437007320621599%7CUnknown%7CTWFpbGZsb3d8eyJWIjoiMC4wLjAwMDAiLCJQIjoiV2luMzIiLCJBTiI6Ik1haWwiLCJXVCI6Mn0%3D%7C0%7C%7C%7C&amp;sdata=5HEYbMobqVzuBJYcnbwXVIq25Ok%2FoTBGfvDLibo7Ov8%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2" y="3429000"/>
            <a:ext cx="8074328" cy="1740759"/>
          </a:xfrm>
        </p:spPr>
        <p:txBody>
          <a:bodyPr/>
          <a:lstStyle/>
          <a:p>
            <a:r>
              <a:rPr lang="en-AU"/>
              <a:t>Dicker Data Webinar</a:t>
            </a:r>
            <a:br>
              <a:rPr lang="en-AU"/>
            </a:br>
            <a:br>
              <a:rPr lang="en-AU"/>
            </a:br>
            <a:r>
              <a:rPr lang="en-AU"/>
              <a:t>ANZ Episode 1 “How can we help?”</a:t>
            </a:r>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744968" y="2507992"/>
            <a:ext cx="7515344" cy="937393"/>
          </a:xfrm>
        </p:spPr>
        <p:txBody>
          <a:bodyPr/>
          <a:lstStyle/>
          <a:p>
            <a:r>
              <a:rPr lang="en-AU"/>
              <a:t>Microsoft Copilot for M365</a:t>
            </a:r>
          </a:p>
        </p:txBody>
      </p:sp>
      <p:sp>
        <p:nvSpPr>
          <p:cNvPr id="3" name="Content Placeholder 2">
            <a:extLst>
              <a:ext uri="{FF2B5EF4-FFF2-40B4-BE49-F238E27FC236}">
                <a16:creationId xmlns:a16="http://schemas.microsoft.com/office/drawing/2014/main" id="{43FA53C5-2FCD-432E-0B76-91139F0A3D03}"/>
              </a:ext>
            </a:extLst>
          </p:cNvPr>
          <p:cNvSpPr>
            <a:spLocks noGrp="1"/>
          </p:cNvSpPr>
          <p:nvPr>
            <p:ph idx="1"/>
          </p:nvPr>
        </p:nvSpPr>
        <p:spPr/>
        <p:txBody>
          <a:bodyPr/>
          <a:lstStyle/>
          <a:p>
            <a:r>
              <a:rPr lang="en-AU"/>
              <a:t>Clarifications and misconceptions </a:t>
            </a:r>
          </a:p>
        </p:txBody>
      </p:sp>
      <p:sp>
        <p:nvSpPr>
          <p:cNvPr id="4" name="Content Placeholder 3">
            <a:extLst>
              <a:ext uri="{FF2B5EF4-FFF2-40B4-BE49-F238E27FC236}">
                <a16:creationId xmlns:a16="http://schemas.microsoft.com/office/drawing/2014/main" id="{05D74DCC-154A-DA8C-A683-579608EFC2F2}"/>
              </a:ext>
            </a:extLst>
          </p:cNvPr>
          <p:cNvSpPr>
            <a:spLocks noGrp="1"/>
          </p:cNvSpPr>
          <p:nvPr>
            <p:ph sz="quarter" idx="10"/>
          </p:nvPr>
        </p:nvSpPr>
        <p:spPr/>
        <p:txBody>
          <a:bodyPr/>
          <a:lstStyle/>
          <a:p>
            <a:endParaRPr lang="en-AU"/>
          </a:p>
        </p:txBody>
      </p:sp>
      <p:sp>
        <p:nvSpPr>
          <p:cNvPr id="6" name="TextBox 5">
            <a:extLst>
              <a:ext uri="{FF2B5EF4-FFF2-40B4-BE49-F238E27FC236}">
                <a16:creationId xmlns:a16="http://schemas.microsoft.com/office/drawing/2014/main" id="{A3F1B604-61D7-33A9-9515-6A870D5BEE85}"/>
              </a:ext>
            </a:extLst>
          </p:cNvPr>
          <p:cNvSpPr txBox="1"/>
          <p:nvPr/>
        </p:nvSpPr>
        <p:spPr>
          <a:xfrm>
            <a:off x="3086962" y="4794371"/>
            <a:ext cx="8831356" cy="1477328"/>
          </a:xfrm>
          <a:prstGeom prst="rect">
            <a:avLst/>
          </a:prstGeom>
          <a:noFill/>
        </p:spPr>
        <p:txBody>
          <a:bodyPr wrap="square">
            <a:spAutoFit/>
          </a:bodyPr>
          <a:lstStyle/>
          <a:p>
            <a:r>
              <a:rPr lang="en-AU"/>
              <a:t>“your existing understanding indicates that you think the critical stuff being held in one database and nothing is further from the truth with this stuff. Most people talk about this stuff but haven't done the leg work to understand how it operates and what the true threats are. For them it is easier to apply an old model rather than start with a clean slate and learn new stuff. </a:t>
            </a:r>
            <a:r>
              <a:rPr lang="en-AU" b="1"/>
              <a:t>Most </a:t>
            </a:r>
            <a:r>
              <a:rPr lang="en-AU" b="1" err="1"/>
              <a:t>wanna</a:t>
            </a:r>
            <a:r>
              <a:rPr lang="en-AU" b="1"/>
              <a:t> be first rather than factual.”</a:t>
            </a:r>
          </a:p>
        </p:txBody>
      </p:sp>
      <p:sp>
        <p:nvSpPr>
          <p:cNvPr id="8" name="TextBox 7">
            <a:extLst>
              <a:ext uri="{FF2B5EF4-FFF2-40B4-BE49-F238E27FC236}">
                <a16:creationId xmlns:a16="http://schemas.microsoft.com/office/drawing/2014/main" id="{535B45F4-6B42-6226-2289-0C979F657255}"/>
              </a:ext>
            </a:extLst>
          </p:cNvPr>
          <p:cNvSpPr txBox="1"/>
          <p:nvPr/>
        </p:nvSpPr>
        <p:spPr>
          <a:xfrm>
            <a:off x="3903009" y="907859"/>
            <a:ext cx="6380628" cy="646331"/>
          </a:xfrm>
          <a:prstGeom prst="rect">
            <a:avLst/>
          </a:prstGeom>
          <a:noFill/>
        </p:spPr>
        <p:txBody>
          <a:bodyPr wrap="square">
            <a:spAutoFit/>
          </a:bodyPr>
          <a:lstStyle/>
          <a:p>
            <a:r>
              <a:rPr lang="en-AU">
                <a:hlinkClick r:id="rId3"/>
              </a:rPr>
              <a:t>https://learn.microsoft.com/en-us/training/paths/get-started-with-microsoft-365-copilot/</a:t>
            </a:r>
            <a:endParaRPr lang="en-AU"/>
          </a:p>
        </p:txBody>
      </p:sp>
    </p:spTree>
    <p:extLst>
      <p:ext uri="{BB962C8B-B14F-4D97-AF65-F5344CB8AC3E}">
        <p14:creationId xmlns:p14="http://schemas.microsoft.com/office/powerpoint/2010/main" val="3349129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53E221-3C87-07EB-3401-8E904D66DBAB}"/>
              </a:ext>
            </a:extLst>
          </p:cNvPr>
          <p:cNvSpPr>
            <a:spLocks noGrp="1"/>
          </p:cNvSpPr>
          <p:nvPr>
            <p:ph sz="quarter" idx="10"/>
          </p:nvPr>
        </p:nvSpPr>
        <p:spPr/>
        <p:txBody>
          <a:bodyPr/>
          <a:lstStyle/>
          <a:p>
            <a:endParaRPr lang="en-AU"/>
          </a:p>
        </p:txBody>
      </p:sp>
      <p:sp>
        <p:nvSpPr>
          <p:cNvPr id="6" name="TextBox 5">
            <a:extLst>
              <a:ext uri="{FF2B5EF4-FFF2-40B4-BE49-F238E27FC236}">
                <a16:creationId xmlns:a16="http://schemas.microsoft.com/office/drawing/2014/main" id="{2110372D-2A42-2BAF-C878-0C455840E61C}"/>
              </a:ext>
            </a:extLst>
          </p:cNvPr>
          <p:cNvSpPr txBox="1"/>
          <p:nvPr/>
        </p:nvSpPr>
        <p:spPr>
          <a:xfrm>
            <a:off x="4118161" y="1379293"/>
            <a:ext cx="6380628" cy="2308324"/>
          </a:xfrm>
          <a:prstGeom prst="rect">
            <a:avLst/>
          </a:prstGeom>
          <a:noFill/>
        </p:spPr>
        <p:txBody>
          <a:bodyPr wrap="square">
            <a:spAutoFit/>
          </a:bodyPr>
          <a:lstStyle/>
          <a:p>
            <a:r>
              <a:rPr lang="en-AU" sz="2400"/>
              <a:t>Not to be overshadowed by the Microsoft 365 CoPilot release. we see some new partner benefits for partners.  Microsoft has seen the need for more diverse and license appropriate options that sit alongside Microsoft Actions Pack (MAPs). </a:t>
            </a:r>
          </a:p>
        </p:txBody>
      </p:sp>
      <p:sp>
        <p:nvSpPr>
          <p:cNvPr id="8" name="TextBox 7">
            <a:hlinkClick r:id="rId3"/>
            <a:extLst>
              <a:ext uri="{FF2B5EF4-FFF2-40B4-BE49-F238E27FC236}">
                <a16:creationId xmlns:a16="http://schemas.microsoft.com/office/drawing/2014/main" id="{E73B4CA4-5455-D1F2-F978-1E816E6A7C74}"/>
              </a:ext>
            </a:extLst>
          </p:cNvPr>
          <p:cNvSpPr txBox="1"/>
          <p:nvPr/>
        </p:nvSpPr>
        <p:spPr>
          <a:xfrm>
            <a:off x="4118161" y="4087285"/>
            <a:ext cx="6380628" cy="1754326"/>
          </a:xfrm>
          <a:prstGeom prst="rect">
            <a:avLst/>
          </a:prstGeom>
          <a:noFill/>
        </p:spPr>
        <p:txBody>
          <a:bodyPr wrap="square">
            <a:spAutoFit/>
          </a:bodyPr>
          <a:lstStyle/>
          <a:p>
            <a:r>
              <a:rPr lang="en-AU" b="1"/>
              <a:t>There are three new benefits available now</a:t>
            </a:r>
            <a:r>
              <a:rPr lang="en-AU"/>
              <a:t> </a:t>
            </a:r>
          </a:p>
          <a:p>
            <a:pPr>
              <a:buFont typeface="Arial" panose="020B0604020202020204" pitchFamily="34" charset="0"/>
              <a:buChar char="•"/>
            </a:pPr>
            <a:r>
              <a:rPr lang="en-AU"/>
              <a:t>New Partner Launch Benefits - $345USD (appx. $565NZD) </a:t>
            </a:r>
          </a:p>
          <a:p>
            <a:pPr>
              <a:buFont typeface="Arial" panose="020B0604020202020204" pitchFamily="34" charset="0"/>
              <a:buChar char="•"/>
            </a:pPr>
            <a:r>
              <a:rPr lang="en-AU" i="1"/>
              <a:t>Existing MAP’s- $475USD (appx. $780 NZD)</a:t>
            </a:r>
            <a:r>
              <a:rPr lang="en-AU"/>
              <a:t> </a:t>
            </a:r>
          </a:p>
          <a:p>
            <a:pPr>
              <a:buFont typeface="Arial" panose="020B0604020202020204" pitchFamily="34" charset="0"/>
              <a:buChar char="•"/>
            </a:pPr>
            <a:r>
              <a:rPr lang="en-AU"/>
              <a:t>New Success Core Benefits- $895USD (appx. $1,460NZD) </a:t>
            </a:r>
          </a:p>
          <a:p>
            <a:pPr>
              <a:buFont typeface="Arial" panose="020B0604020202020204" pitchFamily="34" charset="0"/>
              <a:buChar char="•"/>
            </a:pPr>
            <a:r>
              <a:rPr lang="en-AU"/>
              <a:t>New Success Expanded Benefits- $3,995USD (appx. $6,520NZD) </a:t>
            </a:r>
          </a:p>
          <a:p>
            <a:pPr>
              <a:buFont typeface="Arial" panose="020B0604020202020204" pitchFamily="34" charset="0"/>
              <a:buChar char="•"/>
            </a:pPr>
            <a:r>
              <a:rPr lang="en-AU" i="1"/>
              <a:t>Existing Solutions Designations- $4,730USD (appx. $7,715NZD)</a:t>
            </a:r>
            <a:r>
              <a:rPr lang="en-AU"/>
              <a:t> </a:t>
            </a:r>
          </a:p>
        </p:txBody>
      </p:sp>
      <p:sp>
        <p:nvSpPr>
          <p:cNvPr id="10" name="TextBox 9">
            <a:extLst>
              <a:ext uri="{FF2B5EF4-FFF2-40B4-BE49-F238E27FC236}">
                <a16:creationId xmlns:a16="http://schemas.microsoft.com/office/drawing/2014/main" id="{4865F9E8-4901-6E4D-B9B8-AD60A4E57176}"/>
              </a:ext>
            </a:extLst>
          </p:cNvPr>
          <p:cNvSpPr txBox="1"/>
          <p:nvPr/>
        </p:nvSpPr>
        <p:spPr>
          <a:xfrm>
            <a:off x="4118161" y="277725"/>
            <a:ext cx="6380628" cy="1477328"/>
          </a:xfrm>
          <a:prstGeom prst="rect">
            <a:avLst/>
          </a:prstGeom>
          <a:noFill/>
        </p:spPr>
        <p:txBody>
          <a:bodyPr wrap="square">
            <a:spAutoFit/>
          </a:bodyPr>
          <a:lstStyle/>
          <a:p>
            <a:r>
              <a:rPr lang="en-AU" sz="3600" b="1"/>
              <a:t>New Microsoft Partner Benefits Available </a:t>
            </a:r>
          </a:p>
          <a:p>
            <a:r>
              <a:rPr lang="en-AU"/>
              <a:t> </a:t>
            </a:r>
          </a:p>
        </p:txBody>
      </p:sp>
    </p:spTree>
    <p:extLst>
      <p:ext uri="{BB962C8B-B14F-4D97-AF65-F5344CB8AC3E}">
        <p14:creationId xmlns:p14="http://schemas.microsoft.com/office/powerpoint/2010/main" val="268017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D32DF-A969-47B4-2C66-67E5E78B56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Main Topic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B8C2CC-940C-1C9C-FF76-86E875CA2908}"/>
              </a:ext>
            </a:extLst>
          </p:cNvPr>
          <p:cNvPicPr>
            <a:picLocks noChangeAspect="1"/>
          </p:cNvPicPr>
          <p:nvPr/>
        </p:nvPicPr>
        <p:blipFill rotWithShape="1">
          <a:blip r:embed="rId3"/>
          <a:srcRect l="17" r="4857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p:spPr>
      </p:pic>
    </p:spTree>
    <p:extLst>
      <p:ext uri="{BB962C8B-B14F-4D97-AF65-F5344CB8AC3E}">
        <p14:creationId xmlns:p14="http://schemas.microsoft.com/office/powerpoint/2010/main" val="309355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9685-174C-E2E4-F293-3F00AB37144F}"/>
              </a:ext>
            </a:extLst>
          </p:cNvPr>
          <p:cNvSpPr>
            <a:spLocks noGrp="1"/>
          </p:cNvSpPr>
          <p:nvPr>
            <p:ph type="title"/>
          </p:nvPr>
        </p:nvSpPr>
        <p:spPr/>
        <p:txBody>
          <a:bodyPr lIns="91440" tIns="45720" rIns="91440" bIns="45720" anchor="t"/>
          <a:lstStyle/>
          <a:p>
            <a:r>
              <a:rPr lang="en-US">
                <a:latin typeface="Montserrat Black"/>
              </a:rPr>
              <a:t>Why Dicker Data?</a:t>
            </a:r>
            <a:endParaRPr lang="en-US"/>
          </a:p>
        </p:txBody>
      </p:sp>
      <p:sp>
        <p:nvSpPr>
          <p:cNvPr id="3" name="Content Placeholder 2">
            <a:extLst>
              <a:ext uri="{FF2B5EF4-FFF2-40B4-BE49-F238E27FC236}">
                <a16:creationId xmlns:a16="http://schemas.microsoft.com/office/drawing/2014/main" id="{0A5F4202-FB8B-205A-E93E-2F8B06AA1734}"/>
              </a:ext>
            </a:extLst>
          </p:cNvPr>
          <p:cNvSpPr>
            <a:spLocks noGrp="1"/>
          </p:cNvSpPr>
          <p:nvPr>
            <p:ph idx="1"/>
          </p:nvPr>
        </p:nvSpPr>
        <p:spPr/>
        <p:txBody>
          <a:bodyPr lIns="91440" tIns="45720" rIns="91440" bIns="45720" anchor="t"/>
          <a:lstStyle/>
          <a:p>
            <a:r>
              <a:rPr lang="en-US">
                <a:latin typeface="Roboto"/>
                <a:ea typeface="Roboto"/>
                <a:cs typeface="Roboto"/>
              </a:rPr>
              <a:t>Experience is the Difference</a:t>
            </a:r>
            <a:endParaRPr lang="en-US"/>
          </a:p>
        </p:txBody>
      </p:sp>
      <p:sp>
        <p:nvSpPr>
          <p:cNvPr id="4" name="Content Placeholder 3">
            <a:extLst>
              <a:ext uri="{FF2B5EF4-FFF2-40B4-BE49-F238E27FC236}">
                <a16:creationId xmlns:a16="http://schemas.microsoft.com/office/drawing/2014/main" id="{8BFD506F-1591-24BB-5946-1FA3CC28F3D9}"/>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713004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AD579F-440A-F485-7CAB-FC9B3DF0C222}"/>
              </a:ext>
            </a:extLst>
          </p:cNvPr>
          <p:cNvSpPr>
            <a:spLocks noGrp="1"/>
          </p:cNvSpPr>
          <p:nvPr>
            <p:ph type="title"/>
          </p:nvPr>
        </p:nvSpPr>
        <p:spPr/>
        <p:txBody>
          <a:bodyPr/>
          <a:lstStyle/>
          <a:p>
            <a:r>
              <a:rPr lang="en-AU"/>
              <a:t>About Dicker Data</a:t>
            </a:r>
          </a:p>
        </p:txBody>
      </p:sp>
      <p:sp>
        <p:nvSpPr>
          <p:cNvPr id="4" name="Content Placeholder 3">
            <a:extLst>
              <a:ext uri="{FF2B5EF4-FFF2-40B4-BE49-F238E27FC236}">
                <a16:creationId xmlns:a16="http://schemas.microsoft.com/office/drawing/2014/main" id="{9CCAF943-0F9B-86EA-227E-C77C656BD445}"/>
              </a:ext>
            </a:extLst>
          </p:cNvPr>
          <p:cNvSpPr>
            <a:spLocks noGrp="1"/>
          </p:cNvSpPr>
          <p:nvPr>
            <p:ph idx="1"/>
          </p:nvPr>
        </p:nvSpPr>
        <p:spPr/>
        <p:txBody>
          <a:bodyPr/>
          <a:lstStyle/>
          <a:p>
            <a:r>
              <a:rPr lang="en-AU" b="1"/>
              <a:t>Being trusted by over 7,000 partners like you, across ANZ doesn’t happen by chance.</a:t>
            </a:r>
            <a:r>
              <a:rPr lang="en-AU"/>
              <a:t> </a:t>
            </a:r>
          </a:p>
          <a:p>
            <a:r>
              <a:rPr lang="en-AU"/>
              <a:t>Dicker Data prides itself on establishing and developing strong, long-term relationships with its partner base. “Experience the difference today.”</a:t>
            </a:r>
          </a:p>
        </p:txBody>
      </p:sp>
      <p:sp>
        <p:nvSpPr>
          <p:cNvPr id="5" name="Content Placeholder 4">
            <a:extLst>
              <a:ext uri="{FF2B5EF4-FFF2-40B4-BE49-F238E27FC236}">
                <a16:creationId xmlns:a16="http://schemas.microsoft.com/office/drawing/2014/main" id="{A5D33196-E52D-C5F0-76BB-D6537480F25A}"/>
              </a:ext>
            </a:extLst>
          </p:cNvPr>
          <p:cNvSpPr>
            <a:spLocks noGrp="1"/>
          </p:cNvSpPr>
          <p:nvPr>
            <p:ph sz="quarter" idx="10"/>
          </p:nvPr>
        </p:nvSpPr>
        <p:spPr/>
        <p:txBody>
          <a:bodyPr/>
          <a:lstStyle/>
          <a:p>
            <a:endParaRPr lang="en-AU"/>
          </a:p>
        </p:txBody>
      </p:sp>
      <p:pic>
        <p:nvPicPr>
          <p:cNvPr id="6" name="Picture 5">
            <a:extLst>
              <a:ext uri="{FF2B5EF4-FFF2-40B4-BE49-F238E27FC236}">
                <a16:creationId xmlns:a16="http://schemas.microsoft.com/office/drawing/2014/main" id="{E929E349-C78F-0F48-C8D2-8E2A274F9E06}"/>
              </a:ext>
            </a:extLst>
          </p:cNvPr>
          <p:cNvPicPr>
            <a:picLocks noChangeAspect="1"/>
          </p:cNvPicPr>
          <p:nvPr/>
        </p:nvPicPr>
        <p:blipFill>
          <a:blip r:embed="rId3"/>
          <a:stretch>
            <a:fillRect/>
          </a:stretch>
        </p:blipFill>
        <p:spPr>
          <a:xfrm>
            <a:off x="3517985" y="1247174"/>
            <a:ext cx="2667414" cy="1403902"/>
          </a:xfrm>
          <a:prstGeom prst="rect">
            <a:avLst/>
          </a:prstGeom>
        </p:spPr>
      </p:pic>
      <p:pic>
        <p:nvPicPr>
          <p:cNvPr id="8" name="Picture 7">
            <a:extLst>
              <a:ext uri="{FF2B5EF4-FFF2-40B4-BE49-F238E27FC236}">
                <a16:creationId xmlns:a16="http://schemas.microsoft.com/office/drawing/2014/main" id="{C4314D89-04DF-3D97-5B7C-344E78A4BB76}"/>
              </a:ext>
            </a:extLst>
          </p:cNvPr>
          <p:cNvPicPr>
            <a:picLocks noChangeAspect="1"/>
          </p:cNvPicPr>
          <p:nvPr/>
        </p:nvPicPr>
        <p:blipFill>
          <a:blip r:embed="rId4"/>
          <a:stretch>
            <a:fillRect/>
          </a:stretch>
        </p:blipFill>
        <p:spPr>
          <a:xfrm>
            <a:off x="6185399" y="936248"/>
            <a:ext cx="4019757" cy="2025754"/>
          </a:xfrm>
          <a:prstGeom prst="rect">
            <a:avLst/>
          </a:prstGeom>
        </p:spPr>
      </p:pic>
    </p:spTree>
    <p:extLst>
      <p:ext uri="{BB962C8B-B14F-4D97-AF65-F5344CB8AC3E}">
        <p14:creationId xmlns:p14="http://schemas.microsoft.com/office/powerpoint/2010/main" val="417372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81D50D-1768-0DB2-CC87-864652A23BA8}"/>
              </a:ext>
            </a:extLst>
          </p:cNvPr>
          <p:cNvSpPr>
            <a:spLocks noGrp="1"/>
          </p:cNvSpPr>
          <p:nvPr>
            <p:ph type="title"/>
          </p:nvPr>
        </p:nvSpPr>
        <p:spPr/>
        <p:txBody>
          <a:bodyPr/>
          <a:lstStyle/>
          <a:p>
            <a:r>
              <a:rPr lang="en-AU"/>
              <a:t>The </a:t>
            </a:r>
            <a:r>
              <a:rPr lang="en-AU" err="1"/>
              <a:t>Bestest</a:t>
            </a:r>
            <a:r>
              <a:rPr lang="en-AU"/>
              <a:t> (sic) Microsoft Team</a:t>
            </a:r>
          </a:p>
        </p:txBody>
      </p:sp>
      <p:sp>
        <p:nvSpPr>
          <p:cNvPr id="16" name="TextBox 15">
            <a:extLst>
              <a:ext uri="{FF2B5EF4-FFF2-40B4-BE49-F238E27FC236}">
                <a16:creationId xmlns:a16="http://schemas.microsoft.com/office/drawing/2014/main" id="{8A2B189A-4336-91C6-2E8B-38B8AF4F70B3}"/>
              </a:ext>
            </a:extLst>
          </p:cNvPr>
          <p:cNvSpPr txBox="1"/>
          <p:nvPr/>
        </p:nvSpPr>
        <p:spPr>
          <a:xfrm>
            <a:off x="630080" y="1815353"/>
            <a:ext cx="11464146" cy="2677656"/>
          </a:xfrm>
          <a:prstGeom prst="rect">
            <a:avLst/>
          </a:prstGeom>
          <a:noFill/>
        </p:spPr>
        <p:txBody>
          <a:bodyPr wrap="square" rtlCol="0">
            <a:spAutoFit/>
          </a:bodyPr>
          <a:lstStyle/>
          <a:p>
            <a:pPr marL="285750" indent="-285750">
              <a:buFont typeface="Arial" panose="020B0604020202020204" pitchFamily="34" charset="0"/>
              <a:buChar char="•"/>
            </a:pPr>
            <a:r>
              <a:rPr lang="en-AU" sz="2800"/>
              <a:t>Over 50 people dedicated to assisting you grow your Microsoft Business</a:t>
            </a:r>
          </a:p>
          <a:p>
            <a:pPr lvl="8"/>
            <a:r>
              <a:rPr lang="en-AU" sz="2800"/>
              <a:t>We are here for you</a:t>
            </a:r>
          </a:p>
          <a:p>
            <a:pPr marL="285750" indent="-285750">
              <a:buFont typeface="Arial" panose="020B0604020202020204" pitchFamily="34" charset="0"/>
              <a:buChar char="•"/>
            </a:pPr>
            <a:r>
              <a:rPr lang="en-AU" sz="2800"/>
              <a:t>A culture of “let's make it happen.” </a:t>
            </a:r>
          </a:p>
          <a:p>
            <a:pPr marL="285750" indent="-285750">
              <a:buFont typeface="Arial" panose="020B0604020202020204" pitchFamily="34" charset="0"/>
              <a:buChar char="•"/>
            </a:pPr>
            <a:r>
              <a:rPr lang="en-AU" sz="2800"/>
              <a:t>A portfolio of leading vendors (complimentary and competitive.)</a:t>
            </a:r>
          </a:p>
          <a:p>
            <a:pPr marL="285750" indent="-285750">
              <a:buFont typeface="Arial" panose="020B0604020202020204" pitchFamily="34" charset="0"/>
              <a:buChar char="•"/>
            </a:pPr>
            <a:r>
              <a:rPr lang="en-AU" sz="2800"/>
              <a:t>A Growth mentality, agile, focused</a:t>
            </a:r>
          </a:p>
          <a:p>
            <a:pPr marL="285750" indent="-285750">
              <a:buFont typeface="Arial" panose="020B0604020202020204" pitchFamily="34" charset="0"/>
              <a:buChar char="•"/>
            </a:pPr>
            <a:r>
              <a:rPr lang="en-AU" sz="2800"/>
              <a:t>Advocating for you at the highest levels within Microsoft. </a:t>
            </a:r>
          </a:p>
        </p:txBody>
      </p:sp>
      <p:sp>
        <p:nvSpPr>
          <p:cNvPr id="18" name="TextBox 17">
            <a:extLst>
              <a:ext uri="{FF2B5EF4-FFF2-40B4-BE49-F238E27FC236}">
                <a16:creationId xmlns:a16="http://schemas.microsoft.com/office/drawing/2014/main" id="{53216FF7-CBB7-F3C5-128D-9566F8012B01}"/>
              </a:ext>
            </a:extLst>
          </p:cNvPr>
          <p:cNvSpPr txBox="1"/>
          <p:nvPr/>
        </p:nvSpPr>
        <p:spPr>
          <a:xfrm>
            <a:off x="2944587" y="4630973"/>
            <a:ext cx="6420970" cy="1754326"/>
          </a:xfrm>
          <a:prstGeom prst="rect">
            <a:avLst/>
          </a:prstGeom>
          <a:noFill/>
        </p:spPr>
        <p:txBody>
          <a:bodyPr wrap="square">
            <a:spAutoFit/>
          </a:bodyPr>
          <a:lstStyle/>
          <a:p>
            <a:r>
              <a:rPr lang="en-AU"/>
              <a:t>“Start-ups and digital first businesses are digitally mature and hungry to invest in technology to fuel growth, enhance digital security, empower talent and improve efficiencies. That spells a massive opportunity for digital services providers and resellers, with </a:t>
            </a:r>
            <a:r>
              <a:rPr lang="en-AU" b="1"/>
              <a:t>more than 2.2 million SMBs in Australia and another 550,000-plus in New Zealand</a:t>
            </a:r>
            <a:r>
              <a:rPr lang="en-AU"/>
              <a:t>.”</a:t>
            </a:r>
          </a:p>
        </p:txBody>
      </p:sp>
      <p:pic>
        <p:nvPicPr>
          <p:cNvPr id="20" name="Picture 19">
            <a:extLst>
              <a:ext uri="{FF2B5EF4-FFF2-40B4-BE49-F238E27FC236}">
                <a16:creationId xmlns:a16="http://schemas.microsoft.com/office/drawing/2014/main" id="{40E162D9-5C61-08A0-E272-A0751574CAAC}"/>
              </a:ext>
            </a:extLst>
          </p:cNvPr>
          <p:cNvPicPr>
            <a:picLocks noChangeAspect="1"/>
          </p:cNvPicPr>
          <p:nvPr/>
        </p:nvPicPr>
        <p:blipFill>
          <a:blip r:embed="rId3"/>
          <a:stretch>
            <a:fillRect/>
          </a:stretch>
        </p:blipFill>
        <p:spPr>
          <a:xfrm>
            <a:off x="9833565" y="3606815"/>
            <a:ext cx="2050239" cy="2778484"/>
          </a:xfrm>
          <a:prstGeom prst="rect">
            <a:avLst/>
          </a:prstGeom>
        </p:spPr>
      </p:pic>
      <p:pic>
        <p:nvPicPr>
          <p:cNvPr id="22" name="Picture 21">
            <a:extLst>
              <a:ext uri="{FF2B5EF4-FFF2-40B4-BE49-F238E27FC236}">
                <a16:creationId xmlns:a16="http://schemas.microsoft.com/office/drawing/2014/main" id="{7599BDAA-3EA7-1711-4DE0-7A4A0EF4B42D}"/>
              </a:ext>
            </a:extLst>
          </p:cNvPr>
          <p:cNvPicPr>
            <a:picLocks noChangeAspect="1"/>
          </p:cNvPicPr>
          <p:nvPr/>
        </p:nvPicPr>
        <p:blipFill>
          <a:blip r:embed="rId4"/>
          <a:stretch>
            <a:fillRect/>
          </a:stretch>
        </p:blipFill>
        <p:spPr>
          <a:xfrm>
            <a:off x="1333315" y="4785850"/>
            <a:ext cx="1493128" cy="1444571"/>
          </a:xfrm>
          <a:prstGeom prst="rect">
            <a:avLst/>
          </a:prstGeom>
        </p:spPr>
      </p:pic>
    </p:spTree>
    <p:extLst>
      <p:ext uri="{BB962C8B-B14F-4D97-AF65-F5344CB8AC3E}">
        <p14:creationId xmlns:p14="http://schemas.microsoft.com/office/powerpoint/2010/main" val="286395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47954EF-20E9-2492-8E41-828E93FA8A04}"/>
              </a:ext>
            </a:extLst>
          </p:cNvPr>
          <p:cNvSpPr txBox="1">
            <a:spLocks/>
          </p:cNvSpPr>
          <p:nvPr/>
        </p:nvSpPr>
        <p:spPr>
          <a:xfrm>
            <a:off x="2067633" y="4995860"/>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LOCALLY BASED SUPPORT</a:t>
            </a:r>
          </a:p>
        </p:txBody>
      </p:sp>
      <p:sp>
        <p:nvSpPr>
          <p:cNvPr id="6" name="Text Placeholder 11">
            <a:extLst>
              <a:ext uri="{FF2B5EF4-FFF2-40B4-BE49-F238E27FC236}">
                <a16:creationId xmlns:a16="http://schemas.microsoft.com/office/drawing/2014/main" id="{6E71491E-51FD-A70A-3EE9-4500C11CBF38}"/>
              </a:ext>
            </a:extLst>
          </p:cNvPr>
          <p:cNvSpPr txBox="1">
            <a:spLocks/>
          </p:cNvSpPr>
          <p:nvPr/>
        </p:nvSpPr>
        <p:spPr>
          <a:xfrm>
            <a:off x="4609665" y="4995860"/>
            <a:ext cx="2045789"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TECHNICAL PRESALES ENGAGEMENTS</a:t>
            </a:r>
          </a:p>
        </p:txBody>
      </p:sp>
      <p:pic>
        <p:nvPicPr>
          <p:cNvPr id="7" name="Picture Placeholder 24">
            <a:extLst>
              <a:ext uri="{FF2B5EF4-FFF2-40B4-BE49-F238E27FC236}">
                <a16:creationId xmlns:a16="http://schemas.microsoft.com/office/drawing/2014/main" id="{81A6970E-DF0C-E043-D33A-BA1692CE9C1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4942" t="-14638" r="-24942" b="-14638"/>
          <a:stretch/>
        </p:blipFill>
        <p:spPr>
          <a:xfrm>
            <a:off x="4327878" y="2412865"/>
            <a:ext cx="2327577" cy="2327577"/>
          </a:xfrm>
          <a:prstGeom prst="ellipse">
            <a:avLst/>
          </a:prstGeom>
        </p:spPr>
      </p:pic>
      <p:sp>
        <p:nvSpPr>
          <p:cNvPr id="8" name="Text Placeholder 13">
            <a:extLst>
              <a:ext uri="{FF2B5EF4-FFF2-40B4-BE49-F238E27FC236}">
                <a16:creationId xmlns:a16="http://schemas.microsoft.com/office/drawing/2014/main" id="{71EB390F-F392-0804-A314-E65043019F22}"/>
              </a:ext>
            </a:extLst>
          </p:cNvPr>
          <p:cNvSpPr txBox="1">
            <a:spLocks/>
          </p:cNvSpPr>
          <p:nvPr/>
        </p:nvSpPr>
        <p:spPr>
          <a:xfrm>
            <a:off x="7151698" y="4995860"/>
            <a:ext cx="2260245"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PARTNER ENABLEMENT &amp; DEVELOPMENT.</a:t>
            </a:r>
          </a:p>
          <a:p>
            <a:r>
              <a:rPr lang="en-AU" sz="2000"/>
              <a:t>THOUGHT LEADERSHIP</a:t>
            </a:r>
          </a:p>
        </p:txBody>
      </p:sp>
      <p:pic>
        <p:nvPicPr>
          <p:cNvPr id="9" name="Picture Placeholder 22">
            <a:extLst>
              <a:ext uri="{FF2B5EF4-FFF2-40B4-BE49-F238E27FC236}">
                <a16:creationId xmlns:a16="http://schemas.microsoft.com/office/drawing/2014/main" id="{248CCB5B-359C-FB00-D43C-FA61D58E172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805" r="-11805"/>
          <a:stretch/>
        </p:blipFill>
        <p:spPr>
          <a:xfrm>
            <a:off x="6869911" y="2412865"/>
            <a:ext cx="2327577" cy="2327577"/>
          </a:xfrm>
          <a:prstGeom prst="ellipse">
            <a:avLst/>
          </a:prstGeom>
        </p:spPr>
      </p:pic>
      <p:sp>
        <p:nvSpPr>
          <p:cNvPr id="10" name="Text Placeholder 15">
            <a:extLst>
              <a:ext uri="{FF2B5EF4-FFF2-40B4-BE49-F238E27FC236}">
                <a16:creationId xmlns:a16="http://schemas.microsoft.com/office/drawing/2014/main" id="{D3ADCCB3-E1A5-7680-AEAC-5E097B08F4E5}"/>
              </a:ext>
            </a:extLst>
          </p:cNvPr>
          <p:cNvSpPr txBox="1">
            <a:spLocks/>
          </p:cNvSpPr>
          <p:nvPr/>
        </p:nvSpPr>
        <p:spPr>
          <a:xfrm>
            <a:off x="9693732" y="4995860"/>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ACCESS TO MICROSOFT FUNDING &amp; PROGRAMS</a:t>
            </a:r>
          </a:p>
        </p:txBody>
      </p:sp>
      <p:sp>
        <p:nvSpPr>
          <p:cNvPr id="11" name="Title 8">
            <a:extLst>
              <a:ext uri="{FF2B5EF4-FFF2-40B4-BE49-F238E27FC236}">
                <a16:creationId xmlns:a16="http://schemas.microsoft.com/office/drawing/2014/main" id="{1C50E5FD-5613-1127-83C1-FB821CDE8532}"/>
              </a:ext>
            </a:extLst>
          </p:cNvPr>
          <p:cNvSpPr txBox="1">
            <a:spLocks/>
          </p:cNvSpPr>
          <p:nvPr/>
        </p:nvSpPr>
        <p:spPr>
          <a:xfrm>
            <a:off x="2088487" y="507367"/>
            <a:ext cx="7120434" cy="8962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ontserrat Black" panose="00000A00000000000000" pitchFamily="2" charset="0"/>
                <a:ea typeface="+mj-ea"/>
                <a:cs typeface="+mj-cs"/>
              </a:defRPr>
            </a:lvl1pPr>
          </a:lstStyle>
          <a:p>
            <a:r>
              <a:rPr lang="en-AU" sz="2400"/>
              <a:t>HELPING YOU GROW YOUR MICROSOFT BUSINESS</a:t>
            </a:r>
          </a:p>
        </p:txBody>
      </p:sp>
      <p:pic>
        <p:nvPicPr>
          <p:cNvPr id="12" name="Picture Placeholder 30">
            <a:extLst>
              <a:ext uri="{FF2B5EF4-FFF2-40B4-BE49-F238E27FC236}">
                <a16:creationId xmlns:a16="http://schemas.microsoft.com/office/drawing/2014/main" id="{DD041334-02EA-5785-E47A-6C7A72D4538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866" t="-10862" r="-11866" b="-28551"/>
          <a:stretch/>
        </p:blipFill>
        <p:spPr>
          <a:xfrm>
            <a:off x="9411944" y="2412865"/>
            <a:ext cx="2327577" cy="2327577"/>
          </a:xfrm>
          <a:prstGeom prst="ellipse">
            <a:avLst/>
          </a:prstGeom>
        </p:spPr>
      </p:pic>
      <p:pic>
        <p:nvPicPr>
          <p:cNvPr id="13" name="Picture 12">
            <a:extLst>
              <a:ext uri="{FF2B5EF4-FFF2-40B4-BE49-F238E27FC236}">
                <a16:creationId xmlns:a16="http://schemas.microsoft.com/office/drawing/2014/main" id="{1466EF12-E9BF-EC7D-63C1-B2225998B2EC}"/>
              </a:ext>
            </a:extLst>
          </p:cNvPr>
          <p:cNvPicPr>
            <a:picLocks noChangeAspect="1"/>
          </p:cNvPicPr>
          <p:nvPr/>
        </p:nvPicPr>
        <p:blipFill>
          <a:blip r:embed="rId9"/>
          <a:stretch>
            <a:fillRect/>
          </a:stretch>
        </p:blipFill>
        <p:spPr>
          <a:xfrm>
            <a:off x="1468958" y="2559617"/>
            <a:ext cx="3051108" cy="2034072"/>
          </a:xfrm>
          <a:prstGeom prst="rect">
            <a:avLst/>
          </a:prstGeom>
        </p:spPr>
      </p:pic>
    </p:spTree>
    <p:extLst>
      <p:ext uri="{BB962C8B-B14F-4D97-AF65-F5344CB8AC3E}">
        <p14:creationId xmlns:p14="http://schemas.microsoft.com/office/powerpoint/2010/main" val="14423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a:extLst>
              <a:ext uri="{FF2B5EF4-FFF2-40B4-BE49-F238E27FC236}">
                <a16:creationId xmlns:a16="http://schemas.microsoft.com/office/drawing/2014/main" id="{EB7D7B50-CDDC-3ACF-DAA7-1EB4321AED7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804" t="-12753" r="-27805" b="-12753"/>
          <a:stretch/>
        </p:blipFill>
        <p:spPr>
          <a:xfrm>
            <a:off x="4842217" y="2412865"/>
            <a:ext cx="2593649" cy="2593649"/>
          </a:xfrm>
          <a:prstGeom prst="ellipse">
            <a:avLst/>
          </a:prstGeom>
        </p:spPr>
      </p:pic>
      <p:sp>
        <p:nvSpPr>
          <p:cNvPr id="5" name="Text Placeholder 5">
            <a:extLst>
              <a:ext uri="{FF2B5EF4-FFF2-40B4-BE49-F238E27FC236}">
                <a16:creationId xmlns:a16="http://schemas.microsoft.com/office/drawing/2014/main" id="{AA01DB10-AE3C-BA56-5FD4-A22B5F280E2A}"/>
              </a:ext>
            </a:extLst>
          </p:cNvPr>
          <p:cNvSpPr txBox="1">
            <a:spLocks/>
          </p:cNvSpPr>
          <p:nvPr/>
        </p:nvSpPr>
        <p:spPr>
          <a:xfrm>
            <a:off x="8313412" y="5316934"/>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PRESALES &amp; SOLUTION DESIGN SUPPORT</a:t>
            </a:r>
          </a:p>
        </p:txBody>
      </p:sp>
      <p:pic>
        <p:nvPicPr>
          <p:cNvPr id="6" name="Picture Placeholder 13">
            <a:extLst>
              <a:ext uri="{FF2B5EF4-FFF2-40B4-BE49-F238E27FC236}">
                <a16:creationId xmlns:a16="http://schemas.microsoft.com/office/drawing/2014/main" id="{19818E9A-DDC3-8C8C-F6DC-9F67B1D6BEE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391" t="-31603" r="-7391" b="-31603"/>
          <a:stretch/>
        </p:blipFill>
        <p:spPr>
          <a:xfrm>
            <a:off x="7898588" y="2412865"/>
            <a:ext cx="2593649" cy="2593649"/>
          </a:xfrm>
          <a:prstGeom prst="ellipse">
            <a:avLst/>
          </a:prstGeom>
        </p:spPr>
      </p:pic>
      <p:sp>
        <p:nvSpPr>
          <p:cNvPr id="7" name="Title 7">
            <a:extLst>
              <a:ext uri="{FF2B5EF4-FFF2-40B4-BE49-F238E27FC236}">
                <a16:creationId xmlns:a16="http://schemas.microsoft.com/office/drawing/2014/main" id="{6BF22D5A-1887-D202-2DD4-EFBA875AAE5C}"/>
              </a:ext>
            </a:extLst>
          </p:cNvPr>
          <p:cNvSpPr>
            <a:spLocks noGrp="1"/>
          </p:cNvSpPr>
          <p:nvPr>
            <p:ph type="title"/>
          </p:nvPr>
        </p:nvSpPr>
        <p:spPr>
          <a:xfrm>
            <a:off x="2088487" y="507367"/>
            <a:ext cx="7120434" cy="896265"/>
          </a:xfrm>
        </p:spPr>
        <p:txBody>
          <a:bodyPr/>
          <a:lstStyle/>
          <a:p>
            <a:r>
              <a:rPr lang="en-AU" sz="2400"/>
              <a:t>SUPPORTING YOU &amp; YOUR CUSTOMERS</a:t>
            </a:r>
          </a:p>
        </p:txBody>
      </p:sp>
      <p:pic>
        <p:nvPicPr>
          <p:cNvPr id="8" name="Picture Placeholder 9">
            <a:extLst>
              <a:ext uri="{FF2B5EF4-FFF2-40B4-BE49-F238E27FC236}">
                <a16:creationId xmlns:a16="http://schemas.microsoft.com/office/drawing/2014/main" id="{23EC0EAE-A956-DEB7-4166-F5C3A560792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6546" t="-9806" r="-16546" b="-9806"/>
          <a:stretch/>
        </p:blipFill>
        <p:spPr>
          <a:xfrm>
            <a:off x="1785845" y="2412865"/>
            <a:ext cx="2593649" cy="2593649"/>
          </a:xfrm>
          <a:prstGeom prst="ellipse">
            <a:avLst/>
          </a:prstGeom>
        </p:spPr>
      </p:pic>
      <p:sp>
        <p:nvSpPr>
          <p:cNvPr id="9" name="Text Placeholder 3">
            <a:extLst>
              <a:ext uri="{FF2B5EF4-FFF2-40B4-BE49-F238E27FC236}">
                <a16:creationId xmlns:a16="http://schemas.microsoft.com/office/drawing/2014/main" id="{382DC2B0-2033-1CCB-D574-B6C00E6783DA}"/>
              </a:ext>
            </a:extLst>
          </p:cNvPr>
          <p:cNvSpPr txBox="1">
            <a:spLocks/>
          </p:cNvSpPr>
          <p:nvPr/>
        </p:nvSpPr>
        <p:spPr>
          <a:xfrm>
            <a:off x="5257041" y="5316934"/>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ACCESS TO MICROSOFT PREMIER SUPPORT</a:t>
            </a:r>
          </a:p>
        </p:txBody>
      </p:sp>
      <p:sp>
        <p:nvSpPr>
          <p:cNvPr id="10" name="Text Placeholder 1">
            <a:extLst>
              <a:ext uri="{FF2B5EF4-FFF2-40B4-BE49-F238E27FC236}">
                <a16:creationId xmlns:a16="http://schemas.microsoft.com/office/drawing/2014/main" id="{4AA0039D-2D80-7094-3132-51433DCC2C2D}"/>
              </a:ext>
            </a:extLst>
          </p:cNvPr>
          <p:cNvSpPr txBox="1">
            <a:spLocks/>
          </p:cNvSpPr>
          <p:nvPr/>
        </p:nvSpPr>
        <p:spPr>
          <a:xfrm>
            <a:off x="2200669" y="5316934"/>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ANZ BASED TECHNICAL SUPPORT TEAM</a:t>
            </a:r>
          </a:p>
          <a:p>
            <a:endParaRPr lang="en-AU"/>
          </a:p>
        </p:txBody>
      </p:sp>
    </p:spTree>
    <p:extLst>
      <p:ext uri="{BB962C8B-B14F-4D97-AF65-F5344CB8AC3E}">
        <p14:creationId xmlns:p14="http://schemas.microsoft.com/office/powerpoint/2010/main" val="420784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A14FEF9-3A69-FEF3-3DE4-18940080C690}"/>
              </a:ext>
            </a:extLst>
          </p:cNvPr>
          <p:cNvSpPr txBox="1">
            <a:spLocks/>
          </p:cNvSpPr>
          <p:nvPr/>
        </p:nvSpPr>
        <p:spPr>
          <a:xfrm>
            <a:off x="1437624" y="4855420"/>
            <a:ext cx="1998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MS-900:</a:t>
            </a:r>
          </a:p>
          <a:p>
            <a:r>
              <a:rPr lang="en-AU" sz="1400"/>
              <a:t>MICROSOFT 365 FUNDAMENTALS</a:t>
            </a:r>
          </a:p>
        </p:txBody>
      </p:sp>
      <p:pic>
        <p:nvPicPr>
          <p:cNvPr id="5" name="Picture Placeholder 20" descr="A logo of a graduation cap&#10;&#10;Description automatically generated with low confidence">
            <a:extLst>
              <a:ext uri="{FF2B5EF4-FFF2-40B4-BE49-F238E27FC236}">
                <a16:creationId xmlns:a16="http://schemas.microsoft.com/office/drawing/2014/main" id="{0A098723-9085-175E-6470-F83A322C0279}"/>
              </a:ext>
            </a:extLst>
          </p:cNvPr>
          <p:cNvPicPr>
            <a:picLocks noChangeAspect="1"/>
          </p:cNvPicPr>
          <p:nvPr/>
        </p:nvPicPr>
        <p:blipFill>
          <a:blip r:embed="rId3">
            <a:extLst>
              <a:ext uri="{28A0092B-C50C-407E-A947-70E740481C1C}">
                <a14:useLocalDpi xmlns:a14="http://schemas.microsoft.com/office/drawing/2010/main" val="0"/>
              </a:ext>
            </a:extLst>
          </a:blip>
          <a:srcRect l="91" r="91"/>
          <a:stretch>
            <a:fillRect/>
          </a:stretch>
        </p:blipFill>
        <p:spPr>
          <a:xfrm>
            <a:off x="1320624" y="2313000"/>
            <a:ext cx="2232000" cy="2232000"/>
          </a:xfrm>
          <a:prstGeom prst="ellipse">
            <a:avLst/>
          </a:prstGeom>
        </p:spPr>
      </p:pic>
      <p:sp>
        <p:nvSpPr>
          <p:cNvPr id="6" name="Text Placeholder 3">
            <a:extLst>
              <a:ext uri="{FF2B5EF4-FFF2-40B4-BE49-F238E27FC236}">
                <a16:creationId xmlns:a16="http://schemas.microsoft.com/office/drawing/2014/main" id="{2A2E70DB-555B-5881-2FD1-82F244030E7B}"/>
              </a:ext>
            </a:extLst>
          </p:cNvPr>
          <p:cNvSpPr txBox="1">
            <a:spLocks/>
          </p:cNvSpPr>
          <p:nvPr/>
        </p:nvSpPr>
        <p:spPr>
          <a:xfrm>
            <a:off x="3393901" y="4842520"/>
            <a:ext cx="1914554"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MS-500:</a:t>
            </a:r>
          </a:p>
          <a:p>
            <a:r>
              <a:rPr lang="en-AU" sz="1400"/>
              <a:t>MICROSOFT 365 SECURITY ADMINISTRATOR</a:t>
            </a:r>
          </a:p>
        </p:txBody>
      </p:sp>
      <p:pic>
        <p:nvPicPr>
          <p:cNvPr id="7" name="Picture Placeholder 22" descr="A logo of a graduation cap&#10;&#10;Description automatically generated with low confidence">
            <a:extLst>
              <a:ext uri="{FF2B5EF4-FFF2-40B4-BE49-F238E27FC236}">
                <a16:creationId xmlns:a16="http://schemas.microsoft.com/office/drawing/2014/main" id="{9E2924A6-0FA7-9860-D849-DCE9D30AD772}"/>
              </a:ext>
            </a:extLst>
          </p:cNvPr>
          <p:cNvPicPr>
            <a:picLocks noChangeAspect="1"/>
          </p:cNvPicPr>
          <p:nvPr/>
        </p:nvPicPr>
        <p:blipFill>
          <a:blip r:embed="rId3">
            <a:extLst>
              <a:ext uri="{28A0092B-C50C-407E-A947-70E740481C1C}">
                <a14:useLocalDpi xmlns:a14="http://schemas.microsoft.com/office/drawing/2010/main" val="0"/>
              </a:ext>
            </a:extLst>
          </a:blip>
          <a:srcRect l="91" r="91"/>
          <a:stretch>
            <a:fillRect/>
          </a:stretch>
        </p:blipFill>
        <p:spPr>
          <a:xfrm>
            <a:off x="3235178" y="2313000"/>
            <a:ext cx="2232000" cy="2232000"/>
          </a:xfrm>
          <a:prstGeom prst="ellipse">
            <a:avLst/>
          </a:prstGeom>
        </p:spPr>
      </p:pic>
      <p:sp>
        <p:nvSpPr>
          <p:cNvPr id="8" name="Text Placeholder 5">
            <a:extLst>
              <a:ext uri="{FF2B5EF4-FFF2-40B4-BE49-F238E27FC236}">
                <a16:creationId xmlns:a16="http://schemas.microsoft.com/office/drawing/2014/main" id="{E5D85100-2FAA-4A1B-106D-C0028706CCE3}"/>
              </a:ext>
            </a:extLst>
          </p:cNvPr>
          <p:cNvSpPr txBox="1">
            <a:spLocks/>
          </p:cNvSpPr>
          <p:nvPr/>
        </p:nvSpPr>
        <p:spPr>
          <a:xfrm>
            <a:off x="5383732" y="4855420"/>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SC-900:</a:t>
            </a:r>
          </a:p>
          <a:p>
            <a:r>
              <a:rPr lang="en-AU" sz="1400"/>
              <a:t>MICROSOFT SECURITY FUNDAMENTALS</a:t>
            </a:r>
          </a:p>
        </p:txBody>
      </p:sp>
      <p:pic>
        <p:nvPicPr>
          <p:cNvPr id="9" name="Picture Placeholder 24" descr="A logo of a graduation cap&#10;&#10;Description automatically generated with low confidence">
            <a:extLst>
              <a:ext uri="{FF2B5EF4-FFF2-40B4-BE49-F238E27FC236}">
                <a16:creationId xmlns:a16="http://schemas.microsoft.com/office/drawing/2014/main" id="{7E3CBC2C-99E2-66EF-BC18-14BB00537649}"/>
              </a:ext>
            </a:extLst>
          </p:cNvPr>
          <p:cNvPicPr>
            <a:picLocks noChangeAspect="1"/>
          </p:cNvPicPr>
          <p:nvPr/>
        </p:nvPicPr>
        <p:blipFill>
          <a:blip r:embed="rId3">
            <a:extLst>
              <a:ext uri="{28A0092B-C50C-407E-A947-70E740481C1C}">
                <a14:useLocalDpi xmlns:a14="http://schemas.microsoft.com/office/drawing/2010/main" val="0"/>
              </a:ext>
            </a:extLst>
          </a:blip>
          <a:srcRect l="91" r="91"/>
          <a:stretch>
            <a:fillRect/>
          </a:stretch>
        </p:blipFill>
        <p:spPr>
          <a:xfrm>
            <a:off x="5149732" y="2313000"/>
            <a:ext cx="2232000" cy="2232000"/>
          </a:xfrm>
          <a:prstGeom prst="ellipse">
            <a:avLst/>
          </a:prstGeom>
        </p:spPr>
      </p:pic>
      <p:sp>
        <p:nvSpPr>
          <p:cNvPr id="10" name="Text Placeholder 11">
            <a:extLst>
              <a:ext uri="{FF2B5EF4-FFF2-40B4-BE49-F238E27FC236}">
                <a16:creationId xmlns:a16="http://schemas.microsoft.com/office/drawing/2014/main" id="{E3DF69CE-3CCB-2390-A87F-07CE9D005C1D}"/>
              </a:ext>
            </a:extLst>
          </p:cNvPr>
          <p:cNvSpPr txBox="1">
            <a:spLocks/>
          </p:cNvSpPr>
          <p:nvPr/>
        </p:nvSpPr>
        <p:spPr>
          <a:xfrm>
            <a:off x="7298286" y="4855420"/>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AZ-900: </a:t>
            </a:r>
          </a:p>
          <a:p>
            <a:r>
              <a:rPr lang="en-AU" sz="1400"/>
              <a:t>MICROSOFT AZURE FUNDAMENTALS</a:t>
            </a:r>
          </a:p>
        </p:txBody>
      </p:sp>
      <p:pic>
        <p:nvPicPr>
          <p:cNvPr id="11" name="Picture Placeholder 26" descr="A logo of a graduation cap&#10;&#10;Description automatically generated with low confidence">
            <a:extLst>
              <a:ext uri="{FF2B5EF4-FFF2-40B4-BE49-F238E27FC236}">
                <a16:creationId xmlns:a16="http://schemas.microsoft.com/office/drawing/2014/main" id="{4133A594-209B-99C0-7279-6F443733F065}"/>
              </a:ext>
            </a:extLst>
          </p:cNvPr>
          <p:cNvPicPr>
            <a:picLocks noChangeAspect="1"/>
          </p:cNvPicPr>
          <p:nvPr/>
        </p:nvPicPr>
        <p:blipFill>
          <a:blip r:embed="rId3">
            <a:extLst>
              <a:ext uri="{28A0092B-C50C-407E-A947-70E740481C1C}">
                <a14:useLocalDpi xmlns:a14="http://schemas.microsoft.com/office/drawing/2010/main" val="0"/>
              </a:ext>
            </a:extLst>
          </a:blip>
          <a:srcRect l="91" r="91"/>
          <a:stretch>
            <a:fillRect/>
          </a:stretch>
        </p:blipFill>
        <p:spPr>
          <a:xfrm>
            <a:off x="7064286" y="2313000"/>
            <a:ext cx="2232000" cy="2232000"/>
          </a:xfrm>
          <a:prstGeom prst="ellipse">
            <a:avLst/>
          </a:prstGeom>
        </p:spPr>
      </p:pic>
      <p:sp>
        <p:nvSpPr>
          <p:cNvPr id="12" name="Text Placeholder 17">
            <a:extLst>
              <a:ext uri="{FF2B5EF4-FFF2-40B4-BE49-F238E27FC236}">
                <a16:creationId xmlns:a16="http://schemas.microsoft.com/office/drawing/2014/main" id="{7210A332-77BB-C4E2-9D3C-5BD1D401D31A}"/>
              </a:ext>
            </a:extLst>
          </p:cNvPr>
          <p:cNvSpPr txBox="1">
            <a:spLocks/>
          </p:cNvSpPr>
          <p:nvPr/>
        </p:nvSpPr>
        <p:spPr>
          <a:xfrm>
            <a:off x="9212841" y="4855420"/>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t>AZ-104:</a:t>
            </a:r>
          </a:p>
          <a:p>
            <a:r>
              <a:rPr lang="en-AU" sz="1400"/>
              <a:t>MICROSOFT AZURE ADMINISTRATOR</a:t>
            </a:r>
          </a:p>
          <a:p>
            <a:endParaRPr lang="en-AU" sz="1400"/>
          </a:p>
          <a:p>
            <a:endParaRPr lang="en-AU" sz="1400"/>
          </a:p>
        </p:txBody>
      </p:sp>
      <p:pic>
        <p:nvPicPr>
          <p:cNvPr id="13" name="Picture Placeholder 28" descr="A logo of a graduation cap&#10;&#10;Description automatically generated with low confidence">
            <a:extLst>
              <a:ext uri="{FF2B5EF4-FFF2-40B4-BE49-F238E27FC236}">
                <a16:creationId xmlns:a16="http://schemas.microsoft.com/office/drawing/2014/main" id="{3E05AA0B-EB04-9C94-A82D-25F0809E3F09}"/>
              </a:ext>
            </a:extLst>
          </p:cNvPr>
          <p:cNvPicPr>
            <a:picLocks noChangeAspect="1"/>
          </p:cNvPicPr>
          <p:nvPr/>
        </p:nvPicPr>
        <p:blipFill>
          <a:blip r:embed="rId3">
            <a:extLst>
              <a:ext uri="{28A0092B-C50C-407E-A947-70E740481C1C}">
                <a14:useLocalDpi xmlns:a14="http://schemas.microsoft.com/office/drawing/2010/main" val="0"/>
              </a:ext>
            </a:extLst>
          </a:blip>
          <a:srcRect l="91" r="91"/>
          <a:stretch>
            <a:fillRect/>
          </a:stretch>
        </p:blipFill>
        <p:spPr>
          <a:xfrm>
            <a:off x="8978841" y="2313000"/>
            <a:ext cx="2232000" cy="2232000"/>
          </a:xfrm>
          <a:prstGeom prst="ellipse">
            <a:avLst/>
          </a:prstGeom>
        </p:spPr>
      </p:pic>
      <p:sp>
        <p:nvSpPr>
          <p:cNvPr id="14" name="Title 7">
            <a:extLst>
              <a:ext uri="{FF2B5EF4-FFF2-40B4-BE49-F238E27FC236}">
                <a16:creationId xmlns:a16="http://schemas.microsoft.com/office/drawing/2014/main" id="{8EE7CA28-07C5-B764-F6F6-49C9DC571EC2}"/>
              </a:ext>
            </a:extLst>
          </p:cNvPr>
          <p:cNvSpPr>
            <a:spLocks noGrp="1"/>
          </p:cNvSpPr>
          <p:nvPr>
            <p:ph type="title"/>
          </p:nvPr>
        </p:nvSpPr>
        <p:spPr>
          <a:xfrm>
            <a:off x="2088487" y="507367"/>
            <a:ext cx="7120434" cy="896265"/>
          </a:xfrm>
        </p:spPr>
        <p:txBody>
          <a:bodyPr/>
          <a:lstStyle/>
          <a:p>
            <a:r>
              <a:rPr lang="en-AU" sz="2400"/>
              <a:t>INSTRUCTOR LED MICROSOFT CERTIFICATION TRAINING</a:t>
            </a:r>
          </a:p>
        </p:txBody>
      </p:sp>
    </p:spTree>
    <p:extLst>
      <p:ext uri="{BB962C8B-B14F-4D97-AF65-F5344CB8AC3E}">
        <p14:creationId xmlns:p14="http://schemas.microsoft.com/office/powerpoint/2010/main" val="92107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70BCD86-5180-DB13-017B-499E456EB6B1}"/>
              </a:ext>
            </a:extLst>
          </p:cNvPr>
          <p:cNvSpPr txBox="1">
            <a:spLocks/>
          </p:cNvSpPr>
          <p:nvPr/>
        </p:nvSpPr>
        <p:spPr>
          <a:xfrm>
            <a:off x="2214177" y="4707334"/>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25+ WEBINARS DELIVERED</a:t>
            </a:r>
          </a:p>
        </p:txBody>
      </p:sp>
      <p:pic>
        <p:nvPicPr>
          <p:cNvPr id="5" name="Picture Placeholder 11" descr="A picture containing graphics, screenshot, graphic design, font&#10;&#10;Description automatically generated">
            <a:extLst>
              <a:ext uri="{FF2B5EF4-FFF2-40B4-BE49-F238E27FC236}">
                <a16:creationId xmlns:a16="http://schemas.microsoft.com/office/drawing/2014/main" id="{FDADEE4A-9BC6-6D08-32AA-87234D47CBA8}"/>
              </a:ext>
            </a:extLst>
          </p:cNvPr>
          <p:cNvPicPr>
            <a:picLocks noChangeAspect="1"/>
          </p:cNvPicPr>
          <p:nvPr/>
        </p:nvPicPr>
        <p:blipFill rotWithShape="1">
          <a:blip r:embed="rId3">
            <a:extLst>
              <a:ext uri="{28A0092B-C50C-407E-A947-70E740481C1C}">
                <a14:useLocalDpi xmlns:a14="http://schemas.microsoft.com/office/drawing/2010/main" val="0"/>
              </a:ext>
            </a:extLst>
          </a:blip>
          <a:srcRect t="-235388" b="-235388"/>
          <a:stretch/>
        </p:blipFill>
        <p:spPr>
          <a:xfrm>
            <a:off x="1880774" y="1990744"/>
            <a:ext cx="2167486" cy="2167486"/>
          </a:xfrm>
          <a:prstGeom prst="ellipse">
            <a:avLst/>
          </a:prstGeom>
        </p:spPr>
      </p:pic>
      <p:sp>
        <p:nvSpPr>
          <p:cNvPr id="6" name="Text Placeholder 3">
            <a:extLst>
              <a:ext uri="{FF2B5EF4-FFF2-40B4-BE49-F238E27FC236}">
                <a16:creationId xmlns:a16="http://schemas.microsoft.com/office/drawing/2014/main" id="{87A3EC6F-C86F-6C2A-1A01-B1BF85B7AEC8}"/>
              </a:ext>
            </a:extLst>
          </p:cNvPr>
          <p:cNvSpPr txBox="1">
            <a:spLocks/>
          </p:cNvSpPr>
          <p:nvPr/>
        </p:nvSpPr>
        <p:spPr>
          <a:xfrm>
            <a:off x="5270548" y="4707334"/>
            <a:ext cx="2178825"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t>25 CUSTOMER FACING SMB WORKSHOPS JOINTLY DELIVERED* </a:t>
            </a:r>
          </a:p>
        </p:txBody>
      </p:sp>
      <p:pic>
        <p:nvPicPr>
          <p:cNvPr id="7" name="Picture Placeholder 13" descr="A person standing in front of a projection screen&#10;&#10;Description automatically generated with medium confidence">
            <a:extLst>
              <a:ext uri="{FF2B5EF4-FFF2-40B4-BE49-F238E27FC236}">
                <a16:creationId xmlns:a16="http://schemas.microsoft.com/office/drawing/2014/main" id="{D57AF457-23CE-E57E-83B7-EDD957B16476}"/>
              </a:ext>
            </a:extLst>
          </p:cNvPr>
          <p:cNvPicPr>
            <a:picLocks noChangeAspect="1"/>
          </p:cNvPicPr>
          <p:nvPr/>
        </p:nvPicPr>
        <p:blipFill rotWithShape="1">
          <a:blip r:embed="rId4">
            <a:extLst>
              <a:ext uri="{28A0092B-C50C-407E-A947-70E740481C1C}">
                <a14:useLocalDpi xmlns:a14="http://schemas.microsoft.com/office/drawing/2010/main" val="0"/>
              </a:ext>
            </a:extLst>
          </a:blip>
          <a:srcRect t="-22964" b="-22964"/>
          <a:stretch/>
        </p:blipFill>
        <p:spPr>
          <a:xfrm>
            <a:off x="4855725" y="1803265"/>
            <a:ext cx="2593649" cy="2593649"/>
          </a:xfrm>
          <a:prstGeom prst="ellipse">
            <a:avLst/>
          </a:prstGeom>
        </p:spPr>
      </p:pic>
      <p:sp>
        <p:nvSpPr>
          <p:cNvPr id="8" name="Text Placeholder 5">
            <a:extLst>
              <a:ext uri="{FF2B5EF4-FFF2-40B4-BE49-F238E27FC236}">
                <a16:creationId xmlns:a16="http://schemas.microsoft.com/office/drawing/2014/main" id="{56B4728A-11AA-B35E-B57D-17E623C37E1B}"/>
              </a:ext>
            </a:extLst>
          </p:cNvPr>
          <p:cNvSpPr txBox="1">
            <a:spLocks/>
          </p:cNvSpPr>
          <p:nvPr/>
        </p:nvSpPr>
        <p:spPr>
          <a:xfrm>
            <a:off x="8326920" y="4707334"/>
            <a:ext cx="2178824"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MONTHLY NEWSLETTER &amp; ON-DEMAND CONTENT*</a:t>
            </a:r>
          </a:p>
        </p:txBody>
      </p:sp>
      <p:pic>
        <p:nvPicPr>
          <p:cNvPr id="9" name="Picture Placeholder 15" descr="A collage of images of people&#10;&#10;Description automatically generated with low confidence">
            <a:extLst>
              <a:ext uri="{FF2B5EF4-FFF2-40B4-BE49-F238E27FC236}">
                <a16:creationId xmlns:a16="http://schemas.microsoft.com/office/drawing/2014/main" id="{08DD9A7E-F969-DBC1-871C-748AA28225A8}"/>
              </a:ext>
            </a:extLst>
          </p:cNvPr>
          <p:cNvPicPr>
            <a:picLocks noChangeAspect="1"/>
          </p:cNvPicPr>
          <p:nvPr/>
        </p:nvPicPr>
        <p:blipFill>
          <a:blip r:embed="rId5">
            <a:extLst>
              <a:ext uri="{28A0092B-C50C-407E-A947-70E740481C1C}">
                <a14:useLocalDpi xmlns:a14="http://schemas.microsoft.com/office/drawing/2010/main" val="0"/>
              </a:ext>
            </a:extLst>
          </a:blip>
          <a:srcRect l="27870" r="27870"/>
          <a:stretch>
            <a:fillRect/>
          </a:stretch>
        </p:blipFill>
        <p:spPr>
          <a:xfrm>
            <a:off x="7912096" y="1803265"/>
            <a:ext cx="2593649" cy="2593649"/>
          </a:xfrm>
          <a:prstGeom prst="ellipse">
            <a:avLst/>
          </a:prstGeom>
        </p:spPr>
      </p:pic>
      <p:sp>
        <p:nvSpPr>
          <p:cNvPr id="10" name="Title 7">
            <a:extLst>
              <a:ext uri="{FF2B5EF4-FFF2-40B4-BE49-F238E27FC236}">
                <a16:creationId xmlns:a16="http://schemas.microsoft.com/office/drawing/2014/main" id="{8DC3D426-6DAA-D4F9-AC90-9B56AA2AA86A}"/>
              </a:ext>
            </a:extLst>
          </p:cNvPr>
          <p:cNvSpPr>
            <a:spLocks noGrp="1"/>
          </p:cNvSpPr>
          <p:nvPr>
            <p:ph type="title"/>
          </p:nvPr>
        </p:nvSpPr>
        <p:spPr>
          <a:xfrm>
            <a:off x="2088487" y="507367"/>
            <a:ext cx="7120434" cy="896265"/>
          </a:xfrm>
        </p:spPr>
        <p:txBody>
          <a:bodyPr/>
          <a:lstStyle/>
          <a:p>
            <a:r>
              <a:rPr lang="en-AU" sz="2400"/>
              <a:t>PARTNER ENABLEMENT: </a:t>
            </a:r>
            <a:br>
              <a:rPr lang="en-AU" sz="2400"/>
            </a:br>
            <a:r>
              <a:rPr lang="en-AU" sz="2400"/>
              <a:t>THE PROOF</a:t>
            </a:r>
          </a:p>
        </p:txBody>
      </p:sp>
      <p:sp>
        <p:nvSpPr>
          <p:cNvPr id="2" name="TextBox 1">
            <a:extLst>
              <a:ext uri="{FF2B5EF4-FFF2-40B4-BE49-F238E27FC236}">
                <a16:creationId xmlns:a16="http://schemas.microsoft.com/office/drawing/2014/main" id="{1C6F8A51-1BC3-5C6B-827A-34E10928B143}"/>
              </a:ext>
            </a:extLst>
          </p:cNvPr>
          <p:cNvSpPr txBox="1"/>
          <p:nvPr/>
        </p:nvSpPr>
        <p:spPr>
          <a:xfrm>
            <a:off x="4855725" y="6488668"/>
            <a:ext cx="1595309" cy="246221"/>
          </a:xfrm>
          <a:prstGeom prst="rect">
            <a:avLst/>
          </a:prstGeom>
          <a:noFill/>
        </p:spPr>
        <p:txBody>
          <a:bodyPr wrap="none" rtlCol="0">
            <a:spAutoFit/>
          </a:bodyPr>
          <a:lstStyle/>
          <a:p>
            <a:r>
              <a:rPr lang="en-AU" sz="1000" i="1"/>
              <a:t>* Dicker Data partners only</a:t>
            </a:r>
          </a:p>
        </p:txBody>
      </p:sp>
    </p:spTree>
    <p:extLst>
      <p:ext uri="{BB962C8B-B14F-4D97-AF65-F5344CB8AC3E}">
        <p14:creationId xmlns:p14="http://schemas.microsoft.com/office/powerpoint/2010/main" val="200944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3" name="Content Placeholder 2">
            <a:extLst>
              <a:ext uri="{FF2B5EF4-FFF2-40B4-BE49-F238E27FC236}">
                <a16:creationId xmlns:a16="http://schemas.microsoft.com/office/drawing/2014/main" id="{7FE9E8FE-BDD8-D445-C6B4-AC983BEF2048}"/>
              </a:ext>
            </a:extLst>
          </p:cNvPr>
          <p:cNvSpPr>
            <a:spLocks noGrp="1"/>
          </p:cNvSpPr>
          <p:nvPr>
            <p:ph idx="1"/>
          </p:nvPr>
        </p:nvSpPr>
        <p:spPr/>
        <p:txBody>
          <a:bodyPr/>
          <a:lstStyle/>
          <a:p>
            <a:r>
              <a:rPr lang="en-AU"/>
              <a:t>What is OnPoint?</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p:txBody>
          <a:bodyPr>
            <a:normAutofit fontScale="92500" lnSpcReduction="10000"/>
          </a:bodyPr>
          <a:lstStyle/>
          <a:p>
            <a:r>
              <a:rPr lang="en-AU"/>
              <a:t>Main Topic: Why Choose Dicker Data as your Microsoft Partner?</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19" name="Oval 18">
            <a:extLst>
              <a:ext uri="{FF2B5EF4-FFF2-40B4-BE49-F238E27FC236}">
                <a16:creationId xmlns:a16="http://schemas.microsoft.com/office/drawing/2014/main" id="{CEA022B4-DD0E-45DE-9CE1-31E1CBAF921D}"/>
              </a:ext>
            </a:extLst>
          </p:cNvPr>
          <p:cNvSpPr/>
          <p:nvPr/>
        </p:nvSpPr>
        <p:spPr>
          <a:xfrm>
            <a:off x="956345" y="4206081"/>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5506F386-17DA-2132-A257-B0E0A0E27F7E}"/>
              </a:ext>
            </a:extLst>
          </p:cNvPr>
          <p:cNvSpPr txBox="1"/>
          <p:nvPr/>
        </p:nvSpPr>
        <p:spPr>
          <a:xfrm>
            <a:off x="1023043" y="4264483"/>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4</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380B6ED-6A45-F55B-B872-ADA59D7EF664}"/>
              </a:ext>
            </a:extLst>
          </p:cNvPr>
          <p:cNvSpPr txBox="1">
            <a:spLocks/>
          </p:cNvSpPr>
          <p:nvPr/>
        </p:nvSpPr>
        <p:spPr>
          <a:xfrm>
            <a:off x="1831701" y="4482745"/>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TECH FOR SOCIAL IMPACT</a:t>
            </a:r>
          </a:p>
        </p:txBody>
      </p:sp>
      <p:sp>
        <p:nvSpPr>
          <p:cNvPr id="5" name="Text Placeholder 3">
            <a:extLst>
              <a:ext uri="{FF2B5EF4-FFF2-40B4-BE49-F238E27FC236}">
                <a16:creationId xmlns:a16="http://schemas.microsoft.com/office/drawing/2014/main" id="{EB40066C-A534-418F-81A4-F0CCD2CE95B2}"/>
              </a:ext>
            </a:extLst>
          </p:cNvPr>
          <p:cNvSpPr txBox="1">
            <a:spLocks/>
          </p:cNvSpPr>
          <p:nvPr/>
        </p:nvSpPr>
        <p:spPr>
          <a:xfrm>
            <a:off x="4888073" y="4482745"/>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SMB MASTERS TRAINING</a:t>
            </a:r>
          </a:p>
          <a:p>
            <a:endParaRPr lang="en-AU" sz="2000"/>
          </a:p>
        </p:txBody>
      </p:sp>
      <p:pic>
        <p:nvPicPr>
          <p:cNvPr id="6" name="Picture Placeholder 23">
            <a:extLst>
              <a:ext uri="{FF2B5EF4-FFF2-40B4-BE49-F238E27FC236}">
                <a16:creationId xmlns:a16="http://schemas.microsoft.com/office/drawing/2014/main" id="{5E4A46EF-175C-A5B9-68DC-E23E3099EE8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290" t="-11717" r="-14290" b="-29908"/>
          <a:stretch/>
        </p:blipFill>
        <p:spPr>
          <a:xfrm>
            <a:off x="4473249" y="1578676"/>
            <a:ext cx="2593649" cy="2593649"/>
          </a:xfrm>
          <a:prstGeom prst="ellipse">
            <a:avLst/>
          </a:prstGeom>
        </p:spPr>
      </p:pic>
      <p:sp>
        <p:nvSpPr>
          <p:cNvPr id="7" name="Text Placeholder 11">
            <a:extLst>
              <a:ext uri="{FF2B5EF4-FFF2-40B4-BE49-F238E27FC236}">
                <a16:creationId xmlns:a16="http://schemas.microsoft.com/office/drawing/2014/main" id="{D51A4B7B-77BF-5EF4-69DA-8C2418FA49FB}"/>
              </a:ext>
            </a:extLst>
          </p:cNvPr>
          <p:cNvSpPr txBox="1">
            <a:spLocks/>
          </p:cNvSpPr>
          <p:nvPr/>
        </p:nvSpPr>
        <p:spPr>
          <a:xfrm>
            <a:off x="7944444" y="4482745"/>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YOUR CONDUIT INTO MICROSOFT </a:t>
            </a:r>
          </a:p>
          <a:p>
            <a:endParaRPr lang="en-AU" sz="2000"/>
          </a:p>
        </p:txBody>
      </p:sp>
      <p:pic>
        <p:nvPicPr>
          <p:cNvPr id="8" name="Picture Placeholder 25" descr="Top shot of a representation of networks with stick figures.">
            <a:extLst>
              <a:ext uri="{FF2B5EF4-FFF2-40B4-BE49-F238E27FC236}">
                <a16:creationId xmlns:a16="http://schemas.microsoft.com/office/drawing/2014/main" id="{2DCE38E1-B4CE-E3DC-6E23-7E275577A259}"/>
              </a:ext>
            </a:extLst>
          </p:cNvPr>
          <p:cNvPicPr>
            <a:picLocks noChangeAspect="1"/>
          </p:cNvPicPr>
          <p:nvPr/>
        </p:nvPicPr>
        <p:blipFill>
          <a:blip r:embed="rId5">
            <a:extLst>
              <a:ext uri="{28A0092B-C50C-407E-A947-70E740481C1C}">
                <a14:useLocalDpi xmlns:a14="http://schemas.microsoft.com/office/drawing/2010/main" val="0"/>
              </a:ext>
            </a:extLst>
          </a:blip>
          <a:srcRect l="16727" r="16727"/>
          <a:stretch>
            <a:fillRect/>
          </a:stretch>
        </p:blipFill>
        <p:spPr>
          <a:xfrm>
            <a:off x="7529620" y="1578676"/>
            <a:ext cx="2593649" cy="2593649"/>
          </a:xfrm>
          <a:prstGeom prst="ellipse">
            <a:avLst/>
          </a:prstGeom>
        </p:spPr>
      </p:pic>
      <p:sp>
        <p:nvSpPr>
          <p:cNvPr id="9" name="Title 7">
            <a:extLst>
              <a:ext uri="{FF2B5EF4-FFF2-40B4-BE49-F238E27FC236}">
                <a16:creationId xmlns:a16="http://schemas.microsoft.com/office/drawing/2014/main" id="{390CEBEA-D2B2-D42A-C891-76FDB8363583}"/>
              </a:ext>
            </a:extLst>
          </p:cNvPr>
          <p:cNvSpPr>
            <a:spLocks noGrp="1"/>
          </p:cNvSpPr>
          <p:nvPr>
            <p:ph type="title"/>
          </p:nvPr>
        </p:nvSpPr>
        <p:spPr>
          <a:xfrm>
            <a:off x="2088487" y="507367"/>
            <a:ext cx="7120434" cy="896265"/>
          </a:xfrm>
        </p:spPr>
        <p:txBody>
          <a:bodyPr/>
          <a:lstStyle/>
          <a:p>
            <a:r>
              <a:rPr lang="en-AU" sz="2400"/>
              <a:t>PARTNERING WITH DICKER DATA &amp; MICROSOFT</a:t>
            </a:r>
          </a:p>
        </p:txBody>
      </p:sp>
      <p:pic>
        <p:nvPicPr>
          <p:cNvPr id="10" name="Picture Placeholder 21" descr="A picture containing font, graphics, graphic design, text&#10;&#10;Description automatically generated">
            <a:extLst>
              <a:ext uri="{FF2B5EF4-FFF2-40B4-BE49-F238E27FC236}">
                <a16:creationId xmlns:a16="http://schemas.microsoft.com/office/drawing/2014/main" id="{134F6ACF-EEC8-4F1E-16D4-F82ABF775B15}"/>
              </a:ext>
            </a:extLst>
          </p:cNvPr>
          <p:cNvPicPr>
            <a:picLocks noChangeAspect="1"/>
          </p:cNvPicPr>
          <p:nvPr/>
        </p:nvPicPr>
        <p:blipFill rotWithShape="1">
          <a:blip r:embed="rId6">
            <a:extLst>
              <a:ext uri="{28A0092B-C50C-407E-A947-70E740481C1C}">
                <a14:useLocalDpi xmlns:a14="http://schemas.microsoft.com/office/drawing/2010/main" val="0"/>
              </a:ext>
            </a:extLst>
          </a:blip>
          <a:srcRect t="-156407" b="-156407"/>
          <a:stretch/>
        </p:blipFill>
        <p:spPr>
          <a:xfrm>
            <a:off x="1416877" y="1578676"/>
            <a:ext cx="2593649" cy="2593649"/>
          </a:xfrm>
          <a:prstGeom prst="ellipse">
            <a:avLst/>
          </a:prstGeom>
        </p:spPr>
      </p:pic>
    </p:spTree>
    <p:extLst>
      <p:ext uri="{BB962C8B-B14F-4D97-AF65-F5344CB8AC3E}">
        <p14:creationId xmlns:p14="http://schemas.microsoft.com/office/powerpoint/2010/main" val="1754144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593FB77-7C4A-4C96-7418-A6D7EABAE17B}"/>
              </a:ext>
            </a:extLst>
          </p:cNvPr>
          <p:cNvSpPr txBox="1">
            <a:spLocks/>
          </p:cNvSpPr>
          <p:nvPr/>
        </p:nvSpPr>
        <p:spPr>
          <a:xfrm>
            <a:off x="2214176" y="4723377"/>
            <a:ext cx="2178825"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INTEGRATED BILLING OPTIONS WITH CONNECTWISE, AUTOTASK, XERO</a:t>
            </a:r>
          </a:p>
          <a:p>
            <a:endParaRPr lang="en-AU" sz="2000"/>
          </a:p>
        </p:txBody>
      </p:sp>
      <p:sp>
        <p:nvSpPr>
          <p:cNvPr id="5" name="Text Placeholder 3">
            <a:extLst>
              <a:ext uri="{FF2B5EF4-FFF2-40B4-BE49-F238E27FC236}">
                <a16:creationId xmlns:a16="http://schemas.microsoft.com/office/drawing/2014/main" id="{6C257399-1FBD-99E7-E3C4-7F04E2471D7E}"/>
              </a:ext>
            </a:extLst>
          </p:cNvPr>
          <p:cNvSpPr txBox="1">
            <a:spLocks/>
          </p:cNvSpPr>
          <p:nvPr/>
        </p:nvSpPr>
        <p:spPr>
          <a:xfrm>
            <a:off x="5270549" y="4723377"/>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SCHEDULE NCE LICENSE CHANGES FROM DD PORTAL</a:t>
            </a:r>
          </a:p>
        </p:txBody>
      </p:sp>
      <p:pic>
        <p:nvPicPr>
          <p:cNvPr id="6" name="Picture Placeholder 23">
            <a:extLst>
              <a:ext uri="{FF2B5EF4-FFF2-40B4-BE49-F238E27FC236}">
                <a16:creationId xmlns:a16="http://schemas.microsoft.com/office/drawing/2014/main" id="{A5842FC8-9B40-44A0-9994-B5DE214FF13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985" t="-30999" r="-26904" b="-30837"/>
          <a:stretch/>
        </p:blipFill>
        <p:spPr>
          <a:xfrm>
            <a:off x="4855383" y="1817856"/>
            <a:ext cx="2593975" cy="2593975"/>
          </a:xfrm>
          <a:prstGeom prst="ellipse">
            <a:avLst/>
          </a:prstGeom>
        </p:spPr>
      </p:pic>
      <p:sp>
        <p:nvSpPr>
          <p:cNvPr id="7" name="Text Placeholder 5">
            <a:extLst>
              <a:ext uri="{FF2B5EF4-FFF2-40B4-BE49-F238E27FC236}">
                <a16:creationId xmlns:a16="http://schemas.microsoft.com/office/drawing/2014/main" id="{FE1EFC91-05C8-6698-4C62-D8C9DFB37874}"/>
              </a:ext>
            </a:extLst>
          </p:cNvPr>
          <p:cNvSpPr txBox="1">
            <a:spLocks/>
          </p:cNvSpPr>
          <p:nvPr/>
        </p:nvSpPr>
        <p:spPr>
          <a:xfrm>
            <a:off x="8326920" y="4723377"/>
            <a:ext cx="1764000" cy="528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a:t>END CUSTOMER WHITELABEL PORTAL</a:t>
            </a:r>
          </a:p>
        </p:txBody>
      </p:sp>
      <p:pic>
        <p:nvPicPr>
          <p:cNvPr id="8" name="Picture Placeholder 25">
            <a:extLst>
              <a:ext uri="{FF2B5EF4-FFF2-40B4-BE49-F238E27FC236}">
                <a16:creationId xmlns:a16="http://schemas.microsoft.com/office/drawing/2014/main" id="{4460B276-C2F5-1CDA-31F5-BE3E857F64B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345" t="-12272" r="-13997" b="-12396"/>
          <a:stretch/>
        </p:blipFill>
        <p:spPr>
          <a:xfrm>
            <a:off x="7912096" y="1819308"/>
            <a:ext cx="2593649" cy="2593649"/>
          </a:xfrm>
          <a:prstGeom prst="ellipse">
            <a:avLst/>
          </a:prstGeom>
        </p:spPr>
      </p:pic>
      <p:sp>
        <p:nvSpPr>
          <p:cNvPr id="9" name="Title 7">
            <a:extLst>
              <a:ext uri="{FF2B5EF4-FFF2-40B4-BE49-F238E27FC236}">
                <a16:creationId xmlns:a16="http://schemas.microsoft.com/office/drawing/2014/main" id="{858165CA-025E-D7AA-C287-BEC2CD93B31A}"/>
              </a:ext>
            </a:extLst>
          </p:cNvPr>
          <p:cNvSpPr>
            <a:spLocks noGrp="1"/>
          </p:cNvSpPr>
          <p:nvPr>
            <p:ph type="title"/>
          </p:nvPr>
        </p:nvSpPr>
        <p:spPr>
          <a:xfrm>
            <a:off x="2088487" y="507367"/>
            <a:ext cx="7120434" cy="896265"/>
          </a:xfrm>
        </p:spPr>
        <p:txBody>
          <a:bodyPr/>
          <a:lstStyle/>
          <a:p>
            <a:r>
              <a:rPr lang="en-AU" sz="2400"/>
              <a:t>STREAMLINE YOUR MICROSOFT OPERATIONS</a:t>
            </a:r>
          </a:p>
        </p:txBody>
      </p:sp>
      <p:pic>
        <p:nvPicPr>
          <p:cNvPr id="10" name="Picture Placeholder 21" descr="A close-up of a logo&#10;&#10;Description automatically generated with low confidence">
            <a:extLst>
              <a:ext uri="{FF2B5EF4-FFF2-40B4-BE49-F238E27FC236}">
                <a16:creationId xmlns:a16="http://schemas.microsoft.com/office/drawing/2014/main" id="{7CA3455C-271C-4B15-7E3F-A853453F8345}"/>
              </a:ext>
            </a:extLst>
          </p:cNvPr>
          <p:cNvPicPr>
            <a:picLocks noChangeAspect="1"/>
          </p:cNvPicPr>
          <p:nvPr/>
        </p:nvPicPr>
        <p:blipFill rotWithShape="1">
          <a:blip r:embed="rId7">
            <a:extLst>
              <a:ext uri="{28A0092B-C50C-407E-A947-70E740481C1C}">
                <a14:useLocalDpi xmlns:a14="http://schemas.microsoft.com/office/drawing/2010/main" val="0"/>
              </a:ext>
            </a:extLst>
          </a:blip>
          <a:srcRect t="-47059" b="-47059"/>
          <a:stretch/>
        </p:blipFill>
        <p:spPr>
          <a:xfrm>
            <a:off x="1799353" y="1819308"/>
            <a:ext cx="2593649" cy="2593649"/>
          </a:xfrm>
          <a:prstGeom prst="ellipse">
            <a:avLst/>
          </a:prstGeom>
          <a:pattFill prst="pct5">
            <a:fgClr>
              <a:schemeClr val="bg1">
                <a:lumMod val="95000"/>
              </a:schemeClr>
            </a:fgClr>
            <a:bgClr>
              <a:schemeClr val="bg1"/>
            </a:bgClr>
          </a:pattFill>
        </p:spPr>
      </p:pic>
    </p:spTree>
    <p:extLst>
      <p:ext uri="{BB962C8B-B14F-4D97-AF65-F5344CB8AC3E}">
        <p14:creationId xmlns:p14="http://schemas.microsoft.com/office/powerpoint/2010/main" val="130343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CE8BC-018B-0115-7412-21CB1A6784F0}"/>
              </a:ext>
            </a:extLst>
          </p:cNvPr>
          <p:cNvSpPr>
            <a:spLocks noGrp="1"/>
          </p:cNvSpPr>
          <p:nvPr>
            <p:ph type="title"/>
          </p:nvPr>
        </p:nvSpPr>
        <p:spPr/>
        <p:txBody>
          <a:bodyPr/>
          <a:lstStyle/>
          <a:p>
            <a:r>
              <a:rPr lang="en-AU"/>
              <a:t>MAICPP</a:t>
            </a:r>
          </a:p>
        </p:txBody>
      </p:sp>
      <p:sp>
        <p:nvSpPr>
          <p:cNvPr id="3" name="Content Placeholder 2">
            <a:extLst>
              <a:ext uri="{FF2B5EF4-FFF2-40B4-BE49-F238E27FC236}">
                <a16:creationId xmlns:a16="http://schemas.microsoft.com/office/drawing/2014/main" id="{52406979-F7FA-025D-3419-5038BC4F5A2B}"/>
              </a:ext>
            </a:extLst>
          </p:cNvPr>
          <p:cNvSpPr>
            <a:spLocks noGrp="1"/>
          </p:cNvSpPr>
          <p:nvPr>
            <p:ph idx="1"/>
          </p:nvPr>
        </p:nvSpPr>
        <p:spPr/>
        <p:txBody>
          <a:bodyPr/>
          <a:lstStyle/>
          <a:p>
            <a:pPr marL="0" indent="0">
              <a:buNone/>
            </a:pPr>
            <a:r>
              <a:rPr lang="en-AU" b="1" u="sng"/>
              <a:t>Designations </a:t>
            </a:r>
          </a:p>
          <a:p>
            <a:r>
              <a:rPr lang="en-AU"/>
              <a:t>Azure AI</a:t>
            </a:r>
          </a:p>
          <a:p>
            <a:r>
              <a:rPr lang="en-AU"/>
              <a:t>Modern Work</a:t>
            </a:r>
          </a:p>
          <a:p>
            <a:r>
              <a:rPr lang="en-AU"/>
              <a:t>Dynamics </a:t>
            </a:r>
          </a:p>
          <a:p>
            <a:endParaRPr lang="en-AU"/>
          </a:p>
          <a:p>
            <a:pPr marL="0" indent="0">
              <a:buNone/>
            </a:pPr>
            <a:r>
              <a:rPr lang="en-AU" b="1" u="sng"/>
              <a:t>Certifications </a:t>
            </a:r>
          </a:p>
          <a:p>
            <a:pPr marL="0" indent="0">
              <a:buNone/>
            </a:pPr>
            <a:r>
              <a:rPr lang="en-AU"/>
              <a:t>632 x Microsoft Certifications and exams from Fundamentals to Expert level (Feb 2024) 335 x assessments </a:t>
            </a:r>
          </a:p>
          <a:p>
            <a:pPr marL="0" indent="0">
              <a:buNone/>
            </a:pPr>
            <a:r>
              <a:rPr lang="en-AU"/>
              <a:t>5 x in house Microsoft Certified Trainers </a:t>
            </a:r>
          </a:p>
        </p:txBody>
      </p:sp>
    </p:spTree>
    <p:extLst>
      <p:ext uri="{BB962C8B-B14F-4D97-AF65-F5344CB8AC3E}">
        <p14:creationId xmlns:p14="http://schemas.microsoft.com/office/powerpoint/2010/main" val="3693873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3994-FF75-8E07-5D82-54CEAE3CC870}"/>
              </a:ext>
            </a:extLst>
          </p:cNvPr>
          <p:cNvSpPr>
            <a:spLocks noGrp="1"/>
          </p:cNvSpPr>
          <p:nvPr>
            <p:ph type="title"/>
          </p:nvPr>
        </p:nvSpPr>
        <p:spPr/>
        <p:txBody>
          <a:bodyPr/>
          <a:lstStyle/>
          <a:p>
            <a:r>
              <a:rPr lang="en-AU"/>
              <a:t>Results</a:t>
            </a:r>
          </a:p>
        </p:txBody>
      </p:sp>
      <p:sp>
        <p:nvSpPr>
          <p:cNvPr id="3" name="Content Placeholder 2">
            <a:extLst>
              <a:ext uri="{FF2B5EF4-FFF2-40B4-BE49-F238E27FC236}">
                <a16:creationId xmlns:a16="http://schemas.microsoft.com/office/drawing/2014/main" id="{D39D162F-837B-7A2F-AECA-001ED176A811}"/>
              </a:ext>
            </a:extLst>
          </p:cNvPr>
          <p:cNvSpPr>
            <a:spLocks noGrp="1"/>
          </p:cNvSpPr>
          <p:nvPr>
            <p:ph idx="1"/>
          </p:nvPr>
        </p:nvSpPr>
        <p:spPr/>
        <p:txBody>
          <a:bodyPr/>
          <a:lstStyle/>
          <a:p>
            <a:r>
              <a:rPr lang="en-AU"/>
              <a:t>Microsoft Partner of the year NZ Aus</a:t>
            </a:r>
          </a:p>
          <a:p>
            <a:r>
              <a:rPr lang="en-AU"/>
              <a:t>MPOY Global runner up.</a:t>
            </a:r>
          </a:p>
          <a:p>
            <a:r>
              <a:rPr lang="en-AU"/>
              <a:t>Highest percentage of </a:t>
            </a:r>
          </a:p>
          <a:p>
            <a:pPr lvl="1"/>
            <a:r>
              <a:rPr lang="en-AU"/>
              <a:t>Core licenses (Business premium, ME5) </a:t>
            </a:r>
          </a:p>
          <a:p>
            <a:pPr lvl="1"/>
            <a:r>
              <a:rPr lang="en-AU"/>
              <a:t>Certified partners</a:t>
            </a:r>
          </a:p>
          <a:p>
            <a:r>
              <a:rPr lang="en-AU"/>
              <a:t>No1 by Microsoft revenue for ANZ</a:t>
            </a:r>
          </a:p>
          <a:p>
            <a:pPr lvl="1"/>
            <a:endParaRPr lang="en-AU"/>
          </a:p>
        </p:txBody>
      </p:sp>
      <p:pic>
        <p:nvPicPr>
          <p:cNvPr id="4" name="Picture 3">
            <a:extLst>
              <a:ext uri="{FF2B5EF4-FFF2-40B4-BE49-F238E27FC236}">
                <a16:creationId xmlns:a16="http://schemas.microsoft.com/office/drawing/2014/main" id="{A3229174-45C3-768B-580E-F63A1AF44263}"/>
              </a:ext>
            </a:extLst>
          </p:cNvPr>
          <p:cNvPicPr>
            <a:picLocks noChangeAspect="1"/>
          </p:cNvPicPr>
          <p:nvPr/>
        </p:nvPicPr>
        <p:blipFill>
          <a:blip r:embed="rId3"/>
          <a:stretch>
            <a:fillRect/>
          </a:stretch>
        </p:blipFill>
        <p:spPr>
          <a:xfrm>
            <a:off x="7851120" y="1510018"/>
            <a:ext cx="1438275" cy="1438275"/>
          </a:xfrm>
          <a:prstGeom prst="rect">
            <a:avLst/>
          </a:prstGeom>
        </p:spPr>
      </p:pic>
      <p:pic>
        <p:nvPicPr>
          <p:cNvPr id="5" name="Picture 4">
            <a:extLst>
              <a:ext uri="{FF2B5EF4-FFF2-40B4-BE49-F238E27FC236}">
                <a16:creationId xmlns:a16="http://schemas.microsoft.com/office/drawing/2014/main" id="{CE13B5FD-A07B-4795-90F0-B53426C7CCB6}"/>
              </a:ext>
            </a:extLst>
          </p:cNvPr>
          <p:cNvPicPr>
            <a:picLocks noChangeAspect="1"/>
          </p:cNvPicPr>
          <p:nvPr/>
        </p:nvPicPr>
        <p:blipFill>
          <a:blip r:embed="rId4"/>
          <a:stretch>
            <a:fillRect/>
          </a:stretch>
        </p:blipFill>
        <p:spPr>
          <a:xfrm>
            <a:off x="7851120" y="3124352"/>
            <a:ext cx="1438275" cy="1438275"/>
          </a:xfrm>
          <a:prstGeom prst="rect">
            <a:avLst/>
          </a:prstGeom>
        </p:spPr>
      </p:pic>
      <p:pic>
        <p:nvPicPr>
          <p:cNvPr id="6" name="Picture 5">
            <a:extLst>
              <a:ext uri="{FF2B5EF4-FFF2-40B4-BE49-F238E27FC236}">
                <a16:creationId xmlns:a16="http://schemas.microsoft.com/office/drawing/2014/main" id="{5E623895-4503-810B-5BF1-2103E44F2420}"/>
              </a:ext>
            </a:extLst>
          </p:cNvPr>
          <p:cNvPicPr>
            <a:picLocks noChangeAspect="1"/>
          </p:cNvPicPr>
          <p:nvPr/>
        </p:nvPicPr>
        <p:blipFill>
          <a:blip r:embed="rId5"/>
          <a:stretch>
            <a:fillRect/>
          </a:stretch>
        </p:blipFill>
        <p:spPr>
          <a:xfrm>
            <a:off x="7851119" y="4676085"/>
            <a:ext cx="1438275" cy="1438275"/>
          </a:xfrm>
          <a:prstGeom prst="rect">
            <a:avLst/>
          </a:prstGeom>
        </p:spPr>
      </p:pic>
      <p:pic>
        <p:nvPicPr>
          <p:cNvPr id="7" name="Picture 6">
            <a:extLst>
              <a:ext uri="{FF2B5EF4-FFF2-40B4-BE49-F238E27FC236}">
                <a16:creationId xmlns:a16="http://schemas.microsoft.com/office/drawing/2014/main" id="{80AD9187-4EDD-1A8B-6445-52106FC7A374}"/>
              </a:ext>
            </a:extLst>
          </p:cNvPr>
          <p:cNvPicPr>
            <a:picLocks noChangeAspect="1"/>
          </p:cNvPicPr>
          <p:nvPr/>
        </p:nvPicPr>
        <p:blipFill>
          <a:blip r:embed="rId6"/>
          <a:stretch>
            <a:fillRect/>
          </a:stretch>
        </p:blipFill>
        <p:spPr>
          <a:xfrm>
            <a:off x="9437874" y="1496571"/>
            <a:ext cx="1438275" cy="1438275"/>
          </a:xfrm>
          <a:prstGeom prst="rect">
            <a:avLst/>
          </a:prstGeom>
        </p:spPr>
      </p:pic>
    </p:spTree>
    <p:extLst>
      <p:ext uri="{BB962C8B-B14F-4D97-AF65-F5344CB8AC3E}">
        <p14:creationId xmlns:p14="http://schemas.microsoft.com/office/powerpoint/2010/main" val="238754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DE82-5B61-7592-75B0-DC5463F8553F}"/>
              </a:ext>
            </a:extLst>
          </p:cNvPr>
          <p:cNvSpPr>
            <a:spLocks noGrp="1"/>
          </p:cNvSpPr>
          <p:nvPr>
            <p:ph type="title"/>
          </p:nvPr>
        </p:nvSpPr>
        <p:spPr>
          <a:xfrm>
            <a:off x="1909482" y="365125"/>
            <a:ext cx="9444318" cy="937393"/>
          </a:xfrm>
        </p:spPr>
        <p:txBody>
          <a:bodyPr/>
          <a:lstStyle/>
          <a:p>
            <a:r>
              <a:rPr lang="en-AU"/>
              <a:t>WE love the Channel!!</a:t>
            </a:r>
          </a:p>
        </p:txBody>
      </p:sp>
      <p:sp>
        <p:nvSpPr>
          <p:cNvPr id="3" name="Content Placeholder 2">
            <a:extLst>
              <a:ext uri="{FF2B5EF4-FFF2-40B4-BE49-F238E27FC236}">
                <a16:creationId xmlns:a16="http://schemas.microsoft.com/office/drawing/2014/main" id="{808E7ECA-FCC4-8427-8D40-37353AE2D26D}"/>
              </a:ext>
            </a:extLst>
          </p:cNvPr>
          <p:cNvSpPr>
            <a:spLocks noGrp="1"/>
          </p:cNvSpPr>
          <p:nvPr>
            <p:ph idx="1"/>
          </p:nvPr>
        </p:nvSpPr>
        <p:spPr>
          <a:xfrm>
            <a:off x="954741" y="2074695"/>
            <a:ext cx="10771094" cy="4189118"/>
          </a:xfrm>
        </p:spPr>
        <p:txBody>
          <a:bodyPr/>
          <a:lstStyle/>
          <a:p>
            <a:r>
              <a:rPr lang="en-AU">
                <a:hlinkClick r:id="rId3"/>
              </a:rPr>
              <a:t>CRN</a:t>
            </a:r>
            <a:r>
              <a:rPr lang="en-AU"/>
              <a:t> asked more than 25 MSPs and dozens of vendors and distributors what they love about the channel.</a:t>
            </a:r>
            <a:br>
              <a:rPr lang="en-AU"/>
            </a:br>
            <a:br>
              <a:rPr lang="en-AU"/>
            </a:br>
            <a:r>
              <a:rPr lang="en-AU"/>
              <a:t>“The thing I love most about the channel are the salty, opinionated cynics that keep things real,” said Kyle Hanslovan, CEO of threat researching firm </a:t>
            </a:r>
            <a:r>
              <a:rPr lang="en-AU" err="1"/>
              <a:t>Huntress.“These</a:t>
            </a:r>
            <a:r>
              <a:rPr lang="en-AU"/>
              <a:t> are the real champs that see past the marketing fluff and lead with </a:t>
            </a:r>
            <a:r>
              <a:rPr lang="en-AU" b="1"/>
              <a:t>‘show me, don’t tell me.’ </a:t>
            </a:r>
            <a:r>
              <a:rPr lang="en-AU"/>
              <a:t>Without these defenders of truth, ethics, and obscure knowledge, there would be little to keep the snake oil at bay and a lot fewer </a:t>
            </a:r>
            <a:r>
              <a:rPr lang="en-AU" err="1"/>
              <a:t>Lols</a:t>
            </a:r>
            <a:r>
              <a:rPr lang="en-AU"/>
              <a:t>.”</a:t>
            </a:r>
          </a:p>
        </p:txBody>
      </p:sp>
      <p:pic>
        <p:nvPicPr>
          <p:cNvPr id="4" name="Picture 3">
            <a:extLst>
              <a:ext uri="{FF2B5EF4-FFF2-40B4-BE49-F238E27FC236}">
                <a16:creationId xmlns:a16="http://schemas.microsoft.com/office/drawing/2014/main" id="{41F17F5C-FF4D-0225-0EBC-2233DA00A744}"/>
              </a:ext>
            </a:extLst>
          </p:cNvPr>
          <p:cNvPicPr>
            <a:picLocks noChangeAspect="1"/>
          </p:cNvPicPr>
          <p:nvPr/>
        </p:nvPicPr>
        <p:blipFill>
          <a:blip r:embed="rId4"/>
          <a:stretch>
            <a:fillRect/>
          </a:stretch>
        </p:blipFill>
        <p:spPr>
          <a:xfrm>
            <a:off x="245527" y="93745"/>
            <a:ext cx="1418428" cy="1063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D7FB16A7-1A89-F8E0-589C-B3BAF433189E}"/>
              </a:ext>
            </a:extLst>
          </p:cNvPr>
          <p:cNvSpPr txBox="1"/>
          <p:nvPr/>
        </p:nvSpPr>
        <p:spPr>
          <a:xfrm>
            <a:off x="2094379" y="1365441"/>
            <a:ext cx="6420970" cy="646331"/>
          </a:xfrm>
          <a:prstGeom prst="rect">
            <a:avLst/>
          </a:prstGeom>
          <a:noFill/>
        </p:spPr>
        <p:txBody>
          <a:bodyPr wrap="square">
            <a:spAutoFit/>
          </a:bodyPr>
          <a:lstStyle/>
          <a:p>
            <a:r>
              <a:rPr lang="en-AU" b="1">
                <a:hlinkClick r:id="rId5"/>
              </a:rPr>
              <a:t>A Valentine's Day IT Love Story: MSPs, Vendors, </a:t>
            </a:r>
            <a:r>
              <a:rPr lang="en-AU" b="1" err="1">
                <a:hlinkClick r:id="rId5"/>
              </a:rPr>
              <a:t>Disties</a:t>
            </a:r>
            <a:r>
              <a:rPr lang="en-AU" b="1">
                <a:hlinkClick r:id="rId5"/>
              </a:rPr>
              <a:t> Talk About What They Adore About The Channel</a:t>
            </a:r>
            <a:endParaRPr lang="en-AU" b="1"/>
          </a:p>
        </p:txBody>
      </p:sp>
    </p:spTree>
    <p:extLst>
      <p:ext uri="{BB962C8B-B14F-4D97-AF65-F5344CB8AC3E}">
        <p14:creationId xmlns:p14="http://schemas.microsoft.com/office/powerpoint/2010/main" val="388265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Tree>
    <p:extLst>
      <p:ext uri="{BB962C8B-B14F-4D97-AF65-F5344CB8AC3E}">
        <p14:creationId xmlns:p14="http://schemas.microsoft.com/office/powerpoint/2010/main" val="1793400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B32D1-06FC-8FA3-9DF3-C3D8B1170F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690015-13B3-6133-7C12-4AB9E38A2CC2}"/>
              </a:ext>
            </a:extLst>
          </p:cNvPr>
          <p:cNvSpPr>
            <a:spLocks noGrp="1"/>
          </p:cNvSpPr>
          <p:nvPr>
            <p:ph type="title"/>
          </p:nvPr>
        </p:nvSpPr>
        <p:spPr/>
        <p:txBody>
          <a:bodyPr/>
          <a:lstStyle/>
          <a:p>
            <a:r>
              <a:rPr lang="en-AU"/>
              <a:t>OnPoint</a:t>
            </a:r>
          </a:p>
        </p:txBody>
      </p:sp>
      <p:sp>
        <p:nvSpPr>
          <p:cNvPr id="4" name="Content Placeholder 3">
            <a:extLst>
              <a:ext uri="{FF2B5EF4-FFF2-40B4-BE49-F238E27FC236}">
                <a16:creationId xmlns:a16="http://schemas.microsoft.com/office/drawing/2014/main" id="{29AC1BEE-159A-AD13-C9D4-8CF21C47055A}"/>
              </a:ext>
            </a:extLst>
          </p:cNvPr>
          <p:cNvSpPr>
            <a:spLocks noGrp="1"/>
          </p:cNvSpPr>
          <p:nvPr>
            <p:ph idx="1"/>
          </p:nvPr>
        </p:nvSpPr>
        <p:spPr/>
        <p:txBody>
          <a:bodyPr/>
          <a:lstStyle/>
          <a:p>
            <a:r>
              <a:rPr lang="en-AU" b="1"/>
              <a:t>Your weekly concise break down on all the Microsoft information you need to know. No fluff, OnPoint. </a:t>
            </a:r>
          </a:p>
          <a:p>
            <a:r>
              <a:rPr lang="en-AU" b="1"/>
              <a:t>“Show me don’t tell me.”</a:t>
            </a:r>
            <a:endParaRPr lang="en-AU"/>
          </a:p>
        </p:txBody>
      </p:sp>
      <p:sp>
        <p:nvSpPr>
          <p:cNvPr id="5" name="Content Placeholder 4">
            <a:extLst>
              <a:ext uri="{FF2B5EF4-FFF2-40B4-BE49-F238E27FC236}">
                <a16:creationId xmlns:a16="http://schemas.microsoft.com/office/drawing/2014/main" id="{D5ABE438-6FE1-230E-90CB-4985400481E1}"/>
              </a:ext>
            </a:extLst>
          </p:cNvPr>
          <p:cNvSpPr>
            <a:spLocks noGrp="1"/>
          </p:cNvSpPr>
          <p:nvPr>
            <p:ph sz="quarter" idx="10"/>
          </p:nvPr>
        </p:nvSpPr>
        <p:spPr/>
        <p:txBody>
          <a:bodyPr/>
          <a:lstStyle/>
          <a:p>
            <a:endParaRPr lang="en-AU"/>
          </a:p>
        </p:txBody>
      </p:sp>
      <p:pic>
        <p:nvPicPr>
          <p:cNvPr id="8" name="Picture 7">
            <a:extLst>
              <a:ext uri="{FF2B5EF4-FFF2-40B4-BE49-F238E27FC236}">
                <a16:creationId xmlns:a16="http://schemas.microsoft.com/office/drawing/2014/main" id="{48D725CE-7E9E-1830-F0E6-E37D6008FA0B}"/>
              </a:ext>
            </a:extLst>
          </p:cNvPr>
          <p:cNvPicPr>
            <a:picLocks noChangeAspect="1"/>
          </p:cNvPicPr>
          <p:nvPr/>
        </p:nvPicPr>
        <p:blipFill>
          <a:blip r:embed="rId3"/>
          <a:stretch>
            <a:fillRect/>
          </a:stretch>
        </p:blipFill>
        <p:spPr>
          <a:xfrm>
            <a:off x="0" y="1481085"/>
            <a:ext cx="2654819" cy="2654819"/>
          </a:xfrm>
          <a:prstGeom prst="rect">
            <a:avLst/>
          </a:prstGeom>
        </p:spPr>
      </p:pic>
    </p:spTree>
    <p:extLst>
      <p:ext uri="{BB962C8B-B14F-4D97-AF65-F5344CB8AC3E}">
        <p14:creationId xmlns:p14="http://schemas.microsoft.com/office/powerpoint/2010/main" val="320629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essert with whipped cream and berries on top&#10;&#10;Description automatically generated">
            <a:extLst>
              <a:ext uri="{FF2B5EF4-FFF2-40B4-BE49-F238E27FC236}">
                <a16:creationId xmlns:a16="http://schemas.microsoft.com/office/drawing/2014/main" id="{7EA2371E-D8DD-E794-D5F6-3B40DB0EC20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233" t="16187" r="8553" b="18925"/>
          <a:stretch/>
        </p:blipFill>
        <p:spPr>
          <a:xfrm>
            <a:off x="3200377" y="1392840"/>
            <a:ext cx="7246776" cy="496639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5" name="Title 4">
            <a:extLst>
              <a:ext uri="{FF2B5EF4-FFF2-40B4-BE49-F238E27FC236}">
                <a16:creationId xmlns:a16="http://schemas.microsoft.com/office/drawing/2014/main" id="{57B5889C-D88E-A720-03BF-FCA92F6C5568}"/>
              </a:ext>
            </a:extLst>
          </p:cNvPr>
          <p:cNvSpPr>
            <a:spLocks noGrp="1"/>
          </p:cNvSpPr>
          <p:nvPr>
            <p:ph type="title"/>
          </p:nvPr>
        </p:nvSpPr>
        <p:spPr>
          <a:xfrm>
            <a:off x="3537148" y="498764"/>
            <a:ext cx="7515344" cy="937393"/>
          </a:xfrm>
        </p:spPr>
        <p:txBody>
          <a:bodyPr vert="horz" lIns="91440" tIns="45720" rIns="91440" bIns="45720" rtlCol="0" anchor="b">
            <a:normAutofit fontScale="90000"/>
          </a:bodyPr>
          <a:lstStyle/>
          <a:p>
            <a:r>
              <a:rPr lang="en-US" sz="4800" b="1">
                <a:latin typeface="+mj-lt"/>
              </a:rPr>
              <a:t>OnPoint:</a:t>
            </a:r>
            <a:br>
              <a:rPr lang="en-US" sz="4800" b="1">
                <a:latin typeface="+mj-lt"/>
              </a:rPr>
            </a:br>
            <a:r>
              <a:rPr lang="en-US" sz="4800" b="1">
                <a:latin typeface="+mj-lt"/>
              </a:rPr>
              <a:t>Australia and New Zealand</a:t>
            </a:r>
          </a:p>
        </p:txBody>
      </p:sp>
      <p:sp>
        <p:nvSpPr>
          <p:cNvPr id="9" name="Content Placeholder 8">
            <a:extLst>
              <a:ext uri="{FF2B5EF4-FFF2-40B4-BE49-F238E27FC236}">
                <a16:creationId xmlns:a16="http://schemas.microsoft.com/office/drawing/2014/main" id="{BEB38B28-6F5B-0C46-E7D6-F87FE129B55A}"/>
              </a:ext>
            </a:extLst>
          </p:cNvPr>
          <p:cNvSpPr>
            <a:spLocks noGrp="1"/>
          </p:cNvSpPr>
          <p:nvPr>
            <p:ph sz="quarter" idx="10"/>
          </p:nvPr>
        </p:nvSpPr>
        <p:spPr>
          <a:xfrm rot="5400000">
            <a:off x="-2376960" y="1326127"/>
            <a:ext cx="7874156" cy="2913419"/>
          </a:xfrm>
          <a:noFill/>
        </p:spPr>
        <p:txBody>
          <a:bodyPr/>
          <a:lstStyle/>
          <a:p>
            <a:endParaRPr lang="en-AU">
              <a:noFill/>
            </a:endParaRPr>
          </a:p>
        </p:txBody>
      </p:sp>
    </p:spTree>
    <p:extLst>
      <p:ext uri="{BB962C8B-B14F-4D97-AF65-F5344CB8AC3E}">
        <p14:creationId xmlns:p14="http://schemas.microsoft.com/office/powerpoint/2010/main" val="30134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a:t>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C95DC6-E9C2-FBEF-8883-96C608762A7B}"/>
              </a:ext>
            </a:extLst>
          </p:cNvPr>
          <p:cNvPicPr>
            <a:picLocks noChangeAspect="1"/>
          </p:cNvPicPr>
          <p:nvPr/>
        </p:nvPicPr>
        <p:blipFill>
          <a:blip r:embed="rId3"/>
          <a:stretch>
            <a:fillRect/>
          </a:stretch>
        </p:blipFill>
        <p:spPr>
          <a:xfrm>
            <a:off x="1322208" y="965910"/>
            <a:ext cx="1219048" cy="800000"/>
          </a:xfrm>
          <a:prstGeom prst="rect">
            <a:avLst/>
          </a:prstGeom>
        </p:spPr>
      </p:pic>
      <p:pic>
        <p:nvPicPr>
          <p:cNvPr id="9" name="Picture 8">
            <a:extLst>
              <a:ext uri="{FF2B5EF4-FFF2-40B4-BE49-F238E27FC236}">
                <a16:creationId xmlns:a16="http://schemas.microsoft.com/office/drawing/2014/main" id="{A5E64607-AC30-3E5D-0E56-104E750EC89F}"/>
              </a:ext>
            </a:extLst>
          </p:cNvPr>
          <p:cNvPicPr>
            <a:picLocks noChangeAspect="1"/>
          </p:cNvPicPr>
          <p:nvPr/>
        </p:nvPicPr>
        <p:blipFill rotWithShape="1">
          <a:blip r:embed="rId4"/>
          <a:srcRect r="5374"/>
          <a:stretch/>
        </p:blipFill>
        <p:spPr>
          <a:xfrm>
            <a:off x="655207" y="1634835"/>
            <a:ext cx="11536793" cy="4028757"/>
          </a:xfrm>
          <a:prstGeom prst="rect">
            <a:avLst/>
          </a:prstGeom>
        </p:spPr>
      </p:pic>
      <p:graphicFrame>
        <p:nvGraphicFramePr>
          <p:cNvPr id="5" name="Content Placeholder 4">
            <a:extLst>
              <a:ext uri="{FF2B5EF4-FFF2-40B4-BE49-F238E27FC236}">
                <a16:creationId xmlns:a16="http://schemas.microsoft.com/office/drawing/2014/main" id="{4ABC8401-357E-FFFA-323D-37159258C147}"/>
              </a:ext>
            </a:extLst>
          </p:cNvPr>
          <p:cNvGraphicFramePr>
            <a:graphicFrameLocks noGrp="1"/>
          </p:cNvGraphicFramePr>
          <p:nvPr>
            <p:ph idx="1"/>
            <p:extLst>
              <p:ext uri="{D42A27DB-BD31-4B8C-83A1-F6EECF244321}">
                <p14:modId xmlns:p14="http://schemas.microsoft.com/office/powerpoint/2010/main" val="3042575339"/>
              </p:ext>
            </p:extLst>
          </p:nvPr>
        </p:nvGraphicFramePr>
        <p:xfrm>
          <a:off x="6427868" y="1163781"/>
          <a:ext cx="5764132" cy="4754880"/>
        </p:xfrm>
        <a:graphic>
          <a:graphicData uri="http://schemas.openxmlformats.org/drawingml/2006/table">
            <a:tbl>
              <a:tblPr>
                <a:tableStyleId>{21E4AEA4-8DFA-4A89-87EB-49C32662AFE0}</a:tableStyleId>
              </a:tblPr>
              <a:tblGrid>
                <a:gridCol w="5764132">
                  <a:extLst>
                    <a:ext uri="{9D8B030D-6E8A-4147-A177-3AD203B41FA5}">
                      <a16:colId xmlns:a16="http://schemas.microsoft.com/office/drawing/2014/main" val="595440721"/>
                    </a:ext>
                  </a:extLst>
                </a:gridCol>
              </a:tblGrid>
              <a:tr h="370840">
                <a:tc>
                  <a:txBody>
                    <a:bodyPr/>
                    <a:lstStyle/>
                    <a:p>
                      <a:r>
                        <a:rPr lang="en-AU" sz="1800" b="1" kern="1200">
                          <a:solidFill>
                            <a:schemeClr val="tx1"/>
                          </a:solidFill>
                          <a:effectLst/>
                        </a:rPr>
                        <a:t>AZ-900</a:t>
                      </a:r>
                    </a:p>
                    <a:p>
                      <a:r>
                        <a:rPr lang="en-AU" sz="1800" b="1" kern="1200">
                          <a:solidFill>
                            <a:schemeClr val="tx1"/>
                          </a:solidFill>
                          <a:effectLst/>
                        </a:rPr>
                        <a:t>11th - 12th Mar 24</a:t>
                      </a:r>
                    </a:p>
                    <a:p>
                      <a:r>
                        <a:rPr lang="en-AU" sz="1800" b="1" kern="1200">
                          <a:solidFill>
                            <a:schemeClr val="tx1"/>
                          </a:solidFill>
                          <a:effectLst/>
                        </a:rPr>
                        <a:t>11:30 AM - 03:30 PM AEDT / 01:30 PM - 05:30 PM NZDT</a:t>
                      </a:r>
                    </a:p>
                    <a:p>
                      <a:r>
                        <a:rPr lang="en-AU" sz="1800" b="1" u="sng" kern="1200">
                          <a:solidFill>
                            <a:schemeClr val="tx1"/>
                          </a:solidFill>
                          <a:effectLst/>
                          <a:hlinkClick r:id="rId5">
                            <a:extLst>
                              <a:ext uri="{A12FA001-AC4F-418D-AE19-62706E023703}">
                                <ahyp:hlinkClr xmlns:ahyp="http://schemas.microsoft.com/office/drawing/2018/hyperlinkcolor" val="tx"/>
                              </a:ext>
                            </a:extLst>
                          </a:hlinkClick>
                        </a:rPr>
                        <a:t>Register Now</a:t>
                      </a:r>
                      <a:endParaRPr lang="en-AU" sz="1800" b="1" kern="1200">
                        <a:solidFill>
                          <a:schemeClr val="tx1"/>
                        </a:solidFill>
                        <a:effectLst/>
                      </a:endParaRPr>
                    </a:p>
                    <a:p>
                      <a:r>
                        <a:rPr lang="en-AU" sz="1800" b="1" kern="1200">
                          <a:solidFill>
                            <a:schemeClr val="tx1"/>
                          </a:solidFill>
                          <a:effectLst/>
                        </a:rPr>
                        <a:t>SC-900</a:t>
                      </a:r>
                    </a:p>
                    <a:p>
                      <a:r>
                        <a:rPr lang="en-AU" sz="1800" b="1" kern="1200">
                          <a:solidFill>
                            <a:schemeClr val="tx1"/>
                          </a:solidFill>
                          <a:effectLst/>
                        </a:rPr>
                        <a:t>14th - 15th Mar 24</a:t>
                      </a:r>
                    </a:p>
                    <a:p>
                      <a:r>
                        <a:rPr lang="en-AU" sz="1800" b="1" kern="1200">
                          <a:solidFill>
                            <a:schemeClr val="tx1"/>
                          </a:solidFill>
                          <a:effectLst/>
                        </a:rPr>
                        <a:t>11:30 AM - 03:30 PM AEDT / 01:30 PM - 05:30 PM NZDT</a:t>
                      </a:r>
                    </a:p>
                    <a:p>
                      <a:r>
                        <a:rPr lang="en-AU" sz="1800" b="1" u="sng" kern="1200">
                          <a:solidFill>
                            <a:schemeClr val="tx1"/>
                          </a:solidFill>
                          <a:effectLst/>
                          <a:hlinkClick r:id="rId6">
                            <a:extLst>
                              <a:ext uri="{A12FA001-AC4F-418D-AE19-62706E023703}">
                                <ahyp:hlinkClr xmlns:ahyp="http://schemas.microsoft.com/office/drawing/2018/hyperlinkcolor" val="tx"/>
                              </a:ext>
                            </a:extLst>
                          </a:hlinkClick>
                        </a:rPr>
                        <a:t>Register Now</a:t>
                      </a:r>
                      <a:endParaRPr lang="en-AU" sz="1800" b="1" kern="1200">
                        <a:solidFill>
                          <a:schemeClr val="tx1"/>
                        </a:solidFill>
                        <a:effectLst/>
                      </a:endParaRPr>
                    </a:p>
                    <a:p>
                      <a:r>
                        <a:rPr lang="en-AU" sz="1800" b="1" kern="1200">
                          <a:solidFill>
                            <a:schemeClr val="tx1"/>
                          </a:solidFill>
                          <a:effectLst/>
                        </a:rPr>
                        <a:t>AI-900</a:t>
                      </a:r>
                    </a:p>
                    <a:p>
                      <a:r>
                        <a:rPr lang="en-AU" sz="1800" b="1" kern="1200">
                          <a:solidFill>
                            <a:schemeClr val="tx1"/>
                          </a:solidFill>
                          <a:effectLst/>
                        </a:rPr>
                        <a:t>18th - 19th Mar 24</a:t>
                      </a:r>
                    </a:p>
                    <a:p>
                      <a:r>
                        <a:rPr lang="en-AU" sz="1800" b="1" kern="1200">
                          <a:solidFill>
                            <a:schemeClr val="tx1"/>
                          </a:solidFill>
                          <a:effectLst/>
                        </a:rPr>
                        <a:t>11:30 AM - 03:30 PM AEDT / 01:30 PM - 05:30 PM NZDT</a:t>
                      </a:r>
                    </a:p>
                    <a:p>
                      <a:r>
                        <a:rPr lang="en-AU" sz="1800" b="1" u="sng" kern="1200">
                          <a:solidFill>
                            <a:schemeClr val="tx1"/>
                          </a:solidFill>
                          <a:effectLst/>
                          <a:hlinkClick r:id="rId7">
                            <a:extLst>
                              <a:ext uri="{A12FA001-AC4F-418D-AE19-62706E023703}">
                                <ahyp:hlinkClr xmlns:ahyp="http://schemas.microsoft.com/office/drawing/2018/hyperlinkcolor" val="tx"/>
                              </a:ext>
                            </a:extLst>
                          </a:hlinkClick>
                        </a:rPr>
                        <a:t>Register Now</a:t>
                      </a:r>
                      <a:endParaRPr lang="en-AU" sz="1800" b="1" kern="1200">
                        <a:solidFill>
                          <a:schemeClr val="tx1"/>
                        </a:solidFill>
                        <a:effectLst/>
                      </a:endParaRPr>
                    </a:p>
                    <a:p>
                      <a:r>
                        <a:rPr lang="en-AU" sz="1800" b="1" kern="1200">
                          <a:solidFill>
                            <a:schemeClr val="tx1"/>
                          </a:solidFill>
                          <a:effectLst/>
                        </a:rPr>
                        <a:t>MB-910</a:t>
                      </a:r>
                    </a:p>
                    <a:p>
                      <a:r>
                        <a:rPr lang="en-AU" sz="1800" b="1" kern="1200">
                          <a:solidFill>
                            <a:schemeClr val="tx1"/>
                          </a:solidFill>
                          <a:effectLst/>
                        </a:rPr>
                        <a:t>21st - 22nd Mar 24</a:t>
                      </a:r>
                    </a:p>
                    <a:p>
                      <a:r>
                        <a:rPr lang="en-AU" sz="1800" b="1" kern="1200">
                          <a:solidFill>
                            <a:schemeClr val="tx1"/>
                          </a:solidFill>
                          <a:effectLst/>
                        </a:rPr>
                        <a:t>11:30 AM - 03:30 PM AEDT / 01:30 PM - 05:30 PM NZDT</a:t>
                      </a:r>
                    </a:p>
                    <a:p>
                      <a:r>
                        <a:rPr lang="en-AU" sz="1800" b="1" u="sng" kern="1200">
                          <a:solidFill>
                            <a:schemeClr val="tx1"/>
                          </a:solidFill>
                          <a:effectLst/>
                          <a:hlinkClick r:id="rId8">
                            <a:extLst>
                              <a:ext uri="{A12FA001-AC4F-418D-AE19-62706E023703}">
                                <ahyp:hlinkClr xmlns:ahyp="http://schemas.microsoft.com/office/drawing/2018/hyperlinkcolor" val="tx"/>
                              </a:ext>
                            </a:extLst>
                          </a:hlinkClick>
                        </a:rPr>
                        <a:t>Register Now</a:t>
                      </a:r>
                      <a:endParaRPr lang="en-AU" sz="1800" b="1" kern="1200">
                        <a:solidFill>
                          <a:schemeClr val="tx1"/>
                        </a:solidFill>
                        <a:effectLst/>
                      </a:endParaRPr>
                    </a:p>
                    <a:p>
                      <a:endParaRPr lang="en-AU">
                        <a:solidFill>
                          <a:schemeClr val="tx1"/>
                        </a:solidFill>
                      </a:endParaRPr>
                    </a:p>
                  </a:txBody>
                  <a:tcPr/>
                </a:tc>
                <a:extLst>
                  <a:ext uri="{0D108BD9-81ED-4DB2-BD59-A6C34878D82A}">
                    <a16:rowId xmlns:a16="http://schemas.microsoft.com/office/drawing/2014/main" val="2166888324"/>
                  </a:ext>
                </a:extLst>
              </a:tr>
            </a:tbl>
          </a:graphicData>
        </a:graphic>
      </p:graphicFrame>
      <p:sp>
        <p:nvSpPr>
          <p:cNvPr id="4" name="Content Placeholder 3">
            <a:extLst>
              <a:ext uri="{FF2B5EF4-FFF2-40B4-BE49-F238E27FC236}">
                <a16:creationId xmlns:a16="http://schemas.microsoft.com/office/drawing/2014/main" id="{13671645-02C8-51DF-87C5-62142D1182BB}"/>
              </a:ext>
            </a:extLst>
          </p:cNvPr>
          <p:cNvSpPr>
            <a:spLocks noGrp="1"/>
          </p:cNvSpPr>
          <p:nvPr>
            <p:ph sz="quarter" idx="10"/>
          </p:nvPr>
        </p:nvSpPr>
        <p:spPr/>
        <p:txBody>
          <a:bodyPr/>
          <a:lstStyle/>
          <a:p>
            <a:endParaRPr lang="en-AU">
              <a:noFill/>
            </a:endParaRPr>
          </a:p>
        </p:txBody>
      </p:sp>
      <p:pic>
        <p:nvPicPr>
          <p:cNvPr id="6" name="Picture 5">
            <a:extLst>
              <a:ext uri="{FF2B5EF4-FFF2-40B4-BE49-F238E27FC236}">
                <a16:creationId xmlns:a16="http://schemas.microsoft.com/office/drawing/2014/main" id="{F2866718-D738-ACE3-2A63-7266563C1977}"/>
              </a:ext>
            </a:extLst>
          </p:cNvPr>
          <p:cNvPicPr>
            <a:picLocks noChangeAspect="1"/>
          </p:cNvPicPr>
          <p:nvPr/>
        </p:nvPicPr>
        <p:blipFill rotWithShape="1">
          <a:blip r:embed="rId9"/>
          <a:srcRect l="20411" b="57976"/>
          <a:stretch/>
        </p:blipFill>
        <p:spPr>
          <a:xfrm rot="16200000">
            <a:off x="-2172192" y="2564046"/>
            <a:ext cx="5223164" cy="975928"/>
          </a:xfrm>
          <a:prstGeom prst="rect">
            <a:avLst/>
          </a:prstGeom>
        </p:spPr>
      </p:pic>
      <p:sp>
        <p:nvSpPr>
          <p:cNvPr id="3" name="TextBox 2">
            <a:extLst>
              <a:ext uri="{FF2B5EF4-FFF2-40B4-BE49-F238E27FC236}">
                <a16:creationId xmlns:a16="http://schemas.microsoft.com/office/drawing/2014/main" id="{570EC2EB-00C0-F5B1-455C-A652B6E9EE4E}"/>
              </a:ext>
            </a:extLst>
          </p:cNvPr>
          <p:cNvSpPr txBox="1"/>
          <p:nvPr/>
        </p:nvSpPr>
        <p:spPr>
          <a:xfrm>
            <a:off x="4696385" y="356839"/>
            <a:ext cx="6380628" cy="369332"/>
          </a:xfrm>
          <a:prstGeom prst="rect">
            <a:avLst/>
          </a:prstGeom>
          <a:noFill/>
        </p:spPr>
        <p:txBody>
          <a:bodyPr wrap="square">
            <a:spAutoFit/>
          </a:bodyPr>
          <a:lstStyle/>
          <a:p>
            <a:r>
              <a:rPr lang="en-AU">
                <a:hlinkClick r:id="rId10"/>
              </a:rPr>
              <a:t>  NZ Partners https://www.dickerdata.co.nz/courses</a:t>
            </a:r>
            <a:endParaRPr lang="en-AU"/>
          </a:p>
        </p:txBody>
      </p:sp>
    </p:spTree>
    <p:extLst>
      <p:ext uri="{BB962C8B-B14F-4D97-AF65-F5344CB8AC3E}">
        <p14:creationId xmlns:p14="http://schemas.microsoft.com/office/powerpoint/2010/main" val="1435223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CF50-E2BA-666A-1448-C37EA06E7F80}"/>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C1FB539-D40B-6360-3408-28B7F7449D67}"/>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D89BDF8F-40DD-2E17-0D03-77567FDB0AE9}"/>
              </a:ext>
            </a:extLst>
          </p:cNvPr>
          <p:cNvSpPr>
            <a:spLocks noGrp="1"/>
          </p:cNvSpPr>
          <p:nvPr>
            <p:ph sz="quarter" idx="10"/>
          </p:nvPr>
        </p:nvSpPr>
        <p:spPr/>
        <p:txBody>
          <a:bodyPr/>
          <a:lstStyle/>
          <a:p>
            <a:endParaRPr lang="en-AU"/>
          </a:p>
        </p:txBody>
      </p:sp>
      <p:pic>
        <p:nvPicPr>
          <p:cNvPr id="6" name="Picture 5">
            <a:hlinkClick r:id="rId2"/>
            <a:extLst>
              <a:ext uri="{FF2B5EF4-FFF2-40B4-BE49-F238E27FC236}">
                <a16:creationId xmlns:a16="http://schemas.microsoft.com/office/drawing/2014/main" id="{C3CD9944-3BB9-EB12-C7A8-32C0DE1AE996}"/>
              </a:ext>
            </a:extLst>
          </p:cNvPr>
          <p:cNvPicPr>
            <a:picLocks noChangeAspect="1"/>
          </p:cNvPicPr>
          <p:nvPr/>
        </p:nvPicPr>
        <p:blipFill>
          <a:blip r:embed="rId3"/>
          <a:stretch>
            <a:fillRect/>
          </a:stretch>
        </p:blipFill>
        <p:spPr>
          <a:xfrm>
            <a:off x="485333" y="282983"/>
            <a:ext cx="5321573" cy="4388076"/>
          </a:xfrm>
          <a:prstGeom prst="rect">
            <a:avLst/>
          </a:prstGeom>
        </p:spPr>
      </p:pic>
      <p:sp>
        <p:nvSpPr>
          <p:cNvPr id="8" name="TextBox 7">
            <a:extLst>
              <a:ext uri="{FF2B5EF4-FFF2-40B4-BE49-F238E27FC236}">
                <a16:creationId xmlns:a16="http://schemas.microsoft.com/office/drawing/2014/main" id="{8A44F4F8-4018-372D-77CF-6790813C3E63}"/>
              </a:ext>
            </a:extLst>
          </p:cNvPr>
          <p:cNvSpPr txBox="1"/>
          <p:nvPr/>
        </p:nvSpPr>
        <p:spPr>
          <a:xfrm>
            <a:off x="6096000" y="535048"/>
            <a:ext cx="4288077" cy="2862322"/>
          </a:xfrm>
          <a:prstGeom prst="rect">
            <a:avLst/>
          </a:prstGeom>
          <a:noFill/>
        </p:spPr>
        <p:txBody>
          <a:bodyPr wrap="square">
            <a:spAutoFit/>
          </a:bodyPr>
          <a:lstStyle/>
          <a:p>
            <a:r>
              <a:rPr lang="en-AU" dirty="0"/>
              <a:t>Join </a:t>
            </a:r>
            <a:r>
              <a:rPr lang="en-AU" dirty="0" err="1"/>
              <a:t>Amrish</a:t>
            </a:r>
            <a:r>
              <a:rPr lang="en-AU" dirty="0"/>
              <a:t> Bora (Dicker Data ANZ lead Nonprofit Lead) and Microsoft experts for this webinar series to empower you in expanding both your business and influence within the nonprofit sector. </a:t>
            </a:r>
          </a:p>
          <a:p>
            <a:endParaRPr lang="en-AU" dirty="0"/>
          </a:p>
          <a:p>
            <a:r>
              <a:rPr lang="en-AU" dirty="0"/>
              <a:t>This session is suitable for Sales, Marketing and Business leaders. If you are interested in building &amp; promoting Microsoft Nonprofit offers, then this is for you!</a:t>
            </a:r>
          </a:p>
        </p:txBody>
      </p:sp>
    </p:spTree>
    <p:extLst>
      <p:ext uri="{BB962C8B-B14F-4D97-AF65-F5344CB8AC3E}">
        <p14:creationId xmlns:p14="http://schemas.microsoft.com/office/powerpoint/2010/main" val="278074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E3BFF0-CBF2-65A8-7DC6-35F6479CFF78}"/>
              </a:ext>
            </a:extLst>
          </p:cNvPr>
          <p:cNvSpPr>
            <a:spLocks noGrp="1"/>
          </p:cNvSpPr>
          <p:nvPr>
            <p:ph sz="quarter" idx="10"/>
          </p:nvPr>
        </p:nvSpPr>
        <p:spPr/>
        <p:txBody>
          <a:bodyPr/>
          <a:lstStyle/>
          <a:p>
            <a:endParaRPr lang="en-AU"/>
          </a:p>
        </p:txBody>
      </p:sp>
      <p:sp>
        <p:nvSpPr>
          <p:cNvPr id="6" name="TextBox 5">
            <a:extLst>
              <a:ext uri="{FF2B5EF4-FFF2-40B4-BE49-F238E27FC236}">
                <a16:creationId xmlns:a16="http://schemas.microsoft.com/office/drawing/2014/main" id="{8A541DFF-B009-3F4D-49C5-48C6CE87DB30}"/>
              </a:ext>
            </a:extLst>
          </p:cNvPr>
          <p:cNvSpPr txBox="1"/>
          <p:nvPr/>
        </p:nvSpPr>
        <p:spPr>
          <a:xfrm>
            <a:off x="4066262" y="659693"/>
            <a:ext cx="6378878" cy="2123658"/>
          </a:xfrm>
          <a:prstGeom prst="rect">
            <a:avLst/>
          </a:prstGeom>
          <a:noFill/>
        </p:spPr>
        <p:txBody>
          <a:bodyPr wrap="square">
            <a:spAutoFit/>
          </a:bodyPr>
          <a:lstStyle/>
          <a:p>
            <a:r>
              <a:rPr lang="en-AU" sz="2400" b="1">
                <a:hlinkClick r:id="rId4">
                  <a:extLst>
                    <a:ext uri="{A12FA001-AC4F-418D-AE19-62706E023703}">
                      <ahyp:hlinkClr xmlns:ahyp="http://schemas.microsoft.com/office/drawing/2018/hyperlinkcolor" val="tx"/>
                    </a:ext>
                  </a:extLst>
                </a:hlinkClick>
              </a:rPr>
              <a:t>MS Secure </a:t>
            </a:r>
          </a:p>
          <a:p>
            <a:r>
              <a:rPr lang="en-AU">
                <a:hlinkClick r:id="rId4">
                  <a:extLst>
                    <a:ext uri="{A12FA001-AC4F-418D-AE19-62706E023703}">
                      <ahyp:hlinkClr xmlns:ahyp="http://schemas.microsoft.com/office/drawing/2018/hyperlinkcolor" val="tx"/>
                    </a:ext>
                  </a:extLst>
                </a:hlinkClick>
              </a:rPr>
              <a:t>AI-powered innovations in cybersecurity are reshaping how businesses of every size—and across every industry—secure and protect their data. Join us at Microsoft Secure on Wednesday, March 13, 2024, 9:00 AM-11:00 AM Pacific Time (UTC-7).</a:t>
            </a:r>
            <a:endParaRPr lang="en-AU"/>
          </a:p>
          <a:p>
            <a:endParaRPr lang="en-AU"/>
          </a:p>
          <a:p>
            <a:r>
              <a:rPr lang="en-AU"/>
              <a:t> </a:t>
            </a:r>
          </a:p>
        </p:txBody>
      </p:sp>
      <p:pic>
        <p:nvPicPr>
          <p:cNvPr id="5" name="Online Media 4" title="Introducing Sora — OpenAI’s text-to-video model">
            <a:hlinkClick r:id="" action="ppaction://media"/>
            <a:extLst>
              <a:ext uri="{FF2B5EF4-FFF2-40B4-BE49-F238E27FC236}">
                <a16:creationId xmlns:a16="http://schemas.microsoft.com/office/drawing/2014/main" id="{5F1810FA-1EE9-13DE-0A6C-E5E49514D905}"/>
              </a:ext>
            </a:extLst>
          </p:cNvPr>
          <p:cNvPicPr>
            <a:picLocks noGrp="1" noRot="1" noChangeAspect="1"/>
          </p:cNvPicPr>
          <p:nvPr>
            <p:ph idx="1"/>
            <a:videoFile r:link="rId1"/>
          </p:nvPr>
        </p:nvPicPr>
        <p:blipFill>
          <a:blip r:embed="rId5"/>
          <a:stretch>
            <a:fillRect/>
          </a:stretch>
        </p:blipFill>
        <p:spPr>
          <a:xfrm>
            <a:off x="3795386" y="2367451"/>
            <a:ext cx="7459250" cy="4216095"/>
          </a:xfrm>
          <a:prstGeom prst="rect">
            <a:avLst/>
          </a:prstGeom>
        </p:spPr>
      </p:pic>
    </p:spTree>
    <p:extLst>
      <p:ext uri="{BB962C8B-B14F-4D97-AF65-F5344CB8AC3E}">
        <p14:creationId xmlns:p14="http://schemas.microsoft.com/office/powerpoint/2010/main" val="36516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0F38-2FED-699F-ABB5-529A2B5D25F0}"/>
              </a:ext>
            </a:extLst>
          </p:cNvPr>
          <p:cNvSpPr>
            <a:spLocks noGrp="1"/>
          </p:cNvSpPr>
          <p:nvPr>
            <p:ph type="title"/>
          </p:nvPr>
        </p:nvSpPr>
        <p:spPr>
          <a:xfrm>
            <a:off x="2815777" y="219130"/>
            <a:ext cx="7515344" cy="937393"/>
          </a:xfrm>
        </p:spPr>
        <p:txBody>
          <a:bodyPr lIns="91440" tIns="45720" rIns="91440" bIns="45720" anchor="t"/>
          <a:lstStyle/>
          <a:p>
            <a:r>
              <a:rPr lang="en-AU">
                <a:latin typeface="Montserrat Black"/>
              </a:rPr>
              <a:t>COPILOT for Security News</a:t>
            </a:r>
            <a:endParaRPr lang="en-AU"/>
          </a:p>
        </p:txBody>
      </p:sp>
      <p:graphicFrame>
        <p:nvGraphicFramePr>
          <p:cNvPr id="3" name="Content Placeholder 2">
            <a:extLst>
              <a:ext uri="{FF2B5EF4-FFF2-40B4-BE49-F238E27FC236}">
                <a16:creationId xmlns:a16="http://schemas.microsoft.com/office/drawing/2014/main" id="{112BF810-9A7A-3AD1-7C17-A00533047AAC}"/>
              </a:ext>
            </a:extLst>
          </p:cNvPr>
          <p:cNvGraphicFramePr>
            <a:graphicFrameLocks noGrp="1"/>
          </p:cNvGraphicFramePr>
          <p:nvPr>
            <p:ph sz="quarter" idx="10"/>
            <p:extLst>
              <p:ext uri="{D42A27DB-BD31-4B8C-83A1-F6EECF244321}">
                <p14:modId xmlns:p14="http://schemas.microsoft.com/office/powerpoint/2010/main" val="224323618"/>
              </p:ext>
            </p:extLst>
          </p:nvPr>
        </p:nvGraphicFramePr>
        <p:xfrm>
          <a:off x="351690" y="864100"/>
          <a:ext cx="6873936" cy="2913063"/>
        </p:xfrm>
        <a:graphic>
          <a:graphicData uri="http://schemas.openxmlformats.org/drawingml/2006/table">
            <a:tbl>
              <a:tblPr>
                <a:tableStyleId>{5C22544A-7EE6-4342-B048-85BDC9FD1C3A}</a:tableStyleId>
              </a:tblPr>
              <a:tblGrid>
                <a:gridCol w="6873936">
                  <a:extLst>
                    <a:ext uri="{9D8B030D-6E8A-4147-A177-3AD203B41FA5}">
                      <a16:colId xmlns:a16="http://schemas.microsoft.com/office/drawing/2014/main" val="1533245625"/>
                    </a:ext>
                  </a:extLst>
                </a:gridCol>
              </a:tblGrid>
              <a:tr h="2913063">
                <a:tc>
                  <a:txBody>
                    <a:bodyPr/>
                    <a:lstStyle/>
                    <a:p>
                      <a:r>
                        <a:rPr lang="en-AU" sz="2000">
                          <a:effectLst/>
                        </a:rPr>
                        <a:t>It’s graduation time! </a:t>
                      </a:r>
                      <a:endParaRPr lang="en-AU" sz="1100">
                        <a:effectLst/>
                      </a:endParaRPr>
                    </a:p>
                    <a:p>
                      <a:r>
                        <a:rPr lang="en-AU" sz="1000">
                          <a:effectLst/>
                        </a:rPr>
                        <a:t> </a:t>
                      </a:r>
                      <a:endParaRPr lang="en-AU" sz="1100">
                        <a:effectLst/>
                      </a:endParaRPr>
                    </a:p>
                    <a:p>
                      <a:r>
                        <a:rPr lang="en-AU" sz="1000">
                          <a:effectLst/>
                        </a:rPr>
                        <a:t>With general availability (GA) of Microsoft Copilot for Security on the horizon, we are now moving the initial communications we put in place to support early partners into mainstream partner readiness motions. So, this is the final issue you’ll receive of this community newsletter. </a:t>
                      </a:r>
                      <a:endParaRPr lang="en-AU" sz="1100">
                        <a:effectLst/>
                      </a:endParaRPr>
                    </a:p>
                    <a:p>
                      <a:r>
                        <a:rPr lang="en-AU" sz="1000">
                          <a:effectLst/>
                        </a:rPr>
                        <a:t> </a:t>
                      </a:r>
                      <a:endParaRPr lang="en-AU" sz="1100">
                        <a:effectLst/>
                      </a:endParaRPr>
                    </a:p>
                    <a:p>
                      <a:r>
                        <a:rPr lang="en-AU" sz="1000">
                          <a:effectLst/>
                        </a:rPr>
                        <a:t>Thank you for being along for the ride! It’s been great to have this shared experience with all of you over the last six months, and we so appreciate the interest and cooperation along the way. </a:t>
                      </a:r>
                      <a:endParaRPr lang="en-AU" sz="1100">
                        <a:effectLst/>
                      </a:endParaRPr>
                    </a:p>
                    <a:p>
                      <a:r>
                        <a:rPr lang="en-AU" sz="1000">
                          <a:effectLst/>
                        </a:rPr>
                        <a:t> </a:t>
                      </a:r>
                      <a:endParaRPr lang="en-AU" sz="1100">
                        <a:effectLst/>
                      </a:endParaRPr>
                    </a:p>
                    <a:p>
                      <a:r>
                        <a:rPr lang="en-AU" sz="1000">
                          <a:effectLst/>
                        </a:rPr>
                        <a:t>While you may be seeing some new communications and events, what’s not changing is our commitment to providing you with the tools and resources you need for success with Copilot for Security. Read below for more information. </a:t>
                      </a:r>
                      <a:endParaRPr lang="en-AU" sz="1100">
                        <a:effectLst/>
                      </a:endParaRPr>
                    </a:p>
                    <a:p>
                      <a:r>
                        <a:rPr lang="en-AU" sz="1000">
                          <a:effectLst/>
                        </a:rPr>
                        <a:t> </a:t>
                      </a:r>
                      <a:endParaRPr lang="en-AU" sz="1100">
                        <a:effectLst/>
                      </a:endParaRPr>
                    </a:p>
                    <a:p>
                      <a:r>
                        <a:rPr lang="en-AU" sz="1000">
                          <a:effectLst/>
                        </a:rPr>
                        <a:t>Here’s to a strong future ahead as we continue to work together, helping customers to protect at machine speed with state-of-the-art security for greater impact and efficiency. </a:t>
                      </a:r>
                      <a:endParaRPr lang="en-AU" sz="1100">
                        <a:effectLst/>
                        <a:latin typeface="Calibri" panose="020F0502020204030204" pitchFamily="34" charset="0"/>
                        <a:ea typeface="Calibri" panose="020F0502020204030204" pitchFamily="34" charset="0"/>
                      </a:endParaRPr>
                    </a:p>
                  </a:txBody>
                  <a:tcPr marL="267526" marR="267526" marT="267526" marB="267526"/>
                </a:tc>
                <a:extLst>
                  <a:ext uri="{0D108BD9-81ED-4DB2-BD59-A6C34878D82A}">
                    <a16:rowId xmlns:a16="http://schemas.microsoft.com/office/drawing/2014/main" val="1437680137"/>
                  </a:ext>
                </a:extLst>
              </a:tr>
            </a:tbl>
          </a:graphicData>
        </a:graphic>
      </p:graphicFrame>
      <p:graphicFrame>
        <p:nvGraphicFramePr>
          <p:cNvPr id="5" name="Table 4">
            <a:extLst>
              <a:ext uri="{FF2B5EF4-FFF2-40B4-BE49-F238E27FC236}">
                <a16:creationId xmlns:a16="http://schemas.microsoft.com/office/drawing/2014/main" id="{F0DC95EB-02FA-9073-C98A-E19DC20E6EF6}"/>
              </a:ext>
            </a:extLst>
          </p:cNvPr>
          <p:cNvGraphicFramePr>
            <a:graphicFrameLocks noGrp="1"/>
          </p:cNvGraphicFramePr>
          <p:nvPr>
            <p:extLst>
              <p:ext uri="{D42A27DB-BD31-4B8C-83A1-F6EECF244321}">
                <p14:modId xmlns:p14="http://schemas.microsoft.com/office/powerpoint/2010/main" val="2712298638"/>
              </p:ext>
            </p:extLst>
          </p:nvPr>
        </p:nvGraphicFramePr>
        <p:xfrm>
          <a:off x="351690" y="3875378"/>
          <a:ext cx="7701900" cy="3155576"/>
        </p:xfrm>
        <a:graphic>
          <a:graphicData uri="http://schemas.openxmlformats.org/drawingml/2006/table">
            <a:tbl>
              <a:tblPr>
                <a:tableStyleId>{5C22544A-7EE6-4342-B048-85BDC9FD1C3A}</a:tableStyleId>
              </a:tblPr>
              <a:tblGrid>
                <a:gridCol w="7701900">
                  <a:extLst>
                    <a:ext uri="{9D8B030D-6E8A-4147-A177-3AD203B41FA5}">
                      <a16:colId xmlns:a16="http://schemas.microsoft.com/office/drawing/2014/main" val="79359859"/>
                    </a:ext>
                  </a:extLst>
                </a:gridCol>
              </a:tblGrid>
              <a:tr h="3155576">
                <a:tc>
                  <a:txBody>
                    <a:bodyPr/>
                    <a:lstStyle/>
                    <a:p>
                      <a:r>
                        <a:rPr lang="en-AU" sz="1800">
                          <a:solidFill>
                            <a:schemeClr val="tx1"/>
                          </a:solidFill>
                          <a:effectLst/>
                          <a:hlinkClick r:id="rId3">
                            <a:extLst>
                              <a:ext uri="{A12FA001-AC4F-418D-AE19-62706E023703}">
                                <ahyp:hlinkClr xmlns:ahyp="http://schemas.microsoft.com/office/drawing/2018/hyperlinkcolor" val="tx"/>
                              </a:ext>
                            </a:extLst>
                          </a:hlinkClick>
                        </a:rPr>
                        <a:t>Upcoming events</a:t>
                      </a:r>
                      <a:r>
                        <a:rPr lang="en-AU" sz="1000">
                          <a:solidFill>
                            <a:schemeClr val="tx1"/>
                          </a:solidFill>
                          <a:effectLst/>
                          <a:hlinkClick r:id="rId3">
                            <a:extLst>
                              <a:ext uri="{A12FA001-AC4F-418D-AE19-62706E023703}">
                                <ahyp:hlinkClr xmlns:ahyp="http://schemas.microsoft.com/office/drawing/2018/hyperlinkcolor" val="tx"/>
                              </a:ext>
                            </a:extLst>
                          </a:hlinkClick>
                        </a:rPr>
                        <a:t>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r>
                        <a:rPr lang="en-AU" sz="1100">
                          <a:solidFill>
                            <a:schemeClr val="tx1"/>
                          </a:solidFill>
                          <a:effectLst/>
                          <a:hlinkClick r:id="rId3">
                            <a:extLst>
                              <a:ext uri="{A12FA001-AC4F-418D-AE19-62706E023703}">
                                <ahyp:hlinkClr xmlns:ahyp="http://schemas.microsoft.com/office/drawing/2018/hyperlinkcolor" val="tx"/>
                              </a:ext>
                            </a:extLst>
                          </a:hlinkClick>
                        </a:rPr>
                        <a:t>Register for February bootcamp</a:t>
                      </a:r>
                    </a:p>
                    <a:p>
                      <a:pPr>
                        <a:spcAft>
                          <a:spcPts val="1200"/>
                        </a:spcAft>
                      </a:pPr>
                      <a:r>
                        <a:rPr lang="en-AU" sz="1000">
                          <a:solidFill>
                            <a:schemeClr val="tx1"/>
                          </a:solidFill>
                          <a:effectLst/>
                          <a:hlinkClick r:id="rId3">
                            <a:extLst>
                              <a:ext uri="{A12FA001-AC4F-418D-AE19-62706E023703}">
                                <ahyp:hlinkClr xmlns:ahyp="http://schemas.microsoft.com/office/drawing/2018/hyperlinkcolor" val="tx"/>
                              </a:ext>
                            </a:extLst>
                          </a:hlinkClick>
                        </a:rPr>
                        <a:t>We are excited to invite you to our first Copilot for Security Partner Bootcamp on February 20-21, 2024 (PST) &amp; February 21-22, 2024 (IST &amp; GMT). This  virtual two-day training will help you understand the value propositions Copilot for Security brings to customers and how you can leverage its abilities to deliver against customers’ increasing security requirements. This is an advanced training for sales professionals and technical experts.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r>
                        <a:rPr lang="en-AU" sz="1000">
                          <a:solidFill>
                            <a:schemeClr val="tx1"/>
                          </a:solidFill>
                          <a:effectLst/>
                          <a:hlinkClick r:id="rId3">
                            <a:extLst>
                              <a:ext uri="{A12FA001-AC4F-418D-AE19-62706E023703}">
                                <ahyp:hlinkClr xmlns:ahyp="http://schemas.microsoft.com/office/drawing/2018/hyperlinkcolor" val="tx"/>
                              </a:ext>
                            </a:extLst>
                          </a:hlinkClick>
                        </a:rPr>
                        <a:t>Day 1: Sales Track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pPr marL="342900" lvl="0" indent="-342900">
                        <a:buFont typeface="Symbol" panose="05050102010706020507" pitchFamily="18" charset="2"/>
                        <a:buChar char=""/>
                      </a:pPr>
                      <a:r>
                        <a:rPr lang="en-AU" sz="1000">
                          <a:solidFill>
                            <a:schemeClr val="tx1"/>
                          </a:solidFill>
                          <a:effectLst/>
                          <a:hlinkClick r:id="rId3">
                            <a:extLst>
                              <a:ext uri="{A12FA001-AC4F-418D-AE19-62706E023703}">
                                <ahyp:hlinkClr xmlns:ahyp="http://schemas.microsoft.com/office/drawing/2018/hyperlinkcolor" val="tx"/>
                              </a:ext>
                            </a:extLst>
                          </a:hlinkClick>
                        </a:rPr>
                        <a:t>Learn how to go-to-market with Microsoft Copilot for Security.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pPr marL="342900" lvl="0" indent="-342900">
                        <a:buFont typeface="Symbol" panose="05050102010706020507" pitchFamily="18" charset="2"/>
                        <a:buChar char=""/>
                      </a:pPr>
                      <a:r>
                        <a:rPr lang="en-AU" sz="1000">
                          <a:solidFill>
                            <a:schemeClr val="tx1"/>
                          </a:solidFill>
                          <a:effectLst/>
                          <a:hlinkClick r:id="rId3">
                            <a:extLst>
                              <a:ext uri="{A12FA001-AC4F-418D-AE19-62706E023703}">
                                <ahyp:hlinkClr xmlns:ahyp="http://schemas.microsoft.com/office/drawing/2018/hyperlinkcolor" val="tx"/>
                              </a:ext>
                            </a:extLst>
                          </a:hlinkClick>
                        </a:rPr>
                        <a:t>Understand the value proposition and perfect your pitch for Microsoft Copilot for Security.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r>
                        <a:rPr lang="en-AU" sz="1000">
                          <a:solidFill>
                            <a:schemeClr val="tx1"/>
                          </a:solidFill>
                          <a:effectLst/>
                          <a:hlinkClick r:id="rId3">
                            <a:extLst>
                              <a:ext uri="{A12FA001-AC4F-418D-AE19-62706E023703}">
                                <ahyp:hlinkClr xmlns:ahyp="http://schemas.microsoft.com/office/drawing/2018/hyperlinkcolor" val="tx"/>
                              </a:ext>
                            </a:extLst>
                          </a:hlinkClick>
                        </a:rPr>
                        <a:t>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r>
                        <a:rPr lang="en-AU" sz="1000">
                          <a:solidFill>
                            <a:schemeClr val="tx1"/>
                          </a:solidFill>
                          <a:effectLst/>
                          <a:hlinkClick r:id="rId3">
                            <a:extLst>
                              <a:ext uri="{A12FA001-AC4F-418D-AE19-62706E023703}">
                                <ahyp:hlinkClr xmlns:ahyp="http://schemas.microsoft.com/office/drawing/2018/hyperlinkcolor" val="tx"/>
                              </a:ext>
                            </a:extLst>
                          </a:hlinkClick>
                        </a:rPr>
                        <a:t>Day 2: Technical Track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pPr marL="342900" lvl="0" indent="-342900">
                        <a:buFont typeface="Symbol" panose="05050102010706020507" pitchFamily="18" charset="2"/>
                        <a:buChar char=""/>
                      </a:pPr>
                      <a:r>
                        <a:rPr lang="en-AU" sz="1000">
                          <a:solidFill>
                            <a:schemeClr val="tx1"/>
                          </a:solidFill>
                          <a:effectLst/>
                          <a:hlinkClick r:id="rId3">
                            <a:extLst>
                              <a:ext uri="{A12FA001-AC4F-418D-AE19-62706E023703}">
                                <ahyp:hlinkClr xmlns:ahyp="http://schemas.microsoft.com/office/drawing/2018/hyperlinkcolor" val="tx"/>
                              </a:ext>
                            </a:extLst>
                          </a:hlinkClick>
                        </a:rPr>
                        <a:t>Understand data controls, data sharing, and architecture for Microsoft Copilot for Security. </a:t>
                      </a:r>
                      <a:endParaRPr lang="en-AU" sz="1100">
                        <a:solidFill>
                          <a:schemeClr val="tx1"/>
                        </a:solidFill>
                        <a:effectLst/>
                        <a:hlinkClick r:id="rId3">
                          <a:extLst>
                            <a:ext uri="{A12FA001-AC4F-418D-AE19-62706E023703}">
                              <ahyp:hlinkClr xmlns:ahyp="http://schemas.microsoft.com/office/drawing/2018/hyperlinkcolor" val="tx"/>
                            </a:ext>
                          </a:extLst>
                        </a:hlinkClick>
                      </a:endParaRPr>
                    </a:p>
                    <a:p>
                      <a:pPr marL="342900" lvl="0" indent="-342900">
                        <a:buFont typeface="Symbol" panose="05050102010706020507" pitchFamily="18" charset="2"/>
                        <a:buChar char=""/>
                      </a:pPr>
                      <a:r>
                        <a:rPr lang="en-AU" sz="1000">
                          <a:solidFill>
                            <a:schemeClr val="tx1"/>
                          </a:solidFill>
                          <a:effectLst/>
                          <a:hlinkClick r:id="rId3">
                            <a:extLst>
                              <a:ext uri="{A12FA001-AC4F-418D-AE19-62706E023703}">
                                <ahyp:hlinkClr xmlns:ahyp="http://schemas.microsoft.com/office/drawing/2018/hyperlinkcolor" val="tx"/>
                              </a:ext>
                            </a:extLst>
                          </a:hlinkClick>
                        </a:rPr>
                        <a:t>Learn all about prompts and plugins and how to troubleshoot common issues and errors.</a:t>
                      </a:r>
                      <a:endParaRPr lang="en-AU" sz="1100">
                        <a:solidFill>
                          <a:schemeClr val="tx1"/>
                        </a:solidFill>
                        <a:effectLst/>
                        <a:latin typeface="Calibri" panose="020F0502020204030204" pitchFamily="34" charset="0"/>
                        <a:ea typeface="Calibri" panose="020F0502020204030204" pitchFamily="34" charset="0"/>
                      </a:endParaRPr>
                    </a:p>
                  </a:txBody>
                  <a:tcPr marL="274320" marR="274320" marT="274320" marB="274320"/>
                </a:tc>
                <a:extLst>
                  <a:ext uri="{0D108BD9-81ED-4DB2-BD59-A6C34878D82A}">
                    <a16:rowId xmlns:a16="http://schemas.microsoft.com/office/drawing/2014/main" val="573964031"/>
                  </a:ext>
                </a:extLst>
              </a:tr>
            </a:tbl>
          </a:graphicData>
        </a:graphic>
      </p:graphicFrame>
    </p:spTree>
    <p:extLst>
      <p:ext uri="{BB962C8B-B14F-4D97-AF65-F5344CB8AC3E}">
        <p14:creationId xmlns:p14="http://schemas.microsoft.com/office/powerpoint/2010/main" val="1342039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953C83-2A4B-410F-93F8-57447A6D4ECE}">
  <ds:schemaRefs>
    <ds:schemaRef ds:uri="456d9ceb-753b-4687-b044-32f2c6a9d264"/>
    <ds:schemaRef ds:uri="d5d3d20d-99fc-41b1-970c-90028ee04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contentBits="0" removed="0"/>
</clbl:labelList>
</file>

<file path=docProps/app.xml><?xml version="1.0" encoding="utf-8"?>
<Properties xmlns="http://schemas.openxmlformats.org/officeDocument/2006/extended-properties" xmlns:vt="http://schemas.openxmlformats.org/officeDocument/2006/docPropsVTypes">
  <TotalTime>24</TotalTime>
  <Words>4363</Words>
  <Application>Microsoft Office PowerPoint</Application>
  <PresentationFormat>Widescreen</PresentationFormat>
  <Paragraphs>235</Paragraphs>
  <Slides>33</Slides>
  <Notes>24</Notes>
  <HiddenSlides>8</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Dicker Data Webinar  ANZ Episode 1 “How can we help?”</vt:lpstr>
      <vt:lpstr>Agenda</vt:lpstr>
      <vt:lpstr>OnPoint</vt:lpstr>
      <vt:lpstr>OnPoint: Australia and New Zealand</vt:lpstr>
      <vt:lpstr>News</vt:lpstr>
      <vt:lpstr>PowerPoint Presentation</vt:lpstr>
      <vt:lpstr>PowerPoint Presentation</vt:lpstr>
      <vt:lpstr>PowerPoint Presentation</vt:lpstr>
      <vt:lpstr>COPILOT for Security News</vt:lpstr>
      <vt:lpstr>Microsoft Copilot for M365</vt:lpstr>
      <vt:lpstr>PowerPoint Presentation</vt:lpstr>
      <vt:lpstr>Main Topic </vt:lpstr>
      <vt:lpstr>Why Dicker Data?</vt:lpstr>
      <vt:lpstr>About Dicker Data</vt:lpstr>
      <vt:lpstr>The Bestest (sic) Microsoft Team</vt:lpstr>
      <vt:lpstr>PowerPoint Presentation</vt:lpstr>
      <vt:lpstr>SUPPORTING YOU &amp; YOUR CUSTOMERS</vt:lpstr>
      <vt:lpstr>INSTRUCTOR LED MICROSOFT CERTIFICATION TRAINING</vt:lpstr>
      <vt:lpstr>PARTNER ENABLEMENT:  THE PROOF</vt:lpstr>
      <vt:lpstr>PARTNERING WITH DICKER DATA &amp; MICROSOFT</vt:lpstr>
      <vt:lpstr>STREAMLINE YOUR MICROSOFT OPERATIONS</vt:lpstr>
      <vt:lpstr>MAICPP</vt:lpstr>
      <vt:lpstr>Results</vt:lpstr>
      <vt:lpstr>WE love the Channel!!</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2</cp:revision>
  <dcterms:created xsi:type="dcterms:W3CDTF">2024-02-08T21:30:36Z</dcterms:created>
  <dcterms:modified xsi:type="dcterms:W3CDTF">2024-02-21T22:33:35Z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