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8" r:id="rId6"/>
    <p:sldMasterId id="2147483697" r:id="rId7"/>
    <p:sldMasterId id="2147483699" r:id="rId8"/>
    <p:sldMasterId id="2147483750" r:id="rId9"/>
  </p:sldMasterIdLst>
  <p:notesMasterIdLst>
    <p:notesMasterId r:id="rId45"/>
  </p:notesMasterIdLst>
  <p:sldIdLst>
    <p:sldId id="263" r:id="rId10"/>
    <p:sldId id="258" r:id="rId11"/>
    <p:sldId id="264" r:id="rId12"/>
    <p:sldId id="2147481421" r:id="rId13"/>
    <p:sldId id="2147483383" r:id="rId14"/>
    <p:sldId id="2147483412" r:id="rId15"/>
    <p:sldId id="2147483411" r:id="rId16"/>
    <p:sldId id="2147483405" r:id="rId17"/>
    <p:sldId id="2147483409" r:id="rId18"/>
    <p:sldId id="2147483387" r:id="rId19"/>
    <p:sldId id="2147483410" r:id="rId20"/>
    <p:sldId id="2076136169" r:id="rId21"/>
    <p:sldId id="2147483390" r:id="rId22"/>
    <p:sldId id="2147483413" r:id="rId23"/>
    <p:sldId id="2147480287" r:id="rId24"/>
    <p:sldId id="2147481078" r:id="rId25"/>
    <p:sldId id="2147481079" r:id="rId26"/>
    <p:sldId id="2147480242" r:id="rId27"/>
    <p:sldId id="2147479847" r:id="rId28"/>
    <p:sldId id="2147479043" r:id="rId29"/>
    <p:sldId id="2147481369" r:id="rId30"/>
    <p:sldId id="2147481371" r:id="rId31"/>
    <p:sldId id="2147481370" r:id="rId32"/>
    <p:sldId id="2147483406" r:id="rId33"/>
    <p:sldId id="2147483408" r:id="rId34"/>
    <p:sldId id="2147483407" r:id="rId35"/>
    <p:sldId id="2076136174" r:id="rId36"/>
    <p:sldId id="269" r:id="rId37"/>
    <p:sldId id="270" r:id="rId38"/>
    <p:sldId id="259" r:id="rId39"/>
    <p:sldId id="260" r:id="rId40"/>
    <p:sldId id="261" r:id="rId41"/>
    <p:sldId id="265" r:id="rId42"/>
    <p:sldId id="266" r:id="rId43"/>
    <p:sldId id="26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30FDA8-8384-4CD7-B62D-FFB515EB3B44}">
          <p14:sldIdLst>
            <p14:sldId id="263"/>
            <p14:sldId id="258"/>
            <p14:sldId id="264"/>
            <p14:sldId id="2147481421"/>
            <p14:sldId id="2147483383"/>
            <p14:sldId id="2147483412"/>
            <p14:sldId id="2147483411"/>
            <p14:sldId id="2147483405"/>
            <p14:sldId id="2147483409"/>
            <p14:sldId id="2147483387"/>
            <p14:sldId id="2147483410"/>
            <p14:sldId id="2076136169"/>
            <p14:sldId id="2147483390"/>
            <p14:sldId id="2147483413"/>
          </p14:sldIdLst>
        </p14:section>
        <p14:section name="Features" id="{10B8490C-8C65-4D14-B2BA-CDF5B6D2D132}">
          <p14:sldIdLst>
            <p14:sldId id="2147480287"/>
            <p14:sldId id="2147481078"/>
            <p14:sldId id="2147481079"/>
            <p14:sldId id="2147480242"/>
            <p14:sldId id="2147479847"/>
            <p14:sldId id="2147479043"/>
          </p14:sldIdLst>
        </p14:section>
        <p14:section name="Copilot vs Teams Premium" id="{4613C3E2-A383-4019-9C28-A0907CDB8491}">
          <p14:sldIdLst>
            <p14:sldId id="2147481369"/>
            <p14:sldId id="2147481371"/>
            <p14:sldId id="2147481370"/>
          </p14:sldIdLst>
        </p14:section>
        <p14:section name="Licensing" id="{A2AB92D4-0936-4EAB-B97A-79E3183092F8}">
          <p14:sldIdLst>
            <p14:sldId id="2147483406"/>
            <p14:sldId id="2147483408"/>
            <p14:sldId id="2147483407"/>
            <p14:sldId id="2076136174"/>
            <p14:sldId id="269"/>
            <p14:sldId id="270"/>
            <p14:sldId id="259"/>
            <p14:sldId id="260"/>
            <p14:sldId id="261"/>
            <p14:sldId id="265"/>
            <p14:sldId id="266"/>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5AD4"/>
    <a:srgbClr val="312FB4"/>
    <a:srgbClr val="ED5225"/>
    <a:srgbClr val="289ED8"/>
    <a:srgbClr val="1038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581810-D459-4789-947B-A4F5EC8CC297}" v="32" dt="2024-06-19T00:38:49.9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autoAdjust="0"/>
    <p:restoredTop sz="56907" autoAdjust="0"/>
  </p:normalViewPr>
  <p:slideViewPr>
    <p:cSldViewPr snapToGrid="0">
      <p:cViewPr varScale="1">
        <p:scale>
          <a:sx n="62" d="100"/>
          <a:sy n="62" d="100"/>
        </p:scale>
        <p:origin x="1616" y="56"/>
      </p:cViewPr>
      <p:guideLst/>
    </p:cSldViewPr>
  </p:slideViewPr>
  <p:outlineViewPr>
    <p:cViewPr>
      <p:scale>
        <a:sx n="33" d="100"/>
        <a:sy n="33" d="100"/>
      </p:scale>
      <p:origin x="0" y="-135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FA09E-956C-400C-AD54-C00FED51227C}" type="datetimeFigureOut">
              <a:rPr lang="en-AU" smtClean="0"/>
              <a:t>19/06/2024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E68B3-A1FE-4367-B7EC-594F9F4C4465}" type="slidenum">
              <a:rPr lang="en-AU" smtClean="0"/>
              <a:t>‹#›</a:t>
            </a:fld>
            <a:endParaRPr lang="en-AU"/>
          </a:p>
        </p:txBody>
      </p:sp>
    </p:spTree>
    <p:extLst>
      <p:ext uri="{BB962C8B-B14F-4D97-AF65-F5344CB8AC3E}">
        <p14:creationId xmlns:p14="http://schemas.microsoft.com/office/powerpoint/2010/main" val="164599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chcommunity.microsoft.com/t5/copilot-for-microsoft-365/what-s-new-in-copilot-may-2024/ba-p/415544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joining will start shortly</a:t>
            </a:r>
          </a:p>
          <a:p>
            <a:r>
              <a:rPr lang="en-AU"/>
              <a:t> </a:t>
            </a:r>
          </a:p>
          <a:p>
            <a:r>
              <a:rPr lang="en-AU" b="1"/>
              <a:t>MAKE SURE RECORDING IS ON </a:t>
            </a:r>
          </a:p>
        </p:txBody>
      </p:sp>
      <p:sp>
        <p:nvSpPr>
          <p:cNvPr id="4" name="Slide Number Placeholder 3"/>
          <p:cNvSpPr>
            <a:spLocks noGrp="1"/>
          </p:cNvSpPr>
          <p:nvPr>
            <p:ph type="sldNum" sz="quarter" idx="5"/>
          </p:nvPr>
        </p:nvSpPr>
        <p:spPr/>
        <p:txBody>
          <a:bodyPr/>
          <a:lstStyle/>
          <a:p>
            <a:fld id="{EEDE68B3-A1FE-4367-B7EC-594F9F4C4465}" type="slidenum">
              <a:rPr lang="en-AU" smtClean="0"/>
              <a:t>1</a:t>
            </a:fld>
            <a:endParaRPr lang="en-AU"/>
          </a:p>
        </p:txBody>
      </p:sp>
    </p:spTree>
    <p:extLst>
      <p:ext uri="{BB962C8B-B14F-4D97-AF65-F5344CB8AC3E}">
        <p14:creationId xmlns:p14="http://schemas.microsoft.com/office/powerpoint/2010/main" val="226481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kern="0" dirty="0">
                <a:effectLst/>
                <a:latin typeface="Segoe UI" panose="020B0502040204020203" pitchFamily="34" charset="0"/>
                <a:ea typeface="Times New Roman" panose="02020603050405020304" pitchFamily="18" charset="0"/>
                <a:cs typeface="Times New Roman" panose="02020603050405020304" pitchFamily="18" charset="0"/>
              </a:rPr>
              <a:t>Hi everyone, great to be part of OnPoint again and presenting on my favourite tool for partners – MS AI Partner Centre</a:t>
            </a: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12</a:t>
            </a:fld>
            <a:endParaRPr lang="en-AU"/>
          </a:p>
        </p:txBody>
      </p:sp>
    </p:spTree>
    <p:extLst>
      <p:ext uri="{BB962C8B-B14F-4D97-AF65-F5344CB8AC3E}">
        <p14:creationId xmlns:p14="http://schemas.microsoft.com/office/powerpoint/2010/main" val="2709140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Teams Premium is an add-on license to Microsoft Teams that offers advanced features to improve Teams Meetings. </a:t>
            </a:r>
          </a:p>
          <a:p>
            <a:endParaRPr lang="en-AU" dirty="0"/>
          </a:p>
          <a:p>
            <a:endParaRPr lang="en-AU" dirty="0"/>
          </a:p>
          <a:p>
            <a:endParaRPr lang="en-AU" dirty="0"/>
          </a:p>
          <a:p>
            <a:r>
              <a:rPr lang="en-AU" dirty="0"/>
              <a:t>Assist employees spending too much time in meetings by leverage intelligent productivity to focus on what matters most</a:t>
            </a:r>
          </a:p>
          <a:p>
            <a:r>
              <a:rPr lang="en-AU" dirty="0"/>
              <a:t>Help reduce the chances of data leaks by adding advanced protection to meetings that involve sensitive business information</a:t>
            </a:r>
          </a:p>
          <a:p>
            <a:r>
              <a:rPr lang="en-AU" dirty="0"/>
              <a:t>Drive richer engagement across all meeting types, audiences, and engagements</a:t>
            </a:r>
          </a:p>
          <a:p>
            <a:r>
              <a:rPr lang="en-AU" dirty="0"/>
              <a:t>Do more with less by reducing outside spending with vendors and 3rd party management solutions</a:t>
            </a:r>
          </a:p>
          <a:p>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13</a:t>
            </a:fld>
            <a:endParaRPr lang="en-AU"/>
          </a:p>
        </p:txBody>
      </p:sp>
    </p:spTree>
    <p:extLst>
      <p:ext uri="{BB962C8B-B14F-4D97-AF65-F5344CB8AC3E}">
        <p14:creationId xmlns:p14="http://schemas.microsoft.com/office/powerpoint/2010/main" val="1614243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 typeface="Arial" panose="020B0604020202020204" pitchFamily="34" charset="0"/>
              <a:buNone/>
              <a:tabLst/>
              <a:defRPr/>
            </a:pPr>
            <a:r>
              <a:rPr lang="en-AU" b="1" dirty="0">
                <a:effectLst/>
              </a:rPr>
              <a:t>Intelligent Recap</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AU" dirty="0">
                <a:effectLst/>
              </a:rPr>
              <a:t>Navigate meeting recordings with autogenerated chapters (</a:t>
            </a:r>
            <a:r>
              <a:rPr lang="en-AU" i="1" dirty="0">
                <a:effectLst/>
              </a:rPr>
              <a:t>coming soon</a:t>
            </a:r>
            <a:r>
              <a:rPr lang="en-AU" dirty="0">
                <a:effectLst/>
              </a:rPr>
              <a:t>)</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AU" dirty="0">
                <a:effectLst/>
              </a:rPr>
              <a:t>View when a screen was shared in the meeting transcript</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AU" dirty="0">
                <a:effectLst/>
              </a:rPr>
              <a:t>View time markers in meeting recordings when you joined or left a meeting</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AU" dirty="0"/>
              <a:t>Jump to different speakers with speaker timeline markers		</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AU" dirty="0"/>
              <a:t>View AI-generated notes and tasks from meetings		</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AU" dirty="0"/>
              <a:t>View when you were mentioned in a meeting - </a:t>
            </a:r>
            <a:r>
              <a:rPr lang="en-AU" b="0" i="1" dirty="0">
                <a:solidFill>
                  <a:srgbClr val="161616"/>
                </a:solidFill>
                <a:effectLst/>
                <a:highlight>
                  <a:srgbClr val="FFFFFF"/>
                </a:highlight>
                <a:latin typeface="Segoe UI" panose="020B0502040204020203" pitchFamily="34" charset="0"/>
              </a:rPr>
              <a:t>Mentions of a user's name is pulled from the meeting transcript, not from an @mention tag in the meeting chat.</a:t>
            </a:r>
            <a:br>
              <a:rPr lang="en-AU" dirty="0"/>
            </a:br>
            <a:endParaRPr lang="en-AU" dirty="0"/>
          </a:p>
          <a:p>
            <a:pPr marL="0" marR="0" lvl="0" indent="0" algn="l" defTabSz="914400">
              <a:lnSpc>
                <a:spcPct val="100000"/>
              </a:lnSpc>
              <a:spcBef>
                <a:spcPts val="0"/>
              </a:spcBef>
              <a:spcAft>
                <a:spcPts val="0"/>
              </a:spcAft>
              <a:buClrTx/>
              <a:buSzTx/>
              <a:buFont typeface="Arial" panose="020B0604020202020204" pitchFamily="34" charset="0"/>
              <a:buNone/>
              <a:tabLst/>
              <a:defRPr/>
            </a:pPr>
            <a:r>
              <a:rPr lang="en-AU" b="1" dirty="0"/>
              <a:t>Meet App – Teams Premium</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AU" dirty="0">
                <a:effectLst/>
              </a:rPr>
              <a:t>View and recap meetings that you missed</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AU" dirty="0">
                <a:effectLst/>
              </a:rPr>
              <a:t>View and recap meetings that mention you*</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AU" dirty="0">
                <a:effectLst/>
              </a:rPr>
              <a:t>View when you were mentioned in a meeting*</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AU" dirty="0">
                <a:effectLst/>
              </a:rPr>
              <a:t>View AI-generated tasks from meetings</a:t>
            </a:r>
            <a:br>
              <a:rPr lang="en-AU" dirty="0"/>
            </a:br>
            <a:endParaRPr lang="en-AU" dirty="0"/>
          </a:p>
          <a:p>
            <a:pPr marL="0" marR="0" lvl="0" indent="0" algn="l" defTabSz="914400">
              <a:lnSpc>
                <a:spcPct val="100000"/>
              </a:lnSpc>
              <a:spcBef>
                <a:spcPts val="0"/>
              </a:spcBef>
              <a:spcAft>
                <a:spcPts val="0"/>
              </a:spcAft>
              <a:buClrTx/>
              <a:buSzTx/>
              <a:buFont typeface="Arial" panose="020B0604020202020204" pitchFamily="34" charset="0"/>
              <a:buNone/>
              <a:tabLst/>
              <a:defRPr/>
            </a:pPr>
            <a:r>
              <a:rPr lang="en-AU" b="0" i="1" dirty="0">
                <a:solidFill>
                  <a:srgbClr val="161616"/>
                </a:solidFill>
                <a:effectLst/>
                <a:highlight>
                  <a:srgbClr val="FFFFFF"/>
                </a:highlight>
                <a:latin typeface="Segoe UI" panose="020B0502040204020203" pitchFamily="34" charset="0"/>
              </a:rPr>
              <a:t>*Mentions of a user's name is pulled from the meeting transcript, not from an @mention tag in the meeting chat.</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F3CD4-DD8A-40CC-B614-19C9259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938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dirty="0"/>
              <a:t>Add watermarks to meetings	</a:t>
            </a:r>
          </a:p>
          <a:p>
            <a:pPr marL="171450" marR="0" indent="-171450">
              <a:lnSpc>
                <a:spcPct val="107000"/>
              </a:lnSpc>
              <a:spcBef>
                <a:spcPts val="0"/>
              </a:spcBef>
              <a:spcAft>
                <a:spcPts val="800"/>
              </a:spcAft>
              <a:buFont typeface="Arial" panose="020B0604020202020204" pitchFamily="34" charset="0"/>
              <a:buChar char="•"/>
            </a:pPr>
            <a:r>
              <a:rPr lang="en-US" dirty="0"/>
              <a:t>End-to-end encryption for meetings with up to 50 attendees</a:t>
            </a:r>
          </a:p>
          <a:p>
            <a:pPr marL="171450" marR="0" indent="-171450">
              <a:lnSpc>
                <a:spcPct val="107000"/>
              </a:lnSpc>
              <a:spcBef>
                <a:spcPts val="0"/>
              </a:spcBef>
              <a:spcAft>
                <a:spcPts val="800"/>
              </a:spcAft>
              <a:buFont typeface="Arial" panose="020B0604020202020204" pitchFamily="34" charset="0"/>
              <a:buChar char="•"/>
            </a:pPr>
            <a:r>
              <a:rPr lang="en-US" dirty="0"/>
              <a:t>Control who can record	</a:t>
            </a:r>
          </a:p>
          <a:p>
            <a:pPr marL="171450" marR="0" indent="-171450">
              <a:lnSpc>
                <a:spcPct val="107000"/>
              </a:lnSpc>
              <a:spcBef>
                <a:spcPts val="0"/>
              </a:spcBef>
              <a:spcAft>
                <a:spcPts val="800"/>
              </a:spcAft>
              <a:buFont typeface="Arial" panose="020B0604020202020204" pitchFamily="34" charset="0"/>
              <a:buChar char="•"/>
            </a:pPr>
            <a:r>
              <a:rPr lang="en-US" dirty="0"/>
              <a:t>Prevent copy/paste in meeting chats	</a:t>
            </a:r>
          </a:p>
          <a:p>
            <a:pPr marL="171450" marR="0" indent="-171450">
              <a:lnSpc>
                <a:spcPct val="107000"/>
              </a:lnSpc>
              <a:spcBef>
                <a:spcPts val="0"/>
              </a:spcBef>
              <a:spcAft>
                <a:spcPts val="800"/>
              </a:spcAft>
              <a:buFont typeface="Arial" panose="020B0604020202020204" pitchFamily="34" charset="0"/>
              <a:buChar char="•"/>
            </a:pPr>
            <a:r>
              <a:rPr lang="en-US" dirty="0"/>
              <a:t>Assign Microsoft Purview Information Protection sensitivity labels for meetings – </a:t>
            </a:r>
            <a:r>
              <a:rPr lang="en-US" i="1" dirty="0"/>
              <a:t>requires</a:t>
            </a:r>
            <a:r>
              <a:rPr lang="en-US" dirty="0"/>
              <a:t> </a:t>
            </a:r>
            <a:r>
              <a:rPr lang="en-NZ" b="0" i="1" dirty="0">
                <a:solidFill>
                  <a:srgbClr val="161616"/>
                </a:solidFill>
                <a:effectLst/>
                <a:highlight>
                  <a:srgbClr val="FFFFFF"/>
                </a:highlight>
                <a:latin typeface="Segoe UI" panose="020B0502040204020203" pitchFamily="34" charset="0"/>
              </a:rPr>
              <a:t>Microsoft 365 E5, E5 Compliance, F5 Compliance, or F5 Security + Compliance</a:t>
            </a:r>
            <a:endParaRPr lang="en-US" dirty="0"/>
          </a:p>
          <a:p>
            <a:pPr marL="171450" marR="0" indent="-171450">
              <a:lnSpc>
                <a:spcPct val="107000"/>
              </a:lnSpc>
              <a:spcBef>
                <a:spcPts val="0"/>
              </a:spcBef>
              <a:spcAft>
                <a:spcPts val="800"/>
              </a:spcAft>
              <a:buFont typeface="Arial" panose="020B0604020202020204" pitchFamily="34" charset="0"/>
              <a:buChar char="•"/>
            </a:pPr>
            <a:r>
              <a:rPr lang="en-US" dirty="0"/>
              <a:t>Custom user policy packages	</a:t>
            </a:r>
          </a:p>
          <a:p>
            <a:pPr marL="171450" marR="0" indent="-171450">
              <a:lnSpc>
                <a:spcPct val="107000"/>
              </a:lnSpc>
              <a:spcBef>
                <a:spcPts val="0"/>
              </a:spcBef>
              <a:spcAft>
                <a:spcPts val="800"/>
              </a:spcAft>
              <a:buFont typeface="Arial" panose="020B0604020202020204" pitchFamily="34" charset="0"/>
              <a:buChar char="•"/>
            </a:pPr>
            <a:r>
              <a:rPr lang="en-US" dirty="0"/>
              <a:t>Prevent users from sharing content in external Teams meetings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38426-928F-4A5F-96F0-AE9A432EE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961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cs typeface="Calibri"/>
              </a:rPr>
              <a:t>Meetings:</a:t>
            </a:r>
          </a:p>
          <a:p>
            <a:pPr marL="171450" indent="-171450">
              <a:buFont typeface="Arial" panose="020B0604020202020204" pitchFamily="34" charset="0"/>
              <a:buChar char="•"/>
            </a:pPr>
            <a:r>
              <a:rPr lang="en-US" dirty="0">
                <a:cs typeface="Calibri"/>
              </a:rPr>
              <a:t>Create custom meeting templates – templates have pre-configured meeting options, e.g. who can bypass lobby, auto-record, enable watermark, allow camera/mic, who can record </a:t>
            </a:r>
            <a:r>
              <a:rPr lang="en-US" dirty="0" err="1">
                <a:cs typeface="Calibri"/>
              </a:rPr>
              <a:t>etc</a:t>
            </a:r>
            <a:endParaRPr lang="en-US" dirty="0">
              <a:cs typeface="Calibri"/>
            </a:endParaRPr>
          </a:p>
          <a:p>
            <a:pPr marL="171450" indent="-171450">
              <a:buFont typeface="Arial" panose="020B0604020202020204" pitchFamily="34" charset="0"/>
              <a:buChar char="•"/>
            </a:pPr>
            <a:r>
              <a:rPr lang="en-US" dirty="0">
                <a:cs typeface="Calibri"/>
              </a:rPr>
              <a:t>Company branding</a:t>
            </a:r>
          </a:p>
          <a:p>
            <a:pPr marL="628650" lvl="1" indent="-171450">
              <a:buFont typeface="Arial" panose="020B0604020202020204" pitchFamily="34" charset="0"/>
              <a:buChar char="•"/>
            </a:pPr>
            <a:r>
              <a:rPr lang="en-US" dirty="0">
                <a:cs typeface="Calibri"/>
              </a:rPr>
              <a:t>Branded meeting lobby</a:t>
            </a:r>
          </a:p>
          <a:p>
            <a:pPr marL="628650" lvl="1" indent="-171450">
              <a:buFont typeface="Arial" panose="020B0604020202020204" pitchFamily="34" charset="0"/>
              <a:buChar char="•"/>
            </a:pPr>
            <a:r>
              <a:rPr lang="en-US" dirty="0">
                <a:cs typeface="Calibri"/>
              </a:rPr>
              <a:t>Custom meeting backgrounds</a:t>
            </a:r>
          </a:p>
          <a:p>
            <a:pPr marL="628650" lvl="1" indent="-171450">
              <a:buFont typeface="Arial" panose="020B0604020202020204" pitchFamily="34" charset="0"/>
              <a:buChar char="•"/>
            </a:pPr>
            <a:r>
              <a:rPr lang="en-US" dirty="0">
                <a:cs typeface="Calibri"/>
              </a:rPr>
              <a:t>Custom together mode scenes</a:t>
            </a:r>
          </a:p>
          <a:p>
            <a:pPr marL="628650" lvl="1" indent="-171450">
              <a:buFont typeface="Arial" panose="020B0604020202020204" pitchFamily="34" charset="0"/>
              <a:buChar char="•"/>
            </a:pPr>
            <a:r>
              <a:rPr lang="en-US" dirty="0">
                <a:cs typeface="Calibri"/>
              </a:rPr>
              <a:t>Branded meeting invites and meeting launch join pages</a:t>
            </a:r>
          </a:p>
          <a:p>
            <a:pPr marL="171450" lvl="0" indent="-171450">
              <a:buFont typeface="Arial" panose="020B0604020202020204" pitchFamily="34" charset="0"/>
              <a:buChar char="•"/>
            </a:pPr>
            <a:r>
              <a:rPr lang="en-US" dirty="0">
                <a:cs typeface="Calibri"/>
              </a:rPr>
              <a:t>Translation</a:t>
            </a:r>
          </a:p>
          <a:p>
            <a:pPr marL="628650" lvl="1" indent="-171450">
              <a:buFont typeface="Arial" panose="020B0604020202020204" pitchFamily="34" charset="0"/>
              <a:buChar char="•"/>
            </a:pPr>
            <a:r>
              <a:rPr lang="en-US" dirty="0">
                <a:cs typeface="Calibri"/>
              </a:rPr>
              <a:t>Live translated captions during meetings - &lt;supported languages&gt;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Translate post-meeting transcriptions (coming soon)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Manage meetings:</a:t>
            </a:r>
          </a:p>
          <a:p>
            <a:pPr marL="628650" lvl="1" indent="-171450">
              <a:buFont typeface="Arial" panose="020B0604020202020204" pitchFamily="34" charset="0"/>
              <a:buChar char="•"/>
            </a:pPr>
            <a:r>
              <a:rPr lang="en-US" dirty="0">
                <a:cs typeface="Calibri"/>
              </a:rPr>
              <a:t>Hide attendee names</a:t>
            </a:r>
          </a:p>
          <a:p>
            <a:pPr marL="628650" lvl="1" indent="-171450">
              <a:buFont typeface="Arial" panose="020B0604020202020204" pitchFamily="34" charset="0"/>
              <a:buChar char="•"/>
            </a:pPr>
            <a:r>
              <a:rPr lang="en-US" dirty="0">
                <a:cs typeface="Calibri"/>
              </a:rPr>
              <a:t>Manage what attendees see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Prevent users from sharing content when attending external Teams meetings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View engagement reports</a:t>
            </a:r>
          </a:p>
          <a:p>
            <a:pPr marL="171450" lvl="0" indent="-171450">
              <a:buFont typeface="Arial" panose="020B0604020202020204" pitchFamily="34" charset="0"/>
              <a:buChar char="•"/>
            </a:pPr>
            <a:r>
              <a:rPr lang="en-US" dirty="0">
                <a:cs typeface="Calibri"/>
              </a:rPr>
              <a:t>Use RTMP-In for meetings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Turn on </a:t>
            </a:r>
            <a:r>
              <a:rPr lang="en-US" dirty="0" err="1">
                <a:cs typeface="Calibri"/>
              </a:rPr>
              <a:t>eCDN</a:t>
            </a:r>
            <a:r>
              <a:rPr lang="en-US" dirty="0">
                <a:cs typeface="Calibri"/>
              </a:rPr>
              <a:t> Meetings*	</a:t>
            </a:r>
          </a:p>
          <a:p>
            <a:pPr marL="171450" lvl="0" indent="-171450">
              <a:buFont typeface="Arial" panose="020B0604020202020204" pitchFamily="34" charset="0"/>
              <a:buChar char="•"/>
            </a:pPr>
            <a:r>
              <a:rPr lang="en-US" dirty="0">
                <a:cs typeface="Calibri"/>
              </a:rPr>
              <a:t>Meeting quality</a:t>
            </a:r>
          </a:p>
          <a:p>
            <a:pPr marL="628650" lvl="1" indent="-171450">
              <a:buFont typeface="Arial" panose="020B0604020202020204" pitchFamily="34" charset="0"/>
              <a:buChar char="•"/>
            </a:pPr>
            <a:r>
              <a:rPr lang="en-US" dirty="0">
                <a:cs typeface="Calibri"/>
              </a:rPr>
              <a:t>Audio quality alerts	</a:t>
            </a:r>
          </a:p>
          <a:p>
            <a:pPr marL="628650" lvl="1" indent="-171450">
              <a:buFont typeface="Arial" panose="020B0604020202020204" pitchFamily="34" charset="0"/>
              <a:buChar char="•"/>
            </a:pPr>
            <a:r>
              <a:rPr lang="en-US" dirty="0">
                <a:cs typeface="Calibri"/>
              </a:rPr>
              <a:t>Video quality alerts</a:t>
            </a:r>
          </a:p>
          <a:p>
            <a:pPr marL="628650" lvl="1" indent="-171450">
              <a:buFont typeface="Arial" panose="020B0604020202020204" pitchFamily="34" charset="0"/>
              <a:buChar char="•"/>
            </a:pPr>
            <a:r>
              <a:rPr lang="en-US" dirty="0">
                <a:cs typeface="Calibri"/>
              </a:rPr>
              <a:t>Screen sharing quality alerts</a:t>
            </a:r>
          </a:p>
          <a:p>
            <a:pPr marL="628650" lvl="1" indent="-171450">
              <a:buFont typeface="Arial" panose="020B0604020202020204" pitchFamily="34" charset="0"/>
              <a:buChar char="•"/>
            </a:pPr>
            <a:r>
              <a:rPr lang="en-US" dirty="0">
                <a:cs typeface="Calibri"/>
              </a:rPr>
              <a:t>Automatic real time telemetry with 7 day retention</a:t>
            </a:r>
          </a:p>
          <a:p>
            <a:pPr marL="457200" lvl="1" indent="0">
              <a:buFont typeface="Arial" panose="020B0604020202020204" pitchFamily="34" charset="0"/>
              <a:buNone/>
            </a:pPr>
            <a:endParaRPr lang="en-US" dirty="0">
              <a:cs typeface="Calibri"/>
            </a:endParaRPr>
          </a:p>
          <a:p>
            <a:pPr marL="0" lvl="0" indent="0">
              <a:buFont typeface="Arial" panose="020B0604020202020204" pitchFamily="34" charset="0"/>
              <a:buNone/>
            </a:pPr>
            <a:r>
              <a:rPr lang="en-AU" b="1" dirty="0">
                <a:cs typeface="Calibri"/>
              </a:rPr>
              <a:t>Advanced Collaboration </a:t>
            </a:r>
          </a:p>
          <a:p>
            <a:pPr marL="171450" lvl="0" indent="-171450">
              <a:buFont typeface="Arial" panose="020B0604020202020204" pitchFamily="34" charset="0"/>
              <a:buChar char="•"/>
            </a:pPr>
            <a:r>
              <a:rPr lang="en-AU" dirty="0">
                <a:cs typeface="Calibri"/>
              </a:rPr>
              <a:t>Admin can view insights on inactive external domains*	</a:t>
            </a:r>
          </a:p>
          <a:p>
            <a:pPr marL="171450" lvl="0" indent="-171450">
              <a:buFont typeface="Arial" panose="020B0604020202020204" pitchFamily="34" charset="0"/>
              <a:buChar char="•"/>
            </a:pPr>
            <a:r>
              <a:rPr lang="en-AU" dirty="0">
                <a:cs typeface="Calibri"/>
              </a:rPr>
              <a:t>Admin can view insights on inactive teams*	</a:t>
            </a:r>
          </a:p>
          <a:p>
            <a:pPr marL="171450" lvl="0" indent="-171450">
              <a:buFont typeface="Arial" panose="020B0604020202020204" pitchFamily="34" charset="0"/>
              <a:buChar char="•"/>
            </a:pPr>
            <a:r>
              <a:rPr lang="en-AU" dirty="0">
                <a:cs typeface="Calibri"/>
              </a:rPr>
              <a:t>Admin can view insights on external collaboration by user*	</a:t>
            </a:r>
          </a:p>
          <a:p>
            <a:pPr marL="171450" lvl="0" indent="-171450">
              <a:buFont typeface="Arial" panose="020B0604020202020204" pitchFamily="34" charset="0"/>
              <a:buChar char="•"/>
            </a:pPr>
            <a:r>
              <a:rPr lang="en-AU" dirty="0">
                <a:cs typeface="Calibri"/>
              </a:rPr>
              <a:t>Admin can view insights on external collaboration by team*	</a:t>
            </a:r>
          </a:p>
          <a:p>
            <a:pPr marL="171450" lvl="0" indent="-171450">
              <a:buFont typeface="Arial" panose="020B0604020202020204" pitchFamily="34" charset="0"/>
              <a:buChar char="•"/>
            </a:pPr>
            <a:r>
              <a:rPr lang="en-AU" dirty="0">
                <a:cs typeface="Calibri"/>
              </a:rPr>
              <a:t>Admin can view insights on external collaboration by guest*	</a:t>
            </a:r>
          </a:p>
          <a:p>
            <a:pPr marL="171450" lvl="0" indent="-171450">
              <a:buFont typeface="Arial" panose="020B0604020202020204" pitchFamily="34" charset="0"/>
              <a:buChar char="•"/>
            </a:pPr>
            <a:r>
              <a:rPr lang="en-AU" dirty="0">
                <a:cs typeface="Calibri"/>
              </a:rPr>
              <a:t>Users can block incoming chats from people in your organization</a:t>
            </a:r>
            <a:endParaRPr lang="en-US" dirty="0">
              <a:cs typeface="Calibri"/>
            </a:endParaRP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AU" b="0" i="0" dirty="0">
                <a:solidFill>
                  <a:srgbClr val="161616"/>
                </a:solidFill>
                <a:effectLst/>
                <a:highlight>
                  <a:srgbClr val="FFFFFF"/>
                </a:highlight>
                <a:latin typeface="Segoe UI" panose="020B0502040204020203" pitchFamily="34" charset="0"/>
              </a:rPr>
              <a:t>* </a:t>
            </a:r>
            <a:r>
              <a:rPr lang="en-AU" b="0" i="1" dirty="0">
                <a:solidFill>
                  <a:srgbClr val="161616"/>
                </a:solidFill>
                <a:effectLst/>
                <a:highlight>
                  <a:srgbClr val="FFFFFF"/>
                </a:highlight>
                <a:latin typeface="Segoe UI" panose="020B0502040204020203" pitchFamily="34" charset="0"/>
              </a:rPr>
              <a:t>Customers must acquire and assign Teams Premium licenses to each user in their tenant for its use of Advanced collaboration analytics.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38426-928F-4A5F-96F0-AE9A432EE6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558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With advanced webinars and Teams Premium, we want to enable organizations to deliver high-quality and engaging webinars:</a:t>
            </a:r>
          </a:p>
          <a:p>
            <a:pPr marL="0" indent="0">
              <a:buFont typeface="+mj-lt"/>
              <a:buNone/>
            </a:pPr>
            <a:endParaRPr lang="en-US" dirty="0"/>
          </a:p>
          <a:p>
            <a:pPr marL="171450" indent="-171450">
              <a:buFont typeface="Arial" panose="020B0604020202020204" pitchFamily="34" charset="0"/>
              <a:buChar char="•"/>
            </a:pPr>
            <a:r>
              <a:rPr lang="en-US" dirty="0"/>
              <a:t>Attract attendees with customized emails and manage demand and registration capacity by enabling a waitlist and registrant approval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Connect with presenters in </a:t>
            </a:r>
            <a:r>
              <a:rPr kumimoji="0" lang="en-US" sz="1200" b="1" i="0" u="none" strike="noStrike" kern="1200" cap="none" spc="0" normalizeH="0" baseline="0" noProof="0" dirty="0">
                <a:ln>
                  <a:noFill/>
                </a:ln>
                <a:solidFill>
                  <a:srgbClr val="000000"/>
                </a:solidFill>
                <a:effectLst/>
                <a:uLnTx/>
                <a:uFillTx/>
                <a:latin typeface="Segoe UI Semibold"/>
                <a:ea typeface="+mn-ea"/>
                <a:cs typeface="+mn-cs"/>
              </a:rPr>
              <a:t>a virtual green room</a:t>
            </a:r>
            <a:r>
              <a:rPr kumimoji="0" lang="en-US" sz="1200" b="1" i="0" u="none" strike="noStrike" kern="1200" cap="none" spc="0" normalizeH="0" baseline="0" noProof="0" dirty="0">
                <a:ln>
                  <a:noFill/>
                </a:ln>
                <a:solidFill>
                  <a:srgbClr val="000000"/>
                </a:solidFill>
                <a:effectLst/>
                <a:uLnTx/>
                <a:uFillTx/>
                <a:latin typeface="Segoe UI"/>
                <a:ea typeface="+mn-ea"/>
                <a:cs typeface="+mn-cs"/>
              </a:rPr>
              <a:t> </a:t>
            </a:r>
            <a:r>
              <a:rPr kumimoji="0" lang="en-US" sz="1200" b="0" i="0" u="none" strike="noStrike" kern="1200" cap="none" spc="0" normalizeH="0" baseline="0" noProof="0" dirty="0">
                <a:ln>
                  <a:noFill/>
                </a:ln>
                <a:solidFill>
                  <a:srgbClr val="000000"/>
                </a:solidFill>
                <a:effectLst/>
                <a:uLnTx/>
                <a:uFillTx/>
                <a:latin typeface="Segoe UI"/>
                <a:ea typeface="+mn-ea"/>
                <a:cs typeface="+mn-cs"/>
              </a:rPr>
              <a:t>to stage content, socialize and prep, and respond to chats and Q&amp;A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Deliver dynamic content by </a:t>
            </a:r>
            <a:r>
              <a:rPr kumimoji="0" lang="en-US" sz="1200" b="1"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streaming different media types with RTMP-in</a:t>
            </a:r>
            <a:r>
              <a:rPr kumimoji="0" lang="en-US" sz="12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 </a:t>
            </a: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and minimize distractions by curating and managing what is presented to attendees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Webinars: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Manage what attendees see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Send custom and reminder emails to registrants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Create a webinar wait list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Webinar organizers can view engagement reports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Manually approve registrants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View engagement reports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Limit the day and time when people can register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Use RTMP-In for webinars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62338426-928F-4A5F-96F0-AE9A432EE699}" type="slidenum">
              <a:rPr lang="en-US" smtClean="0"/>
              <a:t>18</a:t>
            </a:fld>
            <a:endParaRPr lang="en-US"/>
          </a:p>
        </p:txBody>
      </p:sp>
    </p:spTree>
    <p:extLst>
      <p:ext uri="{BB962C8B-B14F-4D97-AF65-F5344CB8AC3E}">
        <p14:creationId xmlns:p14="http://schemas.microsoft.com/office/powerpoint/2010/main" val="2230600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800" dirty="0"/>
              <a:t>With advanced virtual appointments, you can help ensure a great end-to-end experience for your appointments:</a:t>
            </a:r>
          </a:p>
          <a:p>
            <a:pPr marL="0" indent="0">
              <a:buFont typeface="+mj-lt"/>
              <a:buNone/>
            </a:pPr>
            <a:endParaRPr lang="en-US" sz="1800" dirty="0"/>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Review all scheduled </a:t>
            </a:r>
            <a:r>
              <a:rPr kumimoji="0" lang="en-US" sz="1800" b="1" i="0" u="none" strike="noStrike" kern="1200" cap="none" spc="0" normalizeH="0" baseline="0" noProof="0" dirty="0">
                <a:ln>
                  <a:noFill/>
                </a:ln>
                <a:solidFill>
                  <a:srgbClr val="000000"/>
                </a:solidFill>
                <a:effectLst/>
                <a:uLnTx/>
                <a:uFillTx/>
                <a:latin typeface="Segoe UI Semibold"/>
                <a:ea typeface="+mn-ea"/>
                <a:cs typeface="+mn-cs"/>
              </a:rPr>
              <a:t>and on-demand appointments</a:t>
            </a:r>
            <a:r>
              <a:rPr kumimoji="0" lang="en-US" sz="1800" b="0" i="0" u="none" strike="noStrike" kern="1200" cap="none" spc="0" normalizeH="0" baseline="0" noProof="0" dirty="0">
                <a:ln>
                  <a:noFill/>
                </a:ln>
                <a:solidFill>
                  <a:srgbClr val="000000"/>
                </a:solidFill>
                <a:effectLst/>
                <a:uLnTx/>
                <a:uFillTx/>
                <a:latin typeface="Segoe UI"/>
                <a:ea typeface="+mn-ea"/>
                <a:cs typeface="+mn-cs"/>
              </a:rPr>
              <a:t> in a single queue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Give customers a personalized end-to-end experience with </a:t>
            </a:r>
            <a:r>
              <a:rPr kumimoji="0" lang="en-US" sz="1800" b="1" i="0" u="none" strike="noStrike" kern="1200" cap="none" spc="0" normalizeH="0" baseline="0" noProof="0" dirty="0">
                <a:ln>
                  <a:noFill/>
                </a:ln>
                <a:solidFill>
                  <a:srgbClr val="000000"/>
                </a:solidFill>
                <a:effectLst/>
                <a:uLnTx/>
                <a:uFillTx/>
                <a:latin typeface="Segoe UI Semibold"/>
                <a:ea typeface="+mn-ea"/>
                <a:cs typeface="+mn-cs"/>
              </a:rPr>
              <a:t>pre-appointment SMS reminders, a branded virtual lobby, </a:t>
            </a:r>
            <a:r>
              <a:rPr kumimoji="0" lang="en-US" sz="1800" b="0" i="0" u="none" strike="noStrike" kern="1200" cap="none" spc="0" normalizeH="0" baseline="0" noProof="0" dirty="0">
                <a:ln>
                  <a:noFill/>
                </a:ln>
                <a:solidFill>
                  <a:srgbClr val="000000"/>
                </a:solidFill>
                <a:effectLst/>
                <a:uLnTx/>
                <a:uFillTx/>
                <a:latin typeface="Segoe UI"/>
                <a:ea typeface="+mn-ea"/>
                <a:cs typeface="+mn-cs"/>
              </a:rPr>
              <a:t>and the ability to join via web or mobile—without downloading Teams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View </a:t>
            </a:r>
            <a:r>
              <a:rPr kumimoji="0" lang="en-US" sz="1800" b="1"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aggregated appointment reports </a:t>
            </a:r>
            <a:r>
              <a:rPr kumimoji="0" lang="en-US" sz="18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and trends, such as no-shows and wait times, to improve business outcomes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Advanced virtual appointments:</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2800" dirty="0">
                <a:effectLst/>
              </a:rPr>
              <a:t>Customize the lobby waiting room with themes and logos</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2800" dirty="0">
                <a:effectLst/>
              </a:rPr>
              <a:t>Send SMS notifications - </a:t>
            </a:r>
            <a:r>
              <a:rPr lang="en-AU" sz="4000" b="0" i="0" dirty="0">
                <a:solidFill>
                  <a:srgbClr val="161616"/>
                </a:solidFill>
                <a:effectLst/>
                <a:highlight>
                  <a:srgbClr val="FFFFFF"/>
                </a:highlight>
                <a:latin typeface="Segoe UI" panose="020B0502040204020203" pitchFamily="34" charset="0"/>
              </a:rPr>
              <a:t>* </a:t>
            </a:r>
            <a:r>
              <a:rPr lang="en-AU" sz="4000" b="0" i="1" dirty="0">
                <a:solidFill>
                  <a:srgbClr val="161616"/>
                </a:solidFill>
                <a:effectLst/>
                <a:highlight>
                  <a:srgbClr val="FFFFFF"/>
                </a:highlight>
                <a:latin typeface="Segoe UI" panose="020B0502040204020203" pitchFamily="34" charset="0"/>
              </a:rPr>
              <a:t>SMS notifications for Virtual Appointments are currently available in the US, Canada, and UK.</a:t>
            </a:r>
            <a:endParaRPr lang="en-AU" sz="2800" dirty="0">
              <a:effectLst/>
            </a:endParaRP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2800" dirty="0">
                <a:effectLst/>
              </a:rPr>
              <a:t>Organizational and departmental analytics</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2800" dirty="0">
                <a:effectLst/>
              </a:rPr>
              <a:t>View and manage scheduled appointments in the queue</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2800" dirty="0">
                <a:effectLst/>
              </a:rPr>
              <a:t>View and manage on-demand appointments in the queue</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2800" dirty="0">
                <a:effectLst/>
              </a:rPr>
              <a:t>Send post-appointment follow-ups (</a:t>
            </a:r>
            <a:r>
              <a:rPr lang="en-AU" sz="2800" i="1" dirty="0">
                <a:effectLst/>
              </a:rPr>
              <a:t>coming soon</a:t>
            </a:r>
            <a:r>
              <a:rPr lang="en-AU" sz="2800" dirty="0">
                <a:effectLst/>
              </a:rPr>
              <a:t>)</a:t>
            </a:r>
            <a:endParaRPr kumimoji="0" lang="en-US" sz="18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endParaRPr lang="en-US" sz="1800"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sp>
        <p:nvSpPr>
          <p:cNvPr id="4" name="Slide Number Placeholder 3"/>
          <p:cNvSpPr>
            <a:spLocks noGrp="1"/>
          </p:cNvSpPr>
          <p:nvPr>
            <p:ph type="sldNum" sz="quarter" idx="5"/>
          </p:nvPr>
        </p:nvSpPr>
        <p:spPr/>
        <p:txBody>
          <a:bodyPr/>
          <a:lstStyle/>
          <a:p>
            <a:fld id="{62338426-928F-4A5F-96F0-AE9A432EE699}" type="slidenum">
              <a:rPr lang="en-US" smtClean="0"/>
              <a:t>19</a:t>
            </a:fld>
            <a:endParaRPr lang="en-US"/>
          </a:p>
        </p:txBody>
      </p:sp>
    </p:spTree>
    <p:extLst>
      <p:ext uri="{BB962C8B-B14F-4D97-AF65-F5344CB8AC3E}">
        <p14:creationId xmlns:p14="http://schemas.microsoft.com/office/powerpoint/2010/main" val="3071986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Town Halls were introduced to replace Teams Live events, as Live events were set to retire in Sep 2024. Live events are no longer being retired in September, however it’s recommended to use Town halls going forward as this is the platform Microsoft will continue to develop and add features to.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2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Premium Town Halls </a:t>
            </a:r>
            <a:endParaRPr kumimoji="0" lang="en-US" sz="1200" b="1"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171450" indent="-171450">
              <a:buFont typeface="Arial" panose="020B0604020202020204" pitchFamily="34" charset="0"/>
              <a:buChar char="•"/>
            </a:pPr>
            <a:r>
              <a:rPr lang="en-AU" dirty="0"/>
              <a:t>Broadcast town halls to 20k attendees</a:t>
            </a:r>
          </a:p>
          <a:p>
            <a:pPr marL="171450" indent="-171450">
              <a:buFont typeface="Arial" panose="020B0604020202020204" pitchFamily="34" charset="0"/>
              <a:buChar char="•"/>
            </a:pPr>
            <a:r>
              <a:rPr lang="en-AU" dirty="0"/>
              <a:t>Host up to 50 town halls simultaneously</a:t>
            </a:r>
          </a:p>
          <a:p>
            <a:pPr marL="171450" indent="-171450">
              <a:buFont typeface="Arial" panose="020B0604020202020204" pitchFamily="34" charset="0"/>
              <a:buChar char="•"/>
            </a:pPr>
            <a:r>
              <a:rPr lang="en-AU" dirty="0"/>
              <a:t>Town hall Q&amp;A capacity of 20k attendees	</a:t>
            </a:r>
          </a:p>
          <a:p>
            <a:pPr marL="171450" indent="-171450">
              <a:buFont typeface="Arial" panose="020B0604020202020204" pitchFamily="34" charset="0"/>
              <a:buChar char="•"/>
            </a:pPr>
            <a:r>
              <a:rPr lang="en-AU" dirty="0"/>
              <a:t>Use Microsoft </a:t>
            </a:r>
            <a:r>
              <a:rPr lang="en-AU" dirty="0" err="1"/>
              <a:t>eCDN</a:t>
            </a:r>
            <a:r>
              <a:rPr lang="en-AU" dirty="0"/>
              <a:t> for Premium town halls*</a:t>
            </a:r>
          </a:p>
          <a:p>
            <a:pPr marL="171450" indent="-171450">
              <a:buFont typeface="Arial" panose="020B0604020202020204" pitchFamily="34" charset="0"/>
              <a:buChar char="•"/>
            </a:pPr>
            <a:r>
              <a:rPr lang="en-AU" dirty="0"/>
              <a:t>Choose an </a:t>
            </a:r>
            <a:r>
              <a:rPr lang="en-AU" dirty="0" err="1"/>
              <a:t>eCDN</a:t>
            </a:r>
            <a:r>
              <a:rPr lang="en-AU" dirty="0"/>
              <a:t> provider for town halls*	</a:t>
            </a:r>
          </a:p>
          <a:p>
            <a:pPr marL="171450" indent="-171450">
              <a:buFont typeface="Arial" panose="020B0604020202020204" pitchFamily="34" charset="0"/>
              <a:buChar char="•"/>
            </a:pPr>
            <a:r>
              <a:rPr lang="en-AU" dirty="0"/>
              <a:t>View Microsoft Town hall insights</a:t>
            </a:r>
          </a:p>
          <a:p>
            <a:pPr marL="171450" indent="-171450">
              <a:buFont typeface="Arial" panose="020B0604020202020204" pitchFamily="34" charset="0"/>
              <a:buChar char="•"/>
            </a:pPr>
            <a:r>
              <a:rPr lang="en-AU" dirty="0"/>
              <a:t>Town hall organizers can view engagement reports</a:t>
            </a:r>
          </a:p>
          <a:p>
            <a:pPr marL="171450" indent="-171450">
              <a:buFont typeface="Arial" panose="020B0604020202020204" pitchFamily="34" charset="0"/>
              <a:buChar char="•"/>
            </a:pPr>
            <a:r>
              <a:rPr lang="en-AU" dirty="0"/>
              <a:t>Edit town hall emails</a:t>
            </a:r>
          </a:p>
          <a:p>
            <a:pPr marL="171450" indent="-171450">
              <a:buFont typeface="Arial" panose="020B0604020202020204" pitchFamily="34" charset="0"/>
              <a:buChar char="•"/>
            </a:pPr>
            <a:r>
              <a:rPr lang="en-AU" dirty="0"/>
              <a:t>Organizers can pre-select 10 languages for live translated captions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*To take advantage of </a:t>
            </a:r>
            <a:r>
              <a:rPr lang="en-AU" i="1" dirty="0" err="1"/>
              <a:t>eCDN</a:t>
            </a:r>
            <a:r>
              <a:rPr lang="en-AU" i="1" dirty="0"/>
              <a:t> for all attendees, either a Teams Premium or standalone </a:t>
            </a:r>
            <a:r>
              <a:rPr lang="en-AU" i="1" dirty="0" err="1"/>
              <a:t>eCDN</a:t>
            </a:r>
            <a:r>
              <a:rPr lang="en-AU" i="1" dirty="0"/>
              <a:t> license is required. </a:t>
            </a:r>
            <a:r>
              <a:rPr lang="en-AU" i="1" dirty="0" err="1"/>
              <a:t>eCDN</a:t>
            </a:r>
            <a:r>
              <a:rPr lang="en-AU" i="1" dirty="0"/>
              <a:t> can be acquired as a standalone license, and more licenses can be purchased outside of Teams Premium, if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Meetings vs Webinars vs Town Halls</a:t>
            </a:r>
            <a:endParaRPr lang="en-US" b="1" dirty="0"/>
          </a:p>
          <a:p>
            <a:pPr marL="171450" indent="-171450">
              <a:buFont typeface="Arial" panose="020B0604020202020204" pitchFamily="34" charset="0"/>
              <a:buChar char="•"/>
            </a:pPr>
            <a:r>
              <a:rPr lang="en-US" dirty="0"/>
              <a:t>Attendees</a:t>
            </a:r>
          </a:p>
          <a:p>
            <a:pPr marL="628650" lvl="1" indent="-171450">
              <a:buFont typeface="Arial" panose="020B0604020202020204" pitchFamily="34" charset="0"/>
              <a:buChar char="•"/>
            </a:pPr>
            <a:r>
              <a:rPr lang="en-US" dirty="0"/>
              <a:t>Meetings: </a:t>
            </a:r>
          </a:p>
          <a:p>
            <a:pPr marL="1085850" lvl="2" indent="-171450">
              <a:buFont typeface="Arial" panose="020B0604020202020204" pitchFamily="34" charset="0"/>
              <a:buChar char="•"/>
            </a:pPr>
            <a:r>
              <a:rPr lang="en-US" dirty="0"/>
              <a:t>Business: 300</a:t>
            </a:r>
          </a:p>
          <a:p>
            <a:pPr marL="1085850" lvl="2" indent="-171450">
              <a:buFont typeface="Arial" panose="020B0604020202020204" pitchFamily="34" charset="0"/>
              <a:buChar char="•"/>
            </a:pPr>
            <a:r>
              <a:rPr lang="en-US" dirty="0"/>
              <a:t>Enterprise: 1,000 interactive, 11,000 total (20k through to June 30</a:t>
            </a:r>
            <a:r>
              <a:rPr lang="en-US" baseline="30000" dirty="0"/>
              <a:t>th</a:t>
            </a:r>
            <a:r>
              <a:rPr lang="en-US" dirty="0"/>
              <a:t> 2024)</a:t>
            </a:r>
          </a:p>
          <a:p>
            <a:pPr marL="628650" lvl="1" indent="-171450">
              <a:buFont typeface="Arial" panose="020B0604020202020204" pitchFamily="34" charset="0"/>
              <a:buChar char="•"/>
            </a:pPr>
            <a:r>
              <a:rPr lang="en-US" dirty="0"/>
              <a:t>Webinars: 1,000</a:t>
            </a:r>
          </a:p>
          <a:p>
            <a:pPr marL="628650" lvl="1" indent="-171450">
              <a:buFont typeface="Arial" panose="020B0604020202020204" pitchFamily="34" charset="0"/>
              <a:buChar char="•"/>
            </a:pPr>
            <a:r>
              <a:rPr lang="en-US" dirty="0"/>
              <a:t>Town halls: </a:t>
            </a:r>
          </a:p>
          <a:p>
            <a:pPr marL="1085850" lvl="2" indent="-171450">
              <a:buFont typeface="Arial" panose="020B0604020202020204" pitchFamily="34" charset="0"/>
              <a:buChar char="•"/>
            </a:pPr>
            <a:r>
              <a:rPr lang="en-US" dirty="0"/>
              <a:t>Teams: 10,000</a:t>
            </a:r>
          </a:p>
          <a:p>
            <a:pPr marL="1085850" lvl="2" indent="-171450">
              <a:buFont typeface="Arial" panose="020B0604020202020204" pitchFamily="34" charset="0"/>
              <a:buChar char="•"/>
            </a:pPr>
            <a:r>
              <a:rPr lang="en-US" dirty="0"/>
              <a:t>Teams premium: 20,000</a:t>
            </a:r>
          </a:p>
          <a:p>
            <a:pPr marL="171450" lvl="0" indent="-171450">
              <a:buFont typeface="Arial" panose="020B0604020202020204" pitchFamily="34" charset="0"/>
              <a:buChar char="•"/>
            </a:pPr>
            <a:r>
              <a:rPr lang="en-US" dirty="0"/>
              <a:t>Lobby</a:t>
            </a:r>
          </a:p>
          <a:p>
            <a:pPr marL="628650" lvl="1" indent="-171450">
              <a:buFont typeface="Arial" panose="020B0604020202020204" pitchFamily="34" charset="0"/>
              <a:buChar char="•"/>
            </a:pPr>
            <a:r>
              <a:rPr lang="en-US" dirty="0"/>
              <a:t>Meetings: Yes</a:t>
            </a:r>
          </a:p>
          <a:p>
            <a:pPr marL="628650" lvl="1" indent="-171450">
              <a:buFont typeface="Arial" panose="020B0604020202020204" pitchFamily="34" charset="0"/>
              <a:buChar char="•"/>
            </a:pPr>
            <a:r>
              <a:rPr lang="en-US" dirty="0"/>
              <a:t>Webinars: Yes</a:t>
            </a:r>
          </a:p>
          <a:p>
            <a:pPr marL="628650" lvl="1" indent="-171450">
              <a:buFont typeface="Arial" panose="020B0604020202020204" pitchFamily="34" charset="0"/>
              <a:buChar char="•"/>
            </a:pPr>
            <a:r>
              <a:rPr lang="en-US" dirty="0"/>
              <a:t>Town halls: No</a:t>
            </a:r>
          </a:p>
          <a:p>
            <a:pPr marL="171450" lvl="0" indent="-171450">
              <a:buFont typeface="Arial" panose="020B0604020202020204" pitchFamily="34" charset="0"/>
              <a:buChar char="•"/>
            </a:pPr>
            <a:r>
              <a:rPr lang="en-US" dirty="0"/>
              <a:t>Theme &amp; watermarks &amp; end-end encryption </a:t>
            </a:r>
          </a:p>
          <a:p>
            <a:pPr marL="628650" lvl="1" indent="-171450">
              <a:buFont typeface="Arial" panose="020B0604020202020204" pitchFamily="34" charset="0"/>
              <a:buChar char="•"/>
            </a:pPr>
            <a:r>
              <a:rPr lang="en-US" dirty="0"/>
              <a:t>Meetings: Yes - premium</a:t>
            </a:r>
          </a:p>
          <a:p>
            <a:pPr marL="628650" lvl="1" indent="-171450">
              <a:buFont typeface="Arial" panose="020B0604020202020204" pitchFamily="34" charset="0"/>
              <a:buChar char="•"/>
            </a:pPr>
            <a:r>
              <a:rPr lang="en-US" dirty="0"/>
              <a:t>Webinars: No</a:t>
            </a:r>
          </a:p>
          <a:p>
            <a:pPr marL="628650" lvl="1" indent="-171450">
              <a:buFont typeface="Arial" panose="020B0604020202020204" pitchFamily="34" charset="0"/>
              <a:buChar char="•"/>
            </a:pPr>
            <a:r>
              <a:rPr lang="en-US" dirty="0"/>
              <a:t>Town halls: No</a:t>
            </a:r>
          </a:p>
          <a:p>
            <a:pPr marL="171450" lvl="0" indent="-171450">
              <a:buFont typeface="Arial" panose="020B0604020202020204" pitchFamily="34" charset="0"/>
              <a:buChar char="•"/>
            </a:pPr>
            <a:r>
              <a:rPr lang="en-US" dirty="0"/>
              <a:t>Breakout rooms</a:t>
            </a:r>
          </a:p>
          <a:p>
            <a:pPr marL="628650" lvl="1" indent="-171450">
              <a:buFont typeface="Arial" panose="020B0604020202020204" pitchFamily="34" charset="0"/>
              <a:buChar char="•"/>
            </a:pPr>
            <a:r>
              <a:rPr lang="en-US" dirty="0"/>
              <a:t>Meetings: yes</a:t>
            </a:r>
          </a:p>
          <a:p>
            <a:pPr marL="628650" lvl="1" indent="-171450">
              <a:buFont typeface="Arial" panose="020B0604020202020204" pitchFamily="34" charset="0"/>
              <a:buChar char="•"/>
            </a:pPr>
            <a:r>
              <a:rPr lang="en-US" dirty="0"/>
              <a:t>Webinars: No</a:t>
            </a:r>
          </a:p>
          <a:p>
            <a:pPr marL="628650" lvl="1" indent="-171450">
              <a:buFont typeface="Arial" panose="020B0604020202020204" pitchFamily="34" charset="0"/>
              <a:buChar char="•"/>
            </a:pPr>
            <a:r>
              <a:rPr lang="en-US" dirty="0"/>
              <a:t>Town halls: No</a:t>
            </a:r>
          </a:p>
          <a:p>
            <a:pPr marL="171450" lvl="0" indent="-171450">
              <a:buFont typeface="Arial" panose="020B0604020202020204" pitchFamily="34" charset="0"/>
              <a:buChar char="•"/>
            </a:pPr>
            <a:r>
              <a:rPr lang="en-US" dirty="0"/>
              <a:t>Content sharing and interaction</a:t>
            </a:r>
          </a:p>
          <a:p>
            <a:pPr marL="628650" lvl="1" indent="-171450">
              <a:buFont typeface="Arial" panose="020B0604020202020204" pitchFamily="34" charset="0"/>
              <a:buChar char="•"/>
            </a:pPr>
            <a:r>
              <a:rPr lang="en-US" dirty="0"/>
              <a:t>Meetings: Yes</a:t>
            </a:r>
          </a:p>
          <a:p>
            <a:pPr marL="628650" lvl="1" indent="-171450">
              <a:buFont typeface="Arial" panose="020B0604020202020204" pitchFamily="34" charset="0"/>
              <a:buChar char="•"/>
            </a:pPr>
            <a:r>
              <a:rPr lang="en-US" dirty="0"/>
              <a:t>Webinars: Yes </a:t>
            </a:r>
          </a:p>
          <a:p>
            <a:pPr marL="628650" lvl="1" indent="-171450">
              <a:buFont typeface="Arial" panose="020B0604020202020204" pitchFamily="34" charset="0"/>
              <a:buChar char="•"/>
            </a:pPr>
            <a:r>
              <a:rPr lang="en-US" dirty="0"/>
              <a:t>Town halls: Q&amp;A only</a:t>
            </a:r>
          </a:p>
          <a:p>
            <a:pPr marL="171450" lvl="0" indent="-171450">
              <a:buFont typeface="Arial" panose="020B0604020202020204" pitchFamily="34" charset="0"/>
              <a:buChar char="•"/>
            </a:pPr>
            <a:r>
              <a:rPr lang="en-US" dirty="0"/>
              <a:t>Attendee camera and mic</a:t>
            </a:r>
          </a:p>
          <a:p>
            <a:pPr marL="628650" lvl="1" indent="-171450">
              <a:buFont typeface="Arial" panose="020B0604020202020204" pitchFamily="34" charset="0"/>
              <a:buChar char="•"/>
            </a:pPr>
            <a:r>
              <a:rPr lang="en-US" dirty="0"/>
              <a:t>Meetings: Yes</a:t>
            </a:r>
          </a:p>
          <a:p>
            <a:pPr marL="628650" lvl="1" indent="-171450">
              <a:buFont typeface="Arial" panose="020B0604020202020204" pitchFamily="34" charset="0"/>
              <a:buChar char="•"/>
            </a:pPr>
            <a:r>
              <a:rPr lang="en-US" dirty="0"/>
              <a:t>Webinars: Yes</a:t>
            </a:r>
          </a:p>
          <a:p>
            <a:pPr marL="628650" lvl="1" indent="-171450">
              <a:buFont typeface="Arial" panose="020B0604020202020204" pitchFamily="34" charset="0"/>
              <a:buChar char="•"/>
            </a:pPr>
            <a:r>
              <a:rPr lang="en-US" dirty="0"/>
              <a:t>Town halls: No</a:t>
            </a:r>
          </a:p>
          <a:p>
            <a:pPr marL="457200" lvl="1" indent="0">
              <a:buFont typeface="Arial" panose="020B0604020202020204" pitchFamily="34" charset="0"/>
              <a:buNone/>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D5B51-9FFA-47CF-A869-81DFA042C5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77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atin typeface="Segoe UI" panose="020B0502040204020203" pitchFamily="34" charset="0"/>
                <a:cs typeface="Segoe UI" panose="020B0502040204020203" pitchFamily="34" charset="0"/>
              </a:rPr>
              <a:t>Let’s look at this in action by focusing on Intelligent recap, included today in Teams Premiums</a:t>
            </a:r>
          </a:p>
          <a:p>
            <a:pPr algn="l"/>
            <a:endParaRPr lang="en-US">
              <a:latin typeface="Segoe UI" panose="020B0502040204020203" pitchFamily="34" charset="0"/>
              <a:cs typeface="Segoe UI" panose="020B0502040204020203" pitchFamily="34" charset="0"/>
            </a:endParaRPr>
          </a:p>
          <a:p>
            <a:pPr algn="l"/>
            <a:r>
              <a:rPr lang="en-US">
                <a:latin typeface="Segoe UI" panose="020B0502040204020203" pitchFamily="34" charset="0"/>
                <a:cs typeface="Segoe UI" panose="020B0502040204020203" pitchFamily="34" charset="0"/>
              </a:rPr>
              <a:t>Intelligent recap experience is a great way to get started because it is built-in and automated for all users, provides a familiar and standardized experience, segments the recording with video timeline markers, and is available after the meeting. </a:t>
            </a:r>
          </a:p>
          <a:p>
            <a:pPr algn="l"/>
            <a:endParaRPr lang="en-US">
              <a:latin typeface="Segoe UI" panose="020B0502040204020203" pitchFamily="34" charset="0"/>
              <a:cs typeface="Segoe UI" panose="020B0502040204020203" pitchFamily="34" charset="0"/>
            </a:endParaRPr>
          </a:p>
          <a:p>
            <a:pPr algn="l"/>
            <a:r>
              <a:rPr lang="en-US">
                <a:latin typeface="Segoe UI" panose="020B0502040204020203" pitchFamily="34" charset="0"/>
                <a:cs typeface="Segoe UI" panose="020B0502040204020203" pitchFamily="34" charset="0"/>
              </a:rPr>
              <a:t>Copilot can expand on intelligent recap with the ability to ask any question about the meeting. Copilot, on the other hand, is on-demand, based on each user’s unique question or prompt, uses a conversational UI, and is available both during and after the meeting. Taking your insights and discovery to the next level.</a:t>
            </a:r>
          </a:p>
          <a:p>
            <a:pPr algn="l"/>
            <a:br>
              <a:rPr lang="en-US">
                <a:latin typeface="Segoe UI" panose="020B0502040204020203" pitchFamily="34" charset="0"/>
                <a:cs typeface="Segoe UI" panose="020B0502040204020203" pitchFamily="34" charset="0"/>
              </a:rPr>
            </a:br>
            <a:endParaRPr lang="en-US" b="0" i="0">
              <a:solidFill>
                <a:srgbClr val="444444"/>
              </a:solidFill>
              <a:effectLst/>
              <a:latin typeface="Segoe UI" panose="020B0502040204020203" pitchFamily="34" charset="0"/>
              <a:cs typeface="Segoe UI" panose="020B0502040204020203" pitchFamily="34" charset="0"/>
            </a:endParaRPr>
          </a:p>
          <a:p>
            <a:pPr rtl="0">
              <a:buFont typeface="Arial" panose="020B0604020202020204" pitchFamily="34" charset="0"/>
              <a:buChar char="•"/>
            </a:pPr>
            <a:endParaRPr lang="en-US">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6/19/2024 1:45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996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a:latin typeface="Segoe UI" panose="020B0502040204020203" pitchFamily="34" charset="0"/>
                <a:cs typeface="Segoe UI" panose="020B0502040204020203" pitchFamily="34" charset="0"/>
              </a:rPr>
            </a:br>
            <a:endParaRPr lang="en-US" b="0" i="0">
              <a:solidFill>
                <a:srgbClr val="444444"/>
              </a:solidFill>
              <a:effectLst/>
              <a:latin typeface="Segoe UI" panose="020B0502040204020203" pitchFamily="34" charset="0"/>
              <a:cs typeface="Segoe UI" panose="020B0502040204020203" pitchFamily="34" charset="0"/>
            </a:endParaRPr>
          </a:p>
          <a:p>
            <a:pPr rtl="0">
              <a:buFont typeface="Arial" panose="020B0604020202020204" pitchFamily="34" charset="0"/>
              <a:buChar char="•"/>
            </a:pPr>
            <a:endParaRPr lang="en-US">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6/19/2024 1:45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779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Welcome to </a:t>
            </a:r>
            <a:r>
              <a:rPr lang="en-AU" err="1"/>
              <a:t>Opoint</a:t>
            </a:r>
            <a:r>
              <a:rPr lang="en-AU"/>
              <a:t> 2024, Happy New year. If you are joining for the first time welcome and thank you, we hope that you find the next 30 mins informative and possibly a little entertaining. </a:t>
            </a:r>
          </a:p>
          <a:p>
            <a:endParaRPr lang="en-AU"/>
          </a:p>
          <a:p>
            <a:r>
              <a:rPr lang="en-AU"/>
              <a:t>If you have attended our previous </a:t>
            </a:r>
            <a:r>
              <a:rPr lang="en-AU" err="1"/>
              <a:t>onpoints</a:t>
            </a:r>
            <a:r>
              <a:rPr lang="en-AU"/>
              <a:t> welcome back and thanks for all your support. You will find this year we are doing things a little different this year. More about that in a moment.</a:t>
            </a:r>
          </a:p>
          <a:p>
            <a:r>
              <a:rPr lang="en-AU"/>
              <a:t>Then we do a quick catchup on our carefully hand curated Microsoft relevant news for the previous week, </a:t>
            </a:r>
          </a:p>
          <a:p>
            <a:r>
              <a:rPr lang="en-AU"/>
              <a:t>Followed by the subject de </a:t>
            </a:r>
            <a:r>
              <a:rPr lang="fr-FR"/>
              <a:t>semaine</a:t>
            </a:r>
            <a:r>
              <a:rPr lang="en-AU"/>
              <a:t> (week in English) today we will explain on why you should choose Dicker Data as your Distributor and the benefits of being a Dicker Partner.</a:t>
            </a:r>
          </a:p>
          <a:p>
            <a:r>
              <a:rPr lang="en-AU"/>
              <a:t>Then we close out with an open Q&amp;A session /prize draw</a:t>
            </a:r>
          </a:p>
          <a:p>
            <a:endParaRPr lang="en-AU"/>
          </a:p>
          <a:p>
            <a:r>
              <a:rPr lang="en-AU"/>
              <a:t>For those of you new to </a:t>
            </a:r>
            <a:r>
              <a:rPr lang="en-AU" err="1"/>
              <a:t>Powerpoint</a:t>
            </a:r>
            <a:r>
              <a:rPr lang="en-AU"/>
              <a:t> live. A quick familiarisation, We welcome your reactions using the emotion icon at the top right of your screens. Please ask questions in the chat window during the call. We will invite you to come off mute at the end of the call if you would prefer to ask your question out loud.  During the call, please ensure you are on mute, and your video is turned off.</a:t>
            </a:r>
          </a:p>
          <a:p>
            <a:endParaRPr lang="en-AU"/>
          </a:p>
          <a:p>
            <a:r>
              <a:rPr lang="en-AU"/>
              <a:t>All links to sites are available by clicking on the link in the slide or will be posted to the chat window. We recommend you click on all relevant links and then review post call.</a:t>
            </a:r>
          </a:p>
          <a:p>
            <a:endParaRPr lang="en-AU"/>
          </a:p>
          <a:p>
            <a:r>
              <a:rPr lang="en-AU"/>
              <a:t>Calls will be recorded and made available post call, The teams generated recording will not be available external so don’t panic we will make the recording available to you later . </a:t>
            </a:r>
          </a:p>
          <a:p>
            <a:r>
              <a:rPr lang="en-AU"/>
              <a:t>Participation in these calls means that you agree to </a:t>
            </a:r>
            <a:r>
              <a:rPr lang="en-AU" err="1"/>
              <a:t>Microsofts</a:t>
            </a:r>
            <a:r>
              <a:rPr lang="en-AU"/>
              <a:t> terms and conditions for digital meetings a link is available on this slide should you wish to review these. or to test the live link feature</a:t>
            </a:r>
          </a:p>
          <a:p>
            <a:endParaRPr lang="en-AU"/>
          </a:p>
          <a:p>
            <a:r>
              <a:rPr lang="en-AU"/>
              <a:t>Introduce speakers Role and location </a:t>
            </a:r>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2</a:t>
            </a:fld>
            <a:endParaRPr lang="en-AU"/>
          </a:p>
        </p:txBody>
      </p:sp>
    </p:spTree>
    <p:extLst>
      <p:ext uri="{BB962C8B-B14F-4D97-AF65-F5344CB8AC3E}">
        <p14:creationId xmlns:p14="http://schemas.microsoft.com/office/powerpoint/2010/main" val="2143315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talk about the bigger picture of how AI is infused throughout Teams at the different subscription levels. </a:t>
            </a:r>
          </a:p>
          <a:p>
            <a:endParaRPr lang="en-US"/>
          </a:p>
          <a:p>
            <a:r>
              <a:rPr lang="en-US"/>
              <a:t>-First, AI is already deeply embedded within the Teams platform. From automatic AI-based noise suppression and video optimization, to live meeting captions and Presenter Cameo and much more. The power of AI is already being used in so many of your core Teams experiences. </a:t>
            </a:r>
          </a:p>
          <a:p>
            <a:endParaRPr lang="en-US"/>
          </a:p>
          <a:p>
            <a:r>
              <a:rPr lang="en-US"/>
              <a:t>-Then we can look at how AI in the Teams app specifically can move up to the next level for more advanced experiences, available in Teams Premium. For example, real-time translation of meeting captions and transcript help break down language barriers. And of course the intelligent recap experience that we discussed in the previous section</a:t>
            </a:r>
          </a:p>
          <a:p>
            <a:endParaRPr lang="en-US"/>
          </a:p>
          <a:p>
            <a:r>
              <a:rPr lang="en-US"/>
              <a:t>-Staying within the Teams experience and the meeting experience, then we move up to Copilot which is your AI assistant at work that allows you to ask any question about the meeting, both during and after the meeting. </a:t>
            </a:r>
          </a:p>
          <a:p>
            <a:endParaRPr lang="en-US"/>
          </a:p>
          <a:p>
            <a:r>
              <a:rPr lang="en-US"/>
              <a:t>-Lastly, we can see that across other capabilities, and particularly all the other M365 apps, this is where Copilot value shines and goes beyond Teams.. It includes the M365 Chat which is a standalone experience that can query data across your unique environment, the Copilot conversational UI, and all the powerful ways that Copilot can help you navigate any task in all your other apps.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7FD8C-032E-456A-8F1E-3BA17725B9C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6880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Microsoft Teams Prem  Thank you for your attendance and if you have any questions we will stop recording. Feel free to ask in the chat window.</a:t>
            </a:r>
          </a:p>
          <a:p>
            <a:endParaRPr lang="en-AU" dirty="0"/>
          </a:p>
          <a:p>
            <a:r>
              <a:rPr lang="en-AU" dirty="0"/>
              <a:t>HOW CAN WE HELP?</a:t>
            </a:r>
          </a:p>
        </p:txBody>
      </p:sp>
      <p:sp>
        <p:nvSpPr>
          <p:cNvPr id="4" name="Slide Number Placeholder 3"/>
          <p:cNvSpPr>
            <a:spLocks noGrp="1"/>
          </p:cNvSpPr>
          <p:nvPr>
            <p:ph type="sldNum" sz="quarter" idx="5"/>
          </p:nvPr>
        </p:nvSpPr>
        <p:spPr/>
        <p:txBody>
          <a:bodyPr/>
          <a:lstStyle/>
          <a:p>
            <a:fld id="{EEDE68B3-A1FE-4367-B7EC-594F9F4C4465}" type="slidenum">
              <a:rPr lang="en-AU" smtClean="0"/>
              <a:t>27</a:t>
            </a:fld>
            <a:endParaRPr lang="en-AU"/>
          </a:p>
        </p:txBody>
      </p:sp>
    </p:spTree>
    <p:extLst>
      <p:ext uri="{BB962C8B-B14F-4D97-AF65-F5344CB8AC3E}">
        <p14:creationId xmlns:p14="http://schemas.microsoft.com/office/powerpoint/2010/main" val="306409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31</a:t>
            </a:fld>
            <a:endParaRPr lang="en-AU"/>
          </a:p>
        </p:txBody>
      </p:sp>
    </p:spTree>
    <p:extLst>
      <p:ext uri="{BB962C8B-B14F-4D97-AF65-F5344CB8AC3E}">
        <p14:creationId xmlns:p14="http://schemas.microsoft.com/office/powerpoint/2010/main" val="945636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First The News. This is the section which is a concise update of relevant information, or opportunities compiled by Dickers subject matter experts. Who attend those early morning calls, wade through endless emails, yammer messages etc so you don’t have to</a:t>
            </a:r>
          </a:p>
        </p:txBody>
      </p:sp>
      <p:sp>
        <p:nvSpPr>
          <p:cNvPr id="4" name="Slide Number Placeholder 3"/>
          <p:cNvSpPr>
            <a:spLocks noGrp="1"/>
          </p:cNvSpPr>
          <p:nvPr>
            <p:ph type="sldNum" sz="quarter" idx="5"/>
          </p:nvPr>
        </p:nvSpPr>
        <p:spPr/>
        <p:txBody>
          <a:bodyPr/>
          <a:lstStyle/>
          <a:p>
            <a:fld id="{EEDE68B3-A1FE-4367-B7EC-594F9F4C4465}" type="slidenum">
              <a:rPr lang="en-AU" smtClean="0"/>
              <a:t>3</a:t>
            </a:fld>
            <a:endParaRPr lang="en-AU"/>
          </a:p>
        </p:txBody>
      </p:sp>
    </p:spTree>
    <p:extLst>
      <p:ext uri="{BB962C8B-B14F-4D97-AF65-F5344CB8AC3E}">
        <p14:creationId xmlns:p14="http://schemas.microsoft.com/office/powerpoint/2010/main" val="232777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ANZ Final chance 220 attendees last time. </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hlinkClick r:id="rId3"/>
              </a:rPr>
              <a:t>What’s New in Copilot | May 2024 - Microsoft Community Hub</a:t>
            </a:r>
            <a:endParaRPr lang="en-AU"/>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4</a:t>
            </a:fld>
            <a:endParaRPr lang="en-AU"/>
          </a:p>
        </p:txBody>
      </p:sp>
    </p:spTree>
    <p:extLst>
      <p:ext uri="{BB962C8B-B14F-4D97-AF65-F5344CB8AC3E}">
        <p14:creationId xmlns:p14="http://schemas.microsoft.com/office/powerpoint/2010/main" val="1423794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Congratulations to our very own Lauren, on being a co-organiser for NZ’s copilot user group. If you would like to register to attend </a:t>
            </a:r>
            <a:r>
              <a:rPr lang="en-AU" dirty="0"/>
              <a:t>the next event on Tuesday </a:t>
            </a:r>
            <a:r>
              <a:rPr lang="en-AU"/>
              <a:t>either in person in Auckland or online click on the logo</a:t>
            </a:r>
          </a:p>
        </p:txBody>
      </p:sp>
      <p:sp>
        <p:nvSpPr>
          <p:cNvPr id="4" name="Slide Number Placeholder 3"/>
          <p:cNvSpPr>
            <a:spLocks noGrp="1"/>
          </p:cNvSpPr>
          <p:nvPr>
            <p:ph type="sldNum" sz="quarter" idx="5"/>
          </p:nvPr>
        </p:nvSpPr>
        <p:spPr/>
        <p:txBody>
          <a:bodyPr/>
          <a:lstStyle/>
          <a:p>
            <a:fld id="{EEDE68B3-A1FE-4367-B7EC-594F9F4C4465}" type="slidenum">
              <a:rPr lang="en-AU" smtClean="0"/>
              <a:t>5</a:t>
            </a:fld>
            <a:endParaRPr lang="en-AU"/>
          </a:p>
        </p:txBody>
      </p:sp>
    </p:spTree>
    <p:extLst>
      <p:ext uri="{BB962C8B-B14F-4D97-AF65-F5344CB8AC3E}">
        <p14:creationId xmlns:p14="http://schemas.microsoft.com/office/powerpoint/2010/main" val="1654593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EDM coming soon</a:t>
            </a:r>
          </a:p>
        </p:txBody>
      </p:sp>
      <p:sp>
        <p:nvSpPr>
          <p:cNvPr id="4" name="Slide Number Placeholder 3"/>
          <p:cNvSpPr>
            <a:spLocks noGrp="1"/>
          </p:cNvSpPr>
          <p:nvPr>
            <p:ph type="sldNum" sz="quarter" idx="5"/>
          </p:nvPr>
        </p:nvSpPr>
        <p:spPr/>
        <p:txBody>
          <a:bodyPr/>
          <a:lstStyle/>
          <a:p>
            <a:fld id="{EEDE68B3-A1FE-4367-B7EC-594F9F4C4465}" type="slidenum">
              <a:rPr lang="en-AU" smtClean="0"/>
              <a:t>8</a:t>
            </a:fld>
            <a:endParaRPr lang="en-AU"/>
          </a:p>
        </p:txBody>
      </p:sp>
    </p:spTree>
    <p:extLst>
      <p:ext uri="{BB962C8B-B14F-4D97-AF65-F5344CB8AC3E}">
        <p14:creationId xmlns:p14="http://schemas.microsoft.com/office/powerpoint/2010/main" val="123902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Microsoft's comprehensive XDR continues to receive recognition from analysts. The re-print is available in the link below. However here are some key points I pulled from the read. </a:t>
            </a:r>
            <a:br>
              <a:rPr lang="en-AU" dirty="0"/>
            </a:br>
            <a:br>
              <a:rPr lang="en-AU" dirty="0"/>
            </a:br>
            <a:r>
              <a:rPr lang="en-AU" dirty="0"/>
              <a:t>* Forrester emphasized that Defender XDR is the broadest native XDR on the market today as it includes native support email, SaaS apps and more. </a:t>
            </a:r>
            <a:br>
              <a:rPr lang="en-AU" dirty="0"/>
            </a:br>
            <a:br>
              <a:rPr lang="en-AU" dirty="0"/>
            </a:br>
            <a:r>
              <a:rPr lang="en-AU" dirty="0"/>
              <a:t>* Microsoft scored a 5/5 in native detection surface - (Quote) “Microsoft has the most data-rich endpoint information in this evaluation”.</a:t>
            </a:r>
            <a:br>
              <a:rPr lang="en-AU" dirty="0"/>
            </a:br>
            <a:br>
              <a:rPr lang="en-AU" dirty="0"/>
            </a:br>
            <a:r>
              <a:rPr lang="en-AU" dirty="0"/>
              <a:t>* Automatic attack disruption, built on the foundation of AI &amp; ML, can detect the intent of the attacker (accurately predict their next move) and disrupt attacks with 99% confidence. (wow)</a:t>
            </a:r>
            <a:br>
              <a:rPr lang="en-AU" dirty="0"/>
            </a:br>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9</a:t>
            </a:fld>
            <a:endParaRPr lang="en-AU"/>
          </a:p>
        </p:txBody>
      </p:sp>
    </p:spTree>
    <p:extLst>
      <p:ext uri="{BB962C8B-B14F-4D97-AF65-F5344CB8AC3E}">
        <p14:creationId xmlns:p14="http://schemas.microsoft.com/office/powerpoint/2010/main" val="692917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 have stock – 60 Pro Pro9s remaining, as we understand it – last in country and no more are expected to land so grab a bit of a deal before the end of the month </a:t>
            </a:r>
          </a:p>
        </p:txBody>
      </p:sp>
      <p:sp>
        <p:nvSpPr>
          <p:cNvPr id="4" name="Slide Number Placeholder 3"/>
          <p:cNvSpPr>
            <a:spLocks noGrp="1"/>
          </p:cNvSpPr>
          <p:nvPr>
            <p:ph type="sldNum" sz="quarter" idx="5"/>
          </p:nvPr>
        </p:nvSpPr>
        <p:spPr/>
        <p:txBody>
          <a:bodyPr/>
          <a:lstStyle/>
          <a:p>
            <a:fld id="{EEDE68B3-A1FE-4367-B7EC-594F9F4C4465}" type="slidenum">
              <a:rPr lang="en-AU" smtClean="0"/>
              <a:t>10</a:t>
            </a:fld>
            <a:endParaRPr lang="en-AU"/>
          </a:p>
        </p:txBody>
      </p:sp>
    </p:spTree>
    <p:extLst>
      <p:ext uri="{BB962C8B-B14F-4D97-AF65-F5344CB8AC3E}">
        <p14:creationId xmlns:p14="http://schemas.microsoft.com/office/powerpoint/2010/main" val="118647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11</a:t>
            </a:fld>
            <a:endParaRPr lang="en-AU"/>
          </a:p>
        </p:txBody>
      </p:sp>
    </p:spTree>
    <p:extLst>
      <p:ext uri="{BB962C8B-B14F-4D97-AF65-F5344CB8AC3E}">
        <p14:creationId xmlns:p14="http://schemas.microsoft.com/office/powerpoint/2010/main" val="261254302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0.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Master" Target="../slideMasters/slideMaster5.xml"/><Relationship Id="rId4" Type="http://schemas.openxmlformats.org/officeDocument/2006/relationships/image" Target="../media/image50.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5.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5.xml"/><Relationship Id="rId4" Type="http://schemas.openxmlformats.org/officeDocument/2006/relationships/image" Target="../media/image59.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5.xml"/><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5.xml"/><Relationship Id="rId4" Type="http://schemas.openxmlformats.org/officeDocument/2006/relationships/image" Target="../media/image71.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5.xml"/><Relationship Id="rId5" Type="http://schemas.openxmlformats.org/officeDocument/2006/relationships/image" Target="../media/image72.jpeg"/><Relationship Id="rId4" Type="http://schemas.openxmlformats.org/officeDocument/2006/relationships/image" Target="../media/image71.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Master" Target="../slideMasters/slideMaster5.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5.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svg"/><Relationship Id="rId14" Type="http://schemas.openxmlformats.org/officeDocument/2006/relationships/image" Target="../media/image2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svg"/><Relationship Id="rId7" Type="http://schemas.openxmlformats.org/officeDocument/2006/relationships/image" Target="../media/image15.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8.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room with people sitting at tables&#10;&#10;Description automatically generated">
            <a:extLst>
              <a:ext uri="{FF2B5EF4-FFF2-40B4-BE49-F238E27FC236}">
                <a16:creationId xmlns:a16="http://schemas.microsoft.com/office/drawing/2014/main" id="{7805FF50-A919-E01B-5D74-B2D5C9502F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216" t="24312"/>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8B04B4FE-CA1C-C290-5E91-5C1C171F31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3023669" cy="6858000"/>
          </a:xfrm>
          <a:prstGeom prst="rect">
            <a:avLst/>
          </a:prstGeom>
        </p:spPr>
      </p:pic>
      <p:sp>
        <p:nvSpPr>
          <p:cNvPr id="14" name="Title 1">
            <a:extLst>
              <a:ext uri="{FF2B5EF4-FFF2-40B4-BE49-F238E27FC236}">
                <a16:creationId xmlns:a16="http://schemas.microsoft.com/office/drawing/2014/main" id="{670C87BE-8098-3AA6-52DF-862623B0178F}"/>
              </a:ext>
            </a:extLst>
          </p:cNvPr>
          <p:cNvSpPr>
            <a:spLocks noGrp="1"/>
          </p:cNvSpPr>
          <p:nvPr>
            <p:ph type="title" hasCustomPrompt="1"/>
          </p:nvPr>
        </p:nvSpPr>
        <p:spPr>
          <a:xfrm>
            <a:off x="512209" y="3238296"/>
            <a:ext cx="6789929" cy="1740759"/>
          </a:xfrm>
          <a:prstGeom prst="rect">
            <a:avLst/>
          </a:prstGeom>
        </p:spPr>
        <p:txBody>
          <a:bodyPr/>
          <a:lstStyle>
            <a:lvl1pPr>
              <a:lnSpc>
                <a:spcPct val="100000"/>
              </a:lnSpc>
              <a:defRPr sz="5400">
                <a:solidFill>
                  <a:schemeClr val="bg1"/>
                </a:solidFill>
                <a:latin typeface="Montserrat Black" panose="00000A00000000000000" pitchFamily="2" charset="0"/>
              </a:defRPr>
            </a:lvl1pPr>
          </a:lstStyle>
          <a:p>
            <a:r>
              <a:rPr lang="en-US"/>
              <a:t>Dicker Data </a:t>
            </a:r>
            <a:br>
              <a:rPr lang="en-US"/>
            </a:br>
            <a:r>
              <a:rPr lang="en-US"/>
              <a:t>OnPoint Webinar</a:t>
            </a:r>
            <a:endParaRPr lang="en-AU"/>
          </a:p>
        </p:txBody>
      </p:sp>
      <p:pic>
        <p:nvPicPr>
          <p:cNvPr id="17" name="Graphic 16">
            <a:extLst>
              <a:ext uri="{FF2B5EF4-FFF2-40B4-BE49-F238E27FC236}">
                <a16:creationId xmlns:a16="http://schemas.microsoft.com/office/drawing/2014/main" id="{446FB2CC-124C-C83B-81D3-5331672D3C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0474" y="2246811"/>
            <a:ext cx="3051401" cy="516391"/>
          </a:xfrm>
          <a:prstGeom prst="rect">
            <a:avLst/>
          </a:prstGeom>
        </p:spPr>
      </p:pic>
      <p:pic>
        <p:nvPicPr>
          <p:cNvPr id="18" name="Graphic 17">
            <a:extLst>
              <a:ext uri="{FF2B5EF4-FFF2-40B4-BE49-F238E27FC236}">
                <a16:creationId xmlns:a16="http://schemas.microsoft.com/office/drawing/2014/main" id="{B40474A6-BA3C-DB51-86C0-1F34632FFCD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52026" y="4979055"/>
            <a:ext cx="10447802" cy="63868"/>
          </a:xfrm>
          <a:prstGeom prst="rect">
            <a:avLst/>
          </a:prstGeom>
        </p:spPr>
      </p:pic>
      <p:pic>
        <p:nvPicPr>
          <p:cNvPr id="23" name="Graphic 22">
            <a:extLst>
              <a:ext uri="{FF2B5EF4-FFF2-40B4-BE49-F238E27FC236}">
                <a16:creationId xmlns:a16="http://schemas.microsoft.com/office/drawing/2014/main" id="{E0E0E9A8-866D-075D-E985-6981ADAA9EA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274629" y="420393"/>
            <a:ext cx="2442754" cy="275642"/>
          </a:xfrm>
          <a:prstGeom prst="rect">
            <a:avLst/>
          </a:prstGeom>
        </p:spPr>
      </p:pic>
    </p:spTree>
    <p:extLst>
      <p:ext uri="{BB962C8B-B14F-4D97-AF65-F5344CB8AC3E}">
        <p14:creationId xmlns:p14="http://schemas.microsoft.com/office/powerpoint/2010/main" val="311303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4" name="Content Placeholder 8">
            <a:extLst>
              <a:ext uri="{FF2B5EF4-FFF2-40B4-BE49-F238E27FC236}">
                <a16:creationId xmlns:a16="http://schemas.microsoft.com/office/drawing/2014/main" id="{EDDD2CE4-8F61-FDD2-E395-BEABD3483BF5}"/>
              </a:ext>
            </a:extLst>
          </p:cNvPr>
          <p:cNvSpPr>
            <a:spLocks noGrp="1"/>
          </p:cNvSpPr>
          <p:nvPr>
            <p:ph sz="quarter" idx="10"/>
          </p:nvPr>
        </p:nvSpPr>
        <p:spPr>
          <a:xfrm rot="5400000">
            <a:off x="365182" y="2964693"/>
            <a:ext cx="3707132" cy="2067805"/>
          </a:xfrm>
          <a:prstGeom prst="roundRect">
            <a:avLst/>
          </a:prstGeom>
          <a:ln w="28575">
            <a:solidFill>
              <a:srgbClr val="ED5225"/>
            </a:solidFill>
          </a:ln>
        </p:spPr>
        <p:txBody>
          <a:bodyPr/>
          <a:lstStyle>
            <a:lvl1pPr marL="0" indent="0">
              <a:buFontTx/>
              <a:buNone/>
              <a:defRPr/>
            </a:lvl1pPr>
          </a:lstStyle>
          <a:p>
            <a:pPr lvl="0"/>
            <a:endParaRPr lang="en-AU"/>
          </a:p>
        </p:txBody>
      </p:sp>
      <p:sp>
        <p:nvSpPr>
          <p:cNvPr id="15" name="Content Placeholder 8">
            <a:extLst>
              <a:ext uri="{FF2B5EF4-FFF2-40B4-BE49-F238E27FC236}">
                <a16:creationId xmlns:a16="http://schemas.microsoft.com/office/drawing/2014/main" id="{5360A001-57DF-B215-5DBC-BF3010842204}"/>
              </a:ext>
            </a:extLst>
          </p:cNvPr>
          <p:cNvSpPr>
            <a:spLocks noGrp="1"/>
          </p:cNvSpPr>
          <p:nvPr>
            <p:ph sz="quarter" idx="11"/>
          </p:nvPr>
        </p:nvSpPr>
        <p:spPr>
          <a:xfrm rot="5400000">
            <a:off x="8119687" y="2938628"/>
            <a:ext cx="3707132" cy="2067805"/>
          </a:xfrm>
          <a:prstGeom prst="roundRect">
            <a:avLst/>
          </a:prstGeom>
          <a:ln w="28575">
            <a:solidFill>
              <a:srgbClr val="289ED8"/>
            </a:solidFill>
          </a:ln>
        </p:spPr>
        <p:txBody>
          <a:bodyPr/>
          <a:lstStyle>
            <a:lvl1pPr marL="0" indent="0">
              <a:buFontTx/>
              <a:buNone/>
              <a:defRPr/>
            </a:lvl1pPr>
          </a:lstStyle>
          <a:p>
            <a:pPr lvl="0"/>
            <a:endParaRPr lang="en-AU"/>
          </a:p>
        </p:txBody>
      </p:sp>
      <p:sp>
        <p:nvSpPr>
          <p:cNvPr id="16" name="Content Placeholder 2">
            <a:extLst>
              <a:ext uri="{FF2B5EF4-FFF2-40B4-BE49-F238E27FC236}">
                <a16:creationId xmlns:a16="http://schemas.microsoft.com/office/drawing/2014/main" id="{CF0FCA5E-07D4-965A-C405-CEA6D0E0084F}"/>
              </a:ext>
            </a:extLst>
          </p:cNvPr>
          <p:cNvSpPr>
            <a:spLocks noGrp="1"/>
          </p:cNvSpPr>
          <p:nvPr>
            <p:ph idx="31" hasCustomPrompt="1"/>
          </p:nvPr>
        </p:nvSpPr>
        <p:spPr>
          <a:xfrm>
            <a:off x="3610277" y="2651759"/>
            <a:ext cx="1867412"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772F6696-6BD0-A7FC-AB09-B1DB689DC0DD}"/>
              </a:ext>
            </a:extLst>
          </p:cNvPr>
          <p:cNvSpPr>
            <a:spLocks noGrp="1"/>
          </p:cNvSpPr>
          <p:nvPr>
            <p:ph idx="32" hasCustomPrompt="1"/>
          </p:nvPr>
        </p:nvSpPr>
        <p:spPr>
          <a:xfrm>
            <a:off x="6714309" y="2651759"/>
            <a:ext cx="1867414"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8" name="Content Placeholder 2">
            <a:extLst>
              <a:ext uri="{FF2B5EF4-FFF2-40B4-BE49-F238E27FC236}">
                <a16:creationId xmlns:a16="http://schemas.microsoft.com/office/drawing/2014/main" id="{508FA9DB-2CCB-C5CC-F4C9-67027A976C25}"/>
              </a:ext>
            </a:extLst>
          </p:cNvPr>
          <p:cNvSpPr>
            <a:spLocks noGrp="1"/>
          </p:cNvSpPr>
          <p:nvPr>
            <p:ph idx="28" hasCustomPrompt="1"/>
          </p:nvPr>
        </p:nvSpPr>
        <p:spPr>
          <a:xfrm>
            <a:off x="3610276" y="2118963"/>
            <a:ext cx="1867411"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0" name="Content Placeholder 2">
            <a:extLst>
              <a:ext uri="{FF2B5EF4-FFF2-40B4-BE49-F238E27FC236}">
                <a16:creationId xmlns:a16="http://schemas.microsoft.com/office/drawing/2014/main" id="{2A2CCC93-B20F-D07E-BB32-03BD7F9B141E}"/>
              </a:ext>
            </a:extLst>
          </p:cNvPr>
          <p:cNvSpPr>
            <a:spLocks noGrp="1"/>
          </p:cNvSpPr>
          <p:nvPr>
            <p:ph idx="33" hasCustomPrompt="1"/>
          </p:nvPr>
        </p:nvSpPr>
        <p:spPr>
          <a:xfrm>
            <a:off x="6714309" y="2117389"/>
            <a:ext cx="1867414"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23" name="Straight Connector 22">
            <a:extLst>
              <a:ext uri="{FF2B5EF4-FFF2-40B4-BE49-F238E27FC236}">
                <a16:creationId xmlns:a16="http://schemas.microsoft.com/office/drawing/2014/main" id="{85AAAE2A-7FEA-7E2F-5612-AFE26FE47E8E}"/>
              </a:ext>
            </a:extLst>
          </p:cNvPr>
          <p:cNvCxnSpPr/>
          <p:nvPr userDrawn="1"/>
        </p:nvCxnSpPr>
        <p:spPr>
          <a:xfrm>
            <a:off x="6096000" y="2117389"/>
            <a:ext cx="0" cy="370870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10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1044157" y="1690688"/>
            <a:ext cx="5722404" cy="4370573"/>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Tree>
    <p:extLst>
      <p:ext uri="{BB962C8B-B14F-4D97-AF65-F5344CB8AC3E}">
        <p14:creationId xmlns:p14="http://schemas.microsoft.com/office/powerpoint/2010/main" val="226356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nd Image w/ 3 point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2351957" y="2063321"/>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 name="Content Placeholder 2">
            <a:extLst>
              <a:ext uri="{FF2B5EF4-FFF2-40B4-BE49-F238E27FC236}">
                <a16:creationId xmlns:a16="http://schemas.microsoft.com/office/drawing/2014/main" id="{93B2C77A-BC6B-748B-0D8B-B13F3BD636D8}"/>
              </a:ext>
            </a:extLst>
          </p:cNvPr>
          <p:cNvSpPr>
            <a:spLocks noGrp="1"/>
          </p:cNvSpPr>
          <p:nvPr>
            <p:ph idx="27" hasCustomPrompt="1"/>
          </p:nvPr>
        </p:nvSpPr>
        <p:spPr>
          <a:xfrm>
            <a:off x="1142600" y="2063320"/>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4" name="Content Placeholder 2">
            <a:extLst>
              <a:ext uri="{FF2B5EF4-FFF2-40B4-BE49-F238E27FC236}">
                <a16:creationId xmlns:a16="http://schemas.microsoft.com/office/drawing/2014/main" id="{7B0F5308-3676-7B28-6E38-08202B4302EB}"/>
              </a:ext>
            </a:extLst>
          </p:cNvPr>
          <p:cNvSpPr>
            <a:spLocks noGrp="1"/>
          </p:cNvSpPr>
          <p:nvPr>
            <p:ph idx="28" hasCustomPrompt="1"/>
          </p:nvPr>
        </p:nvSpPr>
        <p:spPr>
          <a:xfrm>
            <a:off x="2351957" y="3388463"/>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91B0FCC-A8A9-7CD4-DD0A-B5AB406A5863}"/>
              </a:ext>
            </a:extLst>
          </p:cNvPr>
          <p:cNvSpPr>
            <a:spLocks noGrp="1"/>
          </p:cNvSpPr>
          <p:nvPr>
            <p:ph idx="29" hasCustomPrompt="1"/>
          </p:nvPr>
        </p:nvSpPr>
        <p:spPr>
          <a:xfrm>
            <a:off x="1142600" y="3388462"/>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7" name="Content Placeholder 2">
            <a:extLst>
              <a:ext uri="{FF2B5EF4-FFF2-40B4-BE49-F238E27FC236}">
                <a16:creationId xmlns:a16="http://schemas.microsoft.com/office/drawing/2014/main" id="{7BC0F928-F167-9891-8DE9-5A9F7ACA05CF}"/>
              </a:ext>
            </a:extLst>
          </p:cNvPr>
          <p:cNvSpPr>
            <a:spLocks noGrp="1"/>
          </p:cNvSpPr>
          <p:nvPr>
            <p:ph idx="30" hasCustomPrompt="1"/>
          </p:nvPr>
        </p:nvSpPr>
        <p:spPr>
          <a:xfrm>
            <a:off x="2375716" y="4740810"/>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9" name="Content Placeholder 2">
            <a:extLst>
              <a:ext uri="{FF2B5EF4-FFF2-40B4-BE49-F238E27FC236}">
                <a16:creationId xmlns:a16="http://schemas.microsoft.com/office/drawing/2014/main" id="{E57BE6C7-4F54-69B8-E089-D938F8B71774}"/>
              </a:ext>
            </a:extLst>
          </p:cNvPr>
          <p:cNvSpPr>
            <a:spLocks noGrp="1"/>
          </p:cNvSpPr>
          <p:nvPr>
            <p:ph idx="31" hasCustomPrompt="1"/>
          </p:nvPr>
        </p:nvSpPr>
        <p:spPr>
          <a:xfrm>
            <a:off x="1166359" y="4740809"/>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Tree>
    <p:extLst>
      <p:ext uri="{BB962C8B-B14F-4D97-AF65-F5344CB8AC3E}">
        <p14:creationId xmlns:p14="http://schemas.microsoft.com/office/powerpoint/2010/main" val="3466026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615553"/>
          </a:xfrm>
        </p:spPr>
        <p:txBody>
          <a:bodyPr/>
          <a:lstStyle>
            <a:lvl1pPr algn="ctr">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382930610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3532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D3BC4D-A1DC-FFD9-C335-F606122D67BB}"/>
              </a:ext>
            </a:extLst>
          </p:cNvPr>
          <p:cNvPicPr>
            <a:picLocks noChangeAspect="1"/>
          </p:cNvPicPr>
          <p:nvPr userDrawn="1"/>
        </p:nvPicPr>
        <p:blipFill>
          <a:blip r:embed="rId2" cstate="screen">
            <a:alphaModFix amt="9000"/>
            <a:extLst>
              <a:ext uri="{28A0092B-C50C-407E-A947-70E740481C1C}">
                <a14:useLocalDpi xmlns:a14="http://schemas.microsoft.com/office/drawing/2010/main"/>
              </a:ext>
            </a:extLst>
          </a:blip>
          <a:srcRect/>
          <a:stretch>
            <a:fillRect/>
          </a:stretch>
        </p:blipFill>
        <p:spPr>
          <a:xfrm flipV="1">
            <a:off x="1" y="-1"/>
            <a:ext cx="12191999" cy="6858001"/>
          </a:xfrm>
          <a:custGeom>
            <a:avLst/>
            <a:gdLst>
              <a:gd name="connsiteX0" fmla="*/ 0 w 12191999"/>
              <a:gd name="connsiteY0" fmla="*/ 6858001 h 6858001"/>
              <a:gd name="connsiteX1" fmla="*/ 12191999 w 12191999"/>
              <a:gd name="connsiteY1" fmla="*/ 6858001 h 6858001"/>
              <a:gd name="connsiteX2" fmla="*/ 12191999 w 12191999"/>
              <a:gd name="connsiteY2" fmla="*/ 0 h 6858001"/>
              <a:gd name="connsiteX3" fmla="*/ 0 w 12191999"/>
              <a:gd name="connsiteY3" fmla="*/ 0 h 6858001"/>
            </a:gdLst>
            <a:ahLst/>
            <a:cxnLst>
              <a:cxn ang="0">
                <a:pos x="connsiteX0" y="connsiteY0"/>
              </a:cxn>
              <a:cxn ang="0">
                <a:pos x="connsiteX1" y="connsiteY1"/>
              </a:cxn>
              <a:cxn ang="0">
                <a:pos x="connsiteX2" y="connsiteY2"/>
              </a:cxn>
              <a:cxn ang="0">
                <a:pos x="connsiteX3" y="connsiteY3"/>
              </a:cxn>
            </a:cxnLst>
            <a:rect l="l" t="t" r="r" b="b"/>
            <a:pathLst>
              <a:path w="12191999" h="6858001">
                <a:moveTo>
                  <a:pt x="0" y="6858001"/>
                </a:moveTo>
                <a:lnTo>
                  <a:pt x="12191999" y="6858001"/>
                </a:lnTo>
                <a:lnTo>
                  <a:pt x="12191999" y="0"/>
                </a:lnTo>
                <a:lnTo>
                  <a:pt x="0" y="0"/>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599440"/>
            <a:ext cx="11018520" cy="498598"/>
          </a:xfrm>
        </p:spPr>
        <p:txBody>
          <a:bodyPr/>
          <a:lstStyle>
            <a:lvl1pPr>
              <a:lnSpc>
                <a:spcPct val="90000"/>
              </a:lnSpc>
              <a:defRPr/>
            </a:lvl1pPr>
          </a:lstStyle>
          <a:p>
            <a:r>
              <a:rPr lang="en-US"/>
              <a:t>Click to edit Master title style</a:t>
            </a:r>
          </a:p>
        </p:txBody>
      </p:sp>
      <p:pic>
        <p:nvPicPr>
          <p:cNvPr id="5" name="Picture 4">
            <a:extLst>
              <a:ext uri="{FF2B5EF4-FFF2-40B4-BE49-F238E27FC236}">
                <a16:creationId xmlns:a16="http://schemas.microsoft.com/office/drawing/2014/main" id="{E57F6161-D444-5E24-374C-8B66FA6F132D}"/>
              </a:ext>
            </a:extLst>
          </p:cNvPr>
          <p:cNvPicPr>
            <a:picLocks noChangeAspect="1"/>
          </p:cNvPicPr>
          <p:nvPr userDrawn="1"/>
        </p:nvPicPr>
        <p:blipFill rotWithShape="1">
          <a:blip r:embed="rId3">
            <a:alphaModFix amt="92000"/>
          </a:blip>
          <a:srcRect t="21875" b="21875"/>
          <a:stretch/>
        </p:blipFill>
        <p:spPr>
          <a:xfrm flipH="1">
            <a:off x="1" y="0"/>
            <a:ext cx="12191999" cy="6858001"/>
          </a:xfrm>
          <a:prstGeom prst="rect">
            <a:avLst/>
          </a:prstGeom>
        </p:spPr>
      </p:pic>
    </p:spTree>
    <p:extLst>
      <p:ext uri="{BB962C8B-B14F-4D97-AF65-F5344CB8AC3E}">
        <p14:creationId xmlns:p14="http://schemas.microsoft.com/office/powerpoint/2010/main" val="21306728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48">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164857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5783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7890387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ternate backgound - title only">
    <p:spTree>
      <p:nvGrpSpPr>
        <p:cNvPr id="1" name=""/>
        <p:cNvGrpSpPr/>
        <p:nvPr/>
      </p:nvGrpSpPr>
      <p:grpSpPr>
        <a:xfrm>
          <a:off x="0" y="0"/>
          <a:ext cx="0" cy="0"/>
          <a:chOff x="0" y="0"/>
          <a:chExt cx="0" cy="0"/>
        </a:xfrm>
      </p:grpSpPr>
      <p:pic>
        <p:nvPicPr>
          <p:cNvPr id="3" name="Picture 2" descr="A close-up of a ribbon&#10;&#10;Description automatically generated">
            <a:extLst>
              <a:ext uri="{FF2B5EF4-FFF2-40B4-BE49-F238E27FC236}">
                <a16:creationId xmlns:a16="http://schemas.microsoft.com/office/drawing/2014/main" id="{2D01368F-CBC2-3A98-51E0-572AB45136C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6923E10-A0DD-9107-F976-70EDBED7C272}"/>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4662454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EB56D0F-F9DE-F7E9-D747-1560D1D981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6628" y="-443617"/>
            <a:ext cx="1664017" cy="22378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3744968" y="2928674"/>
            <a:ext cx="7515344" cy="937393"/>
          </a:xfrm>
          <a:prstGeom prst="rect">
            <a:avLst/>
          </a:prstGeom>
        </p:spPr>
        <p:txBody>
          <a:bodyPr/>
          <a:lstStyle>
            <a:lvl1pPr>
              <a:defRPr>
                <a:latin typeface="Montserrat Black" panose="00000A00000000000000" pitchFamily="2" charset="0"/>
              </a:defRPr>
            </a:lvl1pPr>
          </a:lstStyle>
          <a:p>
            <a:r>
              <a:rPr lang="en-US"/>
              <a:t>Title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3744968" y="3983688"/>
            <a:ext cx="7515344" cy="1011044"/>
          </a:xfrm>
          <a:prstGeom prst="rect">
            <a:avLst/>
          </a:prstGeom>
        </p:spPr>
        <p:txBody>
          <a:bodyPr/>
          <a:lstStyle>
            <a:lvl1pPr marL="0" indent="0">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Subtitle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sp>
        <p:nvSpPr>
          <p:cNvPr id="9" name="Content Placeholder 8">
            <a:extLst>
              <a:ext uri="{FF2B5EF4-FFF2-40B4-BE49-F238E27FC236}">
                <a16:creationId xmlns:a16="http://schemas.microsoft.com/office/drawing/2014/main" id="{882465CE-67AA-2F88-582C-E28C7A489CD5}"/>
              </a:ext>
            </a:extLst>
          </p:cNvPr>
          <p:cNvSpPr>
            <a:spLocks noGrp="1"/>
          </p:cNvSpPr>
          <p:nvPr>
            <p:ph sz="quarter" idx="10"/>
          </p:nvPr>
        </p:nvSpPr>
        <p:spPr>
          <a:xfrm rot="5400000">
            <a:off x="-2614870" y="1076746"/>
            <a:ext cx="7874156" cy="2913419"/>
          </a:xfrm>
          <a:prstGeom prst="flowChartTerminator">
            <a:avLst/>
          </a:prstGeom>
          <a:ln w="28575">
            <a:solidFill>
              <a:srgbClr val="ED5225"/>
            </a:solidFill>
          </a:ln>
        </p:spPr>
        <p:txBody>
          <a:bodyPr/>
          <a:lstStyle>
            <a:lvl1pPr marL="0" indent="0">
              <a:buFontTx/>
              <a:buNone/>
              <a:defRPr/>
            </a:lvl1pPr>
          </a:lstStyle>
          <a:p>
            <a:pPr lvl="0"/>
            <a:endParaRPr lang="en-AU"/>
          </a:p>
        </p:txBody>
      </p:sp>
    </p:spTree>
    <p:extLst>
      <p:ext uri="{BB962C8B-B14F-4D97-AF65-F5344CB8AC3E}">
        <p14:creationId xmlns:p14="http://schemas.microsoft.com/office/powerpoint/2010/main" val="296846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Tree>
    <p:extLst>
      <p:ext uri="{BB962C8B-B14F-4D97-AF65-F5344CB8AC3E}">
        <p14:creationId xmlns:p14="http://schemas.microsoft.com/office/powerpoint/2010/main" val="8764211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Ribbon full page">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537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eft Bar Windows">
    <p:bg>
      <p:bgPr>
        <a:solidFill>
          <a:schemeClr val="bg1"/>
        </a:solidFill>
        <a:effectLst/>
      </p:bgPr>
    </p:bg>
    <p:spTree>
      <p:nvGrpSpPr>
        <p:cNvPr id="1" name=""/>
        <p:cNvGrpSpPr/>
        <p:nvPr/>
      </p:nvGrpSpPr>
      <p:grpSpPr>
        <a:xfrm>
          <a:off x="0" y="0"/>
          <a:ext cx="0" cy="0"/>
          <a:chOff x="0" y="0"/>
          <a:chExt cx="0" cy="0"/>
        </a:xfrm>
      </p:grpSpPr>
      <p:pic>
        <p:nvPicPr>
          <p:cNvPr id="2" name="Picture 1" descr="A close-up of a ribbon&#10;&#10;Description automatically generated">
            <a:extLst>
              <a:ext uri="{FF2B5EF4-FFF2-40B4-BE49-F238E27FC236}">
                <a16:creationId xmlns:a16="http://schemas.microsoft.com/office/drawing/2014/main" id="{7D58299E-9AC2-FCD6-ED21-D29674FD1935}"/>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10" name="Background blur crop" descr="A close-up of a ribbon&#10;&#10;Description automatically generated">
            <a:extLst>
              <a:ext uri="{FF2B5EF4-FFF2-40B4-BE49-F238E27FC236}">
                <a16:creationId xmlns:a16="http://schemas.microsoft.com/office/drawing/2014/main" id="{735CCDD1-6D25-F844-4FE0-E4D2BFE30A7F}"/>
              </a:ext>
            </a:extLst>
          </p:cNvPr>
          <p:cNvPicPr>
            <a:picLocks noChangeAspect="1"/>
          </p:cNvPicPr>
          <p:nvPr userDrawn="1"/>
        </p:nvPicPr>
        <p:blipFill rotWithShape="1">
          <a:blip r:embed="rId3" cstate="screen">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660400" y="2419350"/>
            <a:ext cx="4899026" cy="2019300"/>
          </a:xfrm>
          <a:prstGeom prst="roundRect">
            <a:avLst>
              <a:gd name="adj" fmla="val 8491"/>
            </a:avLst>
          </a:prstGeom>
        </p:spPr>
      </p:pic>
      <p:sp>
        <p:nvSpPr>
          <p:cNvPr id="9" name="Rectangle: Rounded Corners 8">
            <a:extLst>
              <a:ext uri="{FF2B5EF4-FFF2-40B4-BE49-F238E27FC236}">
                <a16:creationId xmlns:a16="http://schemas.microsoft.com/office/drawing/2014/main" id="{88AE7281-C62E-0DB0-56E2-6CFEC213AC04}"/>
              </a:ext>
            </a:extLst>
          </p:cNvPr>
          <p:cNvSpPr/>
          <p:nvPr userDrawn="1"/>
        </p:nvSpPr>
        <p:spPr>
          <a:xfrm>
            <a:off x="495300" y="2298700"/>
            <a:ext cx="5229226" cy="2258770"/>
          </a:xfrm>
          <a:prstGeom prst="roundRect">
            <a:avLst>
              <a:gd name="adj" fmla="val 8434"/>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984155-66BC-DAC5-5E10-46E1D44CF3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774700" y="2647950"/>
            <a:ext cx="4699000" cy="1562104"/>
          </a:xfrm>
          <a:prstGeom prst="roundRect">
            <a:avLst>
              <a:gd name="adj" fmla="val 15039"/>
            </a:avLst>
          </a:prstGeom>
          <a:solidFill>
            <a:schemeClr val="bg1"/>
          </a:solidFill>
        </p:spPr>
        <p:txBody>
          <a:bodyPr lIns="182880" tIns="182880" rIns="182880" bIns="182880" anchor="ctr" anchorCtr="0"/>
          <a:lstStyle>
            <a:lvl1pPr>
              <a:lnSpc>
                <a:spcPct val="90000"/>
              </a:lnSpc>
              <a:defRPr>
                <a:gradFill>
                  <a:gsLst>
                    <a:gs pos="21000">
                      <a:srgbClr val="0078D4"/>
                    </a:gs>
                    <a:gs pos="100000">
                      <a:srgbClr val="C03BC4"/>
                    </a:gs>
                  </a:gsLst>
                </a:gradFill>
              </a:defRPr>
            </a:lvl1pPr>
          </a:lstStyle>
          <a:p>
            <a:r>
              <a:rPr lang="en-US"/>
              <a:t>Click to edit Master title style</a:t>
            </a:r>
          </a:p>
        </p:txBody>
      </p:sp>
    </p:spTree>
    <p:extLst>
      <p:ext uri="{BB962C8B-B14F-4D97-AF65-F5344CB8AC3E}">
        <p14:creationId xmlns:p14="http://schemas.microsoft.com/office/powerpoint/2010/main" val="26621871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ubtitle on softer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B8D5D-8099-AA72-3D38-457B1AD8BBB7}"/>
              </a:ext>
            </a:extLst>
          </p:cNvPr>
          <p:cNvPicPr>
            <a:picLocks noChangeAspect="1"/>
          </p:cNvPicPr>
          <p:nvPr userDrawn="1"/>
        </p:nvPicPr>
        <p:blipFill rotWithShape="1">
          <a:blip r:embed="rId2"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695BB0A4-0465-8375-17C6-6AC6C5A8BCEF}"/>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1515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ighlighted text layout blue">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28386907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without MS logo">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584199" y="2811645"/>
            <a:ext cx="6638653" cy="895065"/>
          </a:xfrm>
        </p:spPr>
        <p:txBody>
          <a:bodyPr anchor="b" anchorCtr="0"/>
          <a:lstStyle>
            <a:lvl1pPr>
              <a:defRPr kumimoji="0" lang="en-US" sz="4000" b="0" i="0" u="none" strike="noStrike" kern="1200" cap="none" spc="-50" normalizeH="0" baseline="0" dirty="0">
                <a:ln w="3175">
                  <a:noFill/>
                </a:ln>
                <a:gradFill flip="none" rotWithShape="1">
                  <a:gsLst>
                    <a:gs pos="21000">
                      <a:srgbClr val="0078D4"/>
                    </a:gs>
                    <a:gs pos="100000">
                      <a:srgbClr val="C03BC4"/>
                    </a:gs>
                  </a:gsLst>
                  <a:lin ang="0" scaled="1"/>
                  <a:tileRect/>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584199" y="3846332"/>
            <a:ext cx="6638654" cy="454517"/>
          </a:xfrm>
        </p:spPr>
        <p:txBody>
          <a:bodyPr/>
          <a:lstStyle>
            <a:lvl1pPr marL="0" indent="0">
              <a:buNone/>
              <a:defRPr sz="2600"/>
            </a:lvl1pPr>
          </a:lstStyle>
          <a:p>
            <a:pPr lvl="0"/>
            <a:r>
              <a:rPr lang="en-US"/>
              <a:t>Click to edit Master text styles</a:t>
            </a:r>
          </a:p>
        </p:txBody>
      </p:sp>
    </p:spTree>
    <p:extLst>
      <p:ext uri="{BB962C8B-B14F-4D97-AF65-F5344CB8AC3E}">
        <p14:creationId xmlns:p14="http://schemas.microsoft.com/office/powerpoint/2010/main" val="282254807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9506827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8DC8E8"/>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53158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8833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12557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
        <p:nvSpPr>
          <p:cNvPr id="16" name="Content Placeholder 2">
            <a:extLst>
              <a:ext uri="{FF2B5EF4-FFF2-40B4-BE49-F238E27FC236}">
                <a16:creationId xmlns:a16="http://schemas.microsoft.com/office/drawing/2014/main" id="{FF8A83CE-1D77-F54D-0DE2-187611E97985}"/>
              </a:ext>
            </a:extLst>
          </p:cNvPr>
          <p:cNvSpPr>
            <a:spLocks noGrp="1"/>
          </p:cNvSpPr>
          <p:nvPr>
            <p:ph idx="1" hasCustomPrompt="1"/>
          </p:nvPr>
        </p:nvSpPr>
        <p:spPr>
          <a:xfrm>
            <a:off x="175305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3F3E33F6-467A-6033-E165-B6AEBF7C2EA1}"/>
              </a:ext>
            </a:extLst>
          </p:cNvPr>
          <p:cNvSpPr>
            <a:spLocks noGrp="1"/>
          </p:cNvSpPr>
          <p:nvPr>
            <p:ph idx="10" hasCustomPrompt="1"/>
          </p:nvPr>
        </p:nvSpPr>
        <p:spPr>
          <a:xfrm>
            <a:off x="175305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8" name="Content Placeholder 2">
            <a:extLst>
              <a:ext uri="{FF2B5EF4-FFF2-40B4-BE49-F238E27FC236}">
                <a16:creationId xmlns:a16="http://schemas.microsoft.com/office/drawing/2014/main" id="{B6FBAF6C-EF38-86F6-F859-6DAE6B8F682F}"/>
              </a:ext>
            </a:extLst>
          </p:cNvPr>
          <p:cNvSpPr>
            <a:spLocks noGrp="1"/>
          </p:cNvSpPr>
          <p:nvPr>
            <p:ph idx="11" hasCustomPrompt="1"/>
          </p:nvPr>
        </p:nvSpPr>
        <p:spPr>
          <a:xfrm>
            <a:off x="175305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9" name="Content Placeholder 2">
            <a:extLst>
              <a:ext uri="{FF2B5EF4-FFF2-40B4-BE49-F238E27FC236}">
                <a16:creationId xmlns:a16="http://schemas.microsoft.com/office/drawing/2014/main" id="{2BB5B109-F9DB-EFF0-65E6-3850A6814FB7}"/>
              </a:ext>
            </a:extLst>
          </p:cNvPr>
          <p:cNvSpPr>
            <a:spLocks noGrp="1"/>
          </p:cNvSpPr>
          <p:nvPr>
            <p:ph idx="12" hasCustomPrompt="1"/>
          </p:nvPr>
        </p:nvSpPr>
        <p:spPr>
          <a:xfrm>
            <a:off x="175305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0" name="Content Placeholder 2">
            <a:extLst>
              <a:ext uri="{FF2B5EF4-FFF2-40B4-BE49-F238E27FC236}">
                <a16:creationId xmlns:a16="http://schemas.microsoft.com/office/drawing/2014/main" id="{E7AB8CBD-4A44-5EFA-AC2C-2CD8E65FD024}"/>
              </a:ext>
            </a:extLst>
          </p:cNvPr>
          <p:cNvSpPr>
            <a:spLocks noGrp="1"/>
          </p:cNvSpPr>
          <p:nvPr>
            <p:ph idx="13" hasCustomPrompt="1"/>
          </p:nvPr>
        </p:nvSpPr>
        <p:spPr>
          <a:xfrm>
            <a:off x="175304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1" name="Content Placeholder 2">
            <a:extLst>
              <a:ext uri="{FF2B5EF4-FFF2-40B4-BE49-F238E27FC236}">
                <a16:creationId xmlns:a16="http://schemas.microsoft.com/office/drawing/2014/main" id="{2BB8A38F-F58A-D576-715B-4F96C863B9A8}"/>
              </a:ext>
            </a:extLst>
          </p:cNvPr>
          <p:cNvSpPr>
            <a:spLocks noGrp="1"/>
          </p:cNvSpPr>
          <p:nvPr>
            <p:ph idx="14" hasCustomPrompt="1"/>
          </p:nvPr>
        </p:nvSpPr>
        <p:spPr>
          <a:xfrm>
            <a:off x="693133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2" name="Content Placeholder 2">
            <a:extLst>
              <a:ext uri="{FF2B5EF4-FFF2-40B4-BE49-F238E27FC236}">
                <a16:creationId xmlns:a16="http://schemas.microsoft.com/office/drawing/2014/main" id="{58B0E59C-D3E9-F82F-96B5-C4EB095140F1}"/>
              </a:ext>
            </a:extLst>
          </p:cNvPr>
          <p:cNvSpPr>
            <a:spLocks noGrp="1"/>
          </p:cNvSpPr>
          <p:nvPr>
            <p:ph idx="15" hasCustomPrompt="1"/>
          </p:nvPr>
        </p:nvSpPr>
        <p:spPr>
          <a:xfrm>
            <a:off x="693133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3" name="Content Placeholder 2">
            <a:extLst>
              <a:ext uri="{FF2B5EF4-FFF2-40B4-BE49-F238E27FC236}">
                <a16:creationId xmlns:a16="http://schemas.microsoft.com/office/drawing/2014/main" id="{57425256-B227-95F4-34CE-27F283735C10}"/>
              </a:ext>
            </a:extLst>
          </p:cNvPr>
          <p:cNvSpPr>
            <a:spLocks noGrp="1"/>
          </p:cNvSpPr>
          <p:nvPr>
            <p:ph idx="16" hasCustomPrompt="1"/>
          </p:nvPr>
        </p:nvSpPr>
        <p:spPr>
          <a:xfrm>
            <a:off x="693133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4" name="Content Placeholder 2">
            <a:extLst>
              <a:ext uri="{FF2B5EF4-FFF2-40B4-BE49-F238E27FC236}">
                <a16:creationId xmlns:a16="http://schemas.microsoft.com/office/drawing/2014/main" id="{0E03B2AC-23CA-2742-B7F5-BAF945F64B74}"/>
              </a:ext>
            </a:extLst>
          </p:cNvPr>
          <p:cNvSpPr>
            <a:spLocks noGrp="1"/>
          </p:cNvSpPr>
          <p:nvPr>
            <p:ph idx="17" hasCustomPrompt="1"/>
          </p:nvPr>
        </p:nvSpPr>
        <p:spPr>
          <a:xfrm>
            <a:off x="693133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5" name="Content Placeholder 2">
            <a:extLst>
              <a:ext uri="{FF2B5EF4-FFF2-40B4-BE49-F238E27FC236}">
                <a16:creationId xmlns:a16="http://schemas.microsoft.com/office/drawing/2014/main" id="{CA4C5B48-8735-181F-75FB-EB067D18ABBD}"/>
              </a:ext>
            </a:extLst>
          </p:cNvPr>
          <p:cNvSpPr>
            <a:spLocks noGrp="1"/>
          </p:cNvSpPr>
          <p:nvPr>
            <p:ph idx="18" hasCustomPrompt="1"/>
          </p:nvPr>
        </p:nvSpPr>
        <p:spPr>
          <a:xfrm>
            <a:off x="693132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2897140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4438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58558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6427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5175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160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68162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934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4065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99964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66316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p:nvPr>
        </p:nvSpPr>
        <p:spPr>
          <a:xfrm>
            <a:off x="956345" y="1510018"/>
            <a:ext cx="10397455" cy="4666945"/>
          </a:xfrm>
          <a:prstGeom prst="rect">
            <a:avLst/>
          </a:prstGeo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Tree>
    <p:extLst>
      <p:ext uri="{BB962C8B-B14F-4D97-AF65-F5344CB8AC3E}">
        <p14:creationId xmlns:p14="http://schemas.microsoft.com/office/powerpoint/2010/main" val="1574192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329076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9141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49330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27402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27359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548350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1029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327633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74297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3331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61152"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1598453"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5" name="Graphic 4">
            <a:extLst>
              <a:ext uri="{FF2B5EF4-FFF2-40B4-BE49-F238E27FC236}">
                <a16:creationId xmlns:a16="http://schemas.microsoft.com/office/drawing/2014/main" id="{3A31D84C-9E2C-92BA-A602-860E923E93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14895" y="2723912"/>
            <a:ext cx="9113723" cy="1920661"/>
          </a:xfrm>
          <a:prstGeom prst="rect">
            <a:avLst/>
          </a:prstGeom>
        </p:spPr>
      </p:pic>
      <p:sp>
        <p:nvSpPr>
          <p:cNvPr id="6" name="Content Placeholder 2">
            <a:extLst>
              <a:ext uri="{FF2B5EF4-FFF2-40B4-BE49-F238E27FC236}">
                <a16:creationId xmlns:a16="http://schemas.microsoft.com/office/drawing/2014/main" id="{7D90225C-959D-AC04-C01E-758A17A39445}"/>
              </a:ext>
            </a:extLst>
          </p:cNvPr>
          <p:cNvSpPr>
            <a:spLocks noGrp="1"/>
          </p:cNvSpPr>
          <p:nvPr>
            <p:ph idx="10" hasCustomPrompt="1"/>
          </p:nvPr>
        </p:nvSpPr>
        <p:spPr>
          <a:xfrm>
            <a:off x="3998229" y="5021525"/>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7" name="Content Placeholder 2">
            <a:extLst>
              <a:ext uri="{FF2B5EF4-FFF2-40B4-BE49-F238E27FC236}">
                <a16:creationId xmlns:a16="http://schemas.microsoft.com/office/drawing/2014/main" id="{61399952-F526-6BB3-F606-E9F229094E20}"/>
              </a:ext>
            </a:extLst>
          </p:cNvPr>
          <p:cNvSpPr>
            <a:spLocks noGrp="1"/>
          </p:cNvSpPr>
          <p:nvPr>
            <p:ph idx="11" hasCustomPrompt="1"/>
          </p:nvPr>
        </p:nvSpPr>
        <p:spPr>
          <a:xfrm>
            <a:off x="6424158"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8850088" y="5022329"/>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598453" y="3234710"/>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4" name="Content Placeholder 2">
            <a:extLst>
              <a:ext uri="{FF2B5EF4-FFF2-40B4-BE49-F238E27FC236}">
                <a16:creationId xmlns:a16="http://schemas.microsoft.com/office/drawing/2014/main" id="{4A9F1E17-C5BD-D0A6-CACA-89A514A363EF}"/>
              </a:ext>
            </a:extLst>
          </p:cNvPr>
          <p:cNvSpPr>
            <a:spLocks noGrp="1"/>
          </p:cNvSpPr>
          <p:nvPr>
            <p:ph idx="14" hasCustomPrompt="1"/>
          </p:nvPr>
        </p:nvSpPr>
        <p:spPr>
          <a:xfrm>
            <a:off x="3998229"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6" name="Content Placeholder 2">
            <a:extLst>
              <a:ext uri="{FF2B5EF4-FFF2-40B4-BE49-F238E27FC236}">
                <a16:creationId xmlns:a16="http://schemas.microsoft.com/office/drawing/2014/main" id="{94580287-E0EA-A3B1-7569-48ACC0B2DE3F}"/>
              </a:ext>
            </a:extLst>
          </p:cNvPr>
          <p:cNvSpPr>
            <a:spLocks noGrp="1"/>
          </p:cNvSpPr>
          <p:nvPr>
            <p:ph idx="15" hasCustomPrompt="1"/>
          </p:nvPr>
        </p:nvSpPr>
        <p:spPr>
          <a:xfrm>
            <a:off x="6398005"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E8DF509F-DCBD-7062-6C3D-7078A91B84C2}"/>
              </a:ext>
            </a:extLst>
          </p:cNvPr>
          <p:cNvSpPr>
            <a:spLocks noGrp="1"/>
          </p:cNvSpPr>
          <p:nvPr>
            <p:ph idx="16" hasCustomPrompt="1"/>
          </p:nvPr>
        </p:nvSpPr>
        <p:spPr>
          <a:xfrm>
            <a:off x="8797781" y="3234708"/>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778540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519667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81813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1797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41932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41303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33279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0928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22238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60351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0175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4 Points w/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9" name="Graphic 8">
            <a:extLst>
              <a:ext uri="{FF2B5EF4-FFF2-40B4-BE49-F238E27FC236}">
                <a16:creationId xmlns:a16="http://schemas.microsoft.com/office/drawing/2014/main" id="{B87CC712-864E-5D69-25F9-D6BA237D64A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12989" y="2863085"/>
            <a:ext cx="4791075" cy="952500"/>
          </a:xfrm>
          <a:prstGeom prst="rect">
            <a:avLst/>
          </a:prstGeom>
        </p:spPr>
      </p:pic>
      <p:pic>
        <p:nvPicPr>
          <p:cNvPr id="18" name="Graphic 17">
            <a:extLst>
              <a:ext uri="{FF2B5EF4-FFF2-40B4-BE49-F238E27FC236}">
                <a16:creationId xmlns:a16="http://schemas.microsoft.com/office/drawing/2014/main" id="{589F8F03-80EF-803E-C390-B50F9B35090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543" y="4159499"/>
            <a:ext cx="4772025" cy="952500"/>
          </a:xfrm>
          <a:prstGeom prst="rect">
            <a:avLst/>
          </a:prstGeom>
        </p:spPr>
      </p:pic>
      <p:pic>
        <p:nvPicPr>
          <p:cNvPr id="20" name="Graphic 19">
            <a:extLst>
              <a:ext uri="{FF2B5EF4-FFF2-40B4-BE49-F238E27FC236}">
                <a16:creationId xmlns:a16="http://schemas.microsoft.com/office/drawing/2014/main" id="{CCD57DD1-6DA3-002B-F19E-5D5E50EAAE6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12990" y="4128524"/>
            <a:ext cx="4791075" cy="952500"/>
          </a:xfrm>
          <a:prstGeom prst="rect">
            <a:avLst/>
          </a:prstGeom>
        </p:spPr>
      </p:pic>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070550"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2156584" y="4304278"/>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22" name="Graphic 21">
            <a:extLst>
              <a:ext uri="{FF2B5EF4-FFF2-40B4-BE49-F238E27FC236}">
                <a16:creationId xmlns:a16="http://schemas.microsoft.com/office/drawing/2014/main" id="{C0DD674E-1277-56EB-C485-40C23C4961E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49543" y="2866504"/>
            <a:ext cx="4791075" cy="952500"/>
          </a:xfrm>
          <a:prstGeom prst="rect">
            <a:avLst/>
          </a:prstGeom>
        </p:spPr>
      </p:pic>
      <p:sp>
        <p:nvSpPr>
          <p:cNvPr id="23" name="Content Placeholder 2">
            <a:extLst>
              <a:ext uri="{FF2B5EF4-FFF2-40B4-BE49-F238E27FC236}">
                <a16:creationId xmlns:a16="http://schemas.microsoft.com/office/drawing/2014/main" id="{D1765EC3-AD62-0C0F-1AE4-025DD1F2AA45}"/>
              </a:ext>
            </a:extLst>
          </p:cNvPr>
          <p:cNvSpPr>
            <a:spLocks noGrp="1"/>
          </p:cNvSpPr>
          <p:nvPr>
            <p:ph idx="14" hasCustomPrompt="1"/>
          </p:nvPr>
        </p:nvSpPr>
        <p:spPr>
          <a:xfrm>
            <a:off x="1048575"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4" name="Content Placeholder 2">
            <a:extLst>
              <a:ext uri="{FF2B5EF4-FFF2-40B4-BE49-F238E27FC236}">
                <a16:creationId xmlns:a16="http://schemas.microsoft.com/office/drawing/2014/main" id="{C5F9D65C-EEE3-23D9-613D-7CB5F4056D40}"/>
              </a:ext>
            </a:extLst>
          </p:cNvPr>
          <p:cNvSpPr>
            <a:spLocks noGrp="1"/>
          </p:cNvSpPr>
          <p:nvPr>
            <p:ph idx="15" hasCustomPrompt="1"/>
          </p:nvPr>
        </p:nvSpPr>
        <p:spPr>
          <a:xfrm>
            <a:off x="6426428"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5" name="Content Placeholder 2">
            <a:extLst>
              <a:ext uri="{FF2B5EF4-FFF2-40B4-BE49-F238E27FC236}">
                <a16:creationId xmlns:a16="http://schemas.microsoft.com/office/drawing/2014/main" id="{106FC717-BFF0-1685-EA2E-B9252FAF5FD6}"/>
              </a:ext>
            </a:extLst>
          </p:cNvPr>
          <p:cNvSpPr>
            <a:spLocks noGrp="1"/>
          </p:cNvSpPr>
          <p:nvPr>
            <p:ph idx="16" hasCustomPrompt="1"/>
          </p:nvPr>
        </p:nvSpPr>
        <p:spPr>
          <a:xfrm>
            <a:off x="6404453"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6" name="Content Placeholder 2">
            <a:extLst>
              <a:ext uri="{FF2B5EF4-FFF2-40B4-BE49-F238E27FC236}">
                <a16:creationId xmlns:a16="http://schemas.microsoft.com/office/drawing/2014/main" id="{17AEB23E-D575-A651-F4FC-6709E5202AED}"/>
              </a:ext>
            </a:extLst>
          </p:cNvPr>
          <p:cNvSpPr>
            <a:spLocks noGrp="1"/>
          </p:cNvSpPr>
          <p:nvPr>
            <p:ph idx="17" hasCustomPrompt="1"/>
          </p:nvPr>
        </p:nvSpPr>
        <p:spPr>
          <a:xfrm>
            <a:off x="2180901" y="3012186"/>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7" name="Content Placeholder 2">
            <a:extLst>
              <a:ext uri="{FF2B5EF4-FFF2-40B4-BE49-F238E27FC236}">
                <a16:creationId xmlns:a16="http://schemas.microsoft.com/office/drawing/2014/main" id="{C6510CEA-F227-46D0-07DE-69D4592FBAAE}"/>
              </a:ext>
            </a:extLst>
          </p:cNvPr>
          <p:cNvSpPr>
            <a:spLocks noGrp="1"/>
          </p:cNvSpPr>
          <p:nvPr>
            <p:ph idx="18" hasCustomPrompt="1"/>
          </p:nvPr>
        </p:nvSpPr>
        <p:spPr>
          <a:xfrm>
            <a:off x="7476975" y="4327493"/>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8" name="Content Placeholder 2">
            <a:extLst>
              <a:ext uri="{FF2B5EF4-FFF2-40B4-BE49-F238E27FC236}">
                <a16:creationId xmlns:a16="http://schemas.microsoft.com/office/drawing/2014/main" id="{15C5AD05-D136-4A1C-902A-E7713D751BE8}"/>
              </a:ext>
            </a:extLst>
          </p:cNvPr>
          <p:cNvSpPr>
            <a:spLocks noGrp="1"/>
          </p:cNvSpPr>
          <p:nvPr>
            <p:ph idx="19" hasCustomPrompt="1"/>
          </p:nvPr>
        </p:nvSpPr>
        <p:spPr>
          <a:xfrm>
            <a:off x="7501292" y="3035401"/>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3279213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67426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196817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7262901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446491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31356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1623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8495683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64124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0056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58076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4 section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9BB5611-B4DF-B1D6-FBF8-2D87594965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249" y="2241946"/>
            <a:ext cx="9963432" cy="38193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942098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01DEEC31-DBAD-422D-1CA4-5C47246C4306}"/>
              </a:ext>
            </a:extLst>
          </p:cNvPr>
          <p:cNvSpPr>
            <a:spLocks noGrp="1"/>
          </p:cNvSpPr>
          <p:nvPr>
            <p:ph idx="26" hasCustomPrompt="1"/>
          </p:nvPr>
        </p:nvSpPr>
        <p:spPr>
          <a:xfrm>
            <a:off x="941699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681113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680714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9" name="Content Placeholder 2">
            <a:extLst>
              <a:ext uri="{FF2B5EF4-FFF2-40B4-BE49-F238E27FC236}">
                <a16:creationId xmlns:a16="http://schemas.microsoft.com/office/drawing/2014/main" id="{6A8C52E6-4278-21EA-AA56-DB5EBF90668F}"/>
              </a:ext>
            </a:extLst>
          </p:cNvPr>
          <p:cNvSpPr>
            <a:spLocks noGrp="1"/>
          </p:cNvSpPr>
          <p:nvPr>
            <p:ph idx="29" hasCustomPrompt="1"/>
          </p:nvPr>
        </p:nvSpPr>
        <p:spPr>
          <a:xfrm>
            <a:off x="422587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0" name="Content Placeholder 2">
            <a:extLst>
              <a:ext uri="{FF2B5EF4-FFF2-40B4-BE49-F238E27FC236}">
                <a16:creationId xmlns:a16="http://schemas.microsoft.com/office/drawing/2014/main" id="{DB971650-1E51-46F1-8E58-0B5D8CDD42D0}"/>
              </a:ext>
            </a:extLst>
          </p:cNvPr>
          <p:cNvSpPr>
            <a:spLocks noGrp="1"/>
          </p:cNvSpPr>
          <p:nvPr>
            <p:ph idx="30" hasCustomPrompt="1"/>
          </p:nvPr>
        </p:nvSpPr>
        <p:spPr>
          <a:xfrm>
            <a:off x="422188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1" name="Content Placeholder 2">
            <a:extLst>
              <a:ext uri="{FF2B5EF4-FFF2-40B4-BE49-F238E27FC236}">
                <a16:creationId xmlns:a16="http://schemas.microsoft.com/office/drawing/2014/main" id="{9CAB17A0-1BD9-7AE8-E4D1-5E0B3123EE99}"/>
              </a:ext>
            </a:extLst>
          </p:cNvPr>
          <p:cNvSpPr>
            <a:spLocks noGrp="1"/>
          </p:cNvSpPr>
          <p:nvPr>
            <p:ph idx="31" hasCustomPrompt="1"/>
          </p:nvPr>
        </p:nvSpPr>
        <p:spPr>
          <a:xfrm>
            <a:off x="161203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2" name="Content Placeholder 2">
            <a:extLst>
              <a:ext uri="{FF2B5EF4-FFF2-40B4-BE49-F238E27FC236}">
                <a16:creationId xmlns:a16="http://schemas.microsoft.com/office/drawing/2014/main" id="{EF74D416-4814-9A62-E849-23A0D28734E4}"/>
              </a:ext>
            </a:extLst>
          </p:cNvPr>
          <p:cNvSpPr>
            <a:spLocks noGrp="1"/>
          </p:cNvSpPr>
          <p:nvPr>
            <p:ph idx="32" hasCustomPrompt="1"/>
          </p:nvPr>
        </p:nvSpPr>
        <p:spPr>
          <a:xfrm>
            <a:off x="160804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3027482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805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6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829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6282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3838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262329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05193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AC597B6-2672-EC49-3D39-C012D7B52CD6}"/>
              </a:ext>
            </a:extLst>
          </p:cNvPr>
          <p:cNvSpPr txBox="1"/>
          <p:nvPr userDrawn="1"/>
        </p:nvSpPr>
        <p:spPr>
          <a:xfrm>
            <a:off x="3019229" y="6649099"/>
            <a:ext cx="6153540" cy="246221"/>
          </a:xfrm>
          <a:prstGeom prst="rect">
            <a:avLst/>
          </a:prstGeom>
          <a:noFill/>
        </p:spPr>
        <p:txBody>
          <a:bodyPr wrap="square" lIns="0" tIns="0" rIns="0" bIns="0" rtlCol="0">
            <a:spAutoFit/>
          </a:bodyPr>
          <a:lstStyle/>
          <a:p>
            <a:pPr algn="l"/>
            <a:r>
              <a:rPr lang="en-US" sz="1600" b="1">
                <a:solidFill>
                  <a:srgbClr val="FF0000"/>
                </a:solidFill>
              </a:rPr>
              <a:t>INTERNAL ONLY: DO NOT SHARE DIRECTLY WITH CUSTOMERS</a:t>
            </a:r>
          </a:p>
        </p:txBody>
      </p:sp>
      <p:sp>
        <p:nvSpPr>
          <p:cNvPr id="3" name="TextBox 2">
            <a:extLst>
              <a:ext uri="{FF2B5EF4-FFF2-40B4-BE49-F238E27FC236}">
                <a16:creationId xmlns:a16="http://schemas.microsoft.com/office/drawing/2014/main" id="{3D483CD2-9D31-489E-F36C-6EB9F044C252}"/>
              </a:ext>
            </a:extLst>
          </p:cNvPr>
          <p:cNvSpPr txBox="1"/>
          <p:nvPr userDrawn="1"/>
        </p:nvSpPr>
        <p:spPr>
          <a:xfrm>
            <a:off x="3019229" y="-28495"/>
            <a:ext cx="6153540" cy="246221"/>
          </a:xfrm>
          <a:prstGeom prst="rect">
            <a:avLst/>
          </a:prstGeom>
          <a:noFill/>
        </p:spPr>
        <p:txBody>
          <a:bodyPr wrap="square" lIns="0" tIns="0" rIns="0" bIns="0" rtlCol="0">
            <a:spAutoFit/>
          </a:bodyPr>
          <a:lstStyle/>
          <a:p>
            <a:pPr algn="l"/>
            <a:r>
              <a:rPr lang="en-US" sz="1600" b="1">
                <a:solidFill>
                  <a:srgbClr val="FF0000"/>
                </a:solidFill>
              </a:rPr>
              <a:t>INTERNAL ONLY: DO NOT SHARE DIRECTLY WITH CUSTOMERS</a:t>
            </a:r>
          </a:p>
        </p:txBody>
      </p:sp>
    </p:spTree>
    <p:extLst>
      <p:ext uri="{BB962C8B-B14F-4D97-AF65-F5344CB8AC3E}">
        <p14:creationId xmlns:p14="http://schemas.microsoft.com/office/powerpoint/2010/main" val="32755604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AC597B6-2672-EC49-3D39-C012D7B52CD6}"/>
              </a:ext>
            </a:extLst>
          </p:cNvPr>
          <p:cNvSpPr txBox="1"/>
          <p:nvPr userDrawn="1"/>
        </p:nvSpPr>
        <p:spPr>
          <a:xfrm>
            <a:off x="4103525" y="6698214"/>
            <a:ext cx="4656755" cy="184666"/>
          </a:xfrm>
          <a:prstGeom prst="rect">
            <a:avLst/>
          </a:prstGeom>
          <a:noFill/>
        </p:spPr>
        <p:txBody>
          <a:bodyPr wrap="square" lIns="0" tIns="0" rIns="0" bIns="0" rtlCol="0">
            <a:spAutoFit/>
          </a:bodyPr>
          <a:lstStyle/>
          <a:p>
            <a:pPr algn="l"/>
            <a:r>
              <a:rPr lang="en-US" sz="1200" b="1">
                <a:solidFill>
                  <a:srgbClr val="FF0000"/>
                </a:solidFill>
              </a:rPr>
              <a:t>NDA CONTENT: DO NOT SHARE PUBLICLY</a:t>
            </a:r>
          </a:p>
        </p:txBody>
      </p:sp>
      <p:sp>
        <p:nvSpPr>
          <p:cNvPr id="3" name="TextBox 2">
            <a:extLst>
              <a:ext uri="{FF2B5EF4-FFF2-40B4-BE49-F238E27FC236}">
                <a16:creationId xmlns:a16="http://schemas.microsoft.com/office/drawing/2014/main" id="{3D483CD2-9D31-489E-F36C-6EB9F044C252}"/>
              </a:ext>
            </a:extLst>
          </p:cNvPr>
          <p:cNvSpPr txBox="1"/>
          <p:nvPr userDrawn="1"/>
        </p:nvSpPr>
        <p:spPr>
          <a:xfrm>
            <a:off x="58314" y="0"/>
            <a:ext cx="3462437" cy="492443"/>
          </a:xfrm>
          <a:prstGeom prst="rect">
            <a:avLst/>
          </a:prstGeom>
          <a:noFill/>
        </p:spPr>
        <p:txBody>
          <a:bodyPr wrap="square" lIns="0" tIns="0" rIns="0" bIns="0" rtlCol="0">
            <a:spAutoFit/>
          </a:bodyPr>
          <a:lstStyle/>
          <a:p>
            <a:pPr algn="l"/>
            <a:r>
              <a:rPr lang="en-US" sz="1600" b="1">
                <a:solidFill>
                  <a:srgbClr val="FF0000"/>
                </a:solidFill>
              </a:rPr>
              <a:t>NDA CONTENT: DO NOT SHARE THIS INFORMATION PUBLICLY </a:t>
            </a:r>
          </a:p>
        </p:txBody>
      </p:sp>
    </p:spTree>
    <p:extLst>
      <p:ext uri="{BB962C8B-B14F-4D97-AF65-F5344CB8AC3E}">
        <p14:creationId xmlns:p14="http://schemas.microsoft.com/office/powerpoint/2010/main" val="5778929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AC597B6-2672-EC49-3D39-C012D7B52CD6}"/>
              </a:ext>
            </a:extLst>
          </p:cNvPr>
          <p:cNvSpPr txBox="1"/>
          <p:nvPr userDrawn="1"/>
        </p:nvSpPr>
        <p:spPr>
          <a:xfrm>
            <a:off x="4103525" y="6698214"/>
            <a:ext cx="4656755" cy="184666"/>
          </a:xfrm>
          <a:prstGeom prst="rect">
            <a:avLst/>
          </a:prstGeom>
          <a:noFill/>
        </p:spPr>
        <p:txBody>
          <a:bodyPr wrap="square" lIns="0" tIns="0" rIns="0" bIns="0" rtlCol="0">
            <a:spAutoFit/>
          </a:bodyPr>
          <a:lstStyle/>
          <a:p>
            <a:pPr algn="l"/>
            <a:r>
              <a:rPr lang="en-US" sz="1200" b="1">
                <a:solidFill>
                  <a:srgbClr val="FF0000"/>
                </a:solidFill>
              </a:rPr>
              <a:t>INFORMATION IS SUBJECT TO CHANGE</a:t>
            </a:r>
          </a:p>
        </p:txBody>
      </p:sp>
      <p:sp>
        <p:nvSpPr>
          <p:cNvPr id="3" name="TextBox 2">
            <a:extLst>
              <a:ext uri="{FF2B5EF4-FFF2-40B4-BE49-F238E27FC236}">
                <a16:creationId xmlns:a16="http://schemas.microsoft.com/office/drawing/2014/main" id="{3D483CD2-9D31-489E-F36C-6EB9F044C252}"/>
              </a:ext>
            </a:extLst>
          </p:cNvPr>
          <p:cNvSpPr txBox="1"/>
          <p:nvPr userDrawn="1"/>
        </p:nvSpPr>
        <p:spPr>
          <a:xfrm>
            <a:off x="58314" y="0"/>
            <a:ext cx="2610241" cy="738664"/>
          </a:xfrm>
          <a:prstGeom prst="rect">
            <a:avLst/>
          </a:prstGeom>
          <a:noFill/>
        </p:spPr>
        <p:txBody>
          <a:bodyPr wrap="square" lIns="0" tIns="0" rIns="0" bIns="0" rtlCol="0">
            <a:spAutoFit/>
          </a:bodyPr>
          <a:lstStyle/>
          <a:p>
            <a:pPr algn="l"/>
            <a:r>
              <a:rPr lang="en-US" sz="1600" b="1">
                <a:solidFill>
                  <a:srgbClr val="FF0000"/>
                </a:solidFill>
              </a:rPr>
              <a:t>INFORMATION ON THIS SLIDE IS SUBJECT TO CHANGE</a:t>
            </a:r>
          </a:p>
        </p:txBody>
      </p:sp>
    </p:spTree>
    <p:extLst>
      <p:ext uri="{BB962C8B-B14F-4D97-AF65-F5344CB8AC3E}">
        <p14:creationId xmlns:p14="http://schemas.microsoft.com/office/powerpoint/2010/main" val="21163517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3 simpl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1384817"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380827"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 name="Content Placeholder 2">
            <a:extLst>
              <a:ext uri="{FF2B5EF4-FFF2-40B4-BE49-F238E27FC236}">
                <a16:creationId xmlns:a16="http://schemas.microsoft.com/office/drawing/2014/main" id="{FDEEBE4D-E7F6-EABB-53C2-1C7C0FD4966A}"/>
              </a:ext>
            </a:extLst>
          </p:cNvPr>
          <p:cNvSpPr>
            <a:spLocks noGrp="1"/>
          </p:cNvSpPr>
          <p:nvPr>
            <p:ph idx="29" hasCustomPrompt="1"/>
          </p:nvPr>
        </p:nvSpPr>
        <p:spPr>
          <a:xfrm>
            <a:off x="4894371"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1E21DE8-8923-A6BF-25BD-54B9441752D9}"/>
              </a:ext>
            </a:extLst>
          </p:cNvPr>
          <p:cNvSpPr>
            <a:spLocks noGrp="1"/>
          </p:cNvSpPr>
          <p:nvPr>
            <p:ph idx="30" hasCustomPrompt="1"/>
          </p:nvPr>
        </p:nvSpPr>
        <p:spPr>
          <a:xfrm>
            <a:off x="4890381"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6" name="Content Placeholder 2">
            <a:extLst>
              <a:ext uri="{FF2B5EF4-FFF2-40B4-BE49-F238E27FC236}">
                <a16:creationId xmlns:a16="http://schemas.microsoft.com/office/drawing/2014/main" id="{E29D4C62-DFFE-F503-4D54-BDA738B91ECD}"/>
              </a:ext>
            </a:extLst>
          </p:cNvPr>
          <p:cNvSpPr>
            <a:spLocks noGrp="1"/>
          </p:cNvSpPr>
          <p:nvPr>
            <p:ph idx="31" hasCustomPrompt="1"/>
          </p:nvPr>
        </p:nvSpPr>
        <p:spPr>
          <a:xfrm>
            <a:off x="8403925" y="3210755"/>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7" name="Content Placeholder 2">
            <a:extLst>
              <a:ext uri="{FF2B5EF4-FFF2-40B4-BE49-F238E27FC236}">
                <a16:creationId xmlns:a16="http://schemas.microsoft.com/office/drawing/2014/main" id="{80BC7919-753A-3F74-24FE-84690A6AD500}"/>
              </a:ext>
            </a:extLst>
          </p:cNvPr>
          <p:cNvSpPr>
            <a:spLocks noGrp="1"/>
          </p:cNvSpPr>
          <p:nvPr>
            <p:ph idx="32" hasCustomPrompt="1"/>
          </p:nvPr>
        </p:nvSpPr>
        <p:spPr>
          <a:xfrm>
            <a:off x="8399935" y="2475640"/>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9" name="Straight Connector 8">
            <a:extLst>
              <a:ext uri="{FF2B5EF4-FFF2-40B4-BE49-F238E27FC236}">
                <a16:creationId xmlns:a16="http://schemas.microsoft.com/office/drawing/2014/main" id="{CEE0D78F-3FC2-8622-2A32-08A342AE3EBE}"/>
              </a:ext>
            </a:extLst>
          </p:cNvPr>
          <p:cNvCxnSpPr>
            <a:cxnSpLocks/>
          </p:cNvCxnSpPr>
          <p:nvPr userDrawn="1"/>
        </p:nvCxnSpPr>
        <p:spPr>
          <a:xfrm>
            <a:off x="4345577"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8AEE0E-3D52-2B97-76A1-C0D48C9B0654}"/>
              </a:ext>
            </a:extLst>
          </p:cNvPr>
          <p:cNvCxnSpPr>
            <a:cxnSpLocks/>
          </p:cNvCxnSpPr>
          <p:nvPr userDrawn="1"/>
        </p:nvCxnSpPr>
        <p:spPr>
          <a:xfrm>
            <a:off x="7855132"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2083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66392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124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3 sec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D091D1-C6EC-535F-F551-75E8F08D6ABD}"/>
              </a:ext>
            </a:extLst>
          </p:cNvPr>
          <p:cNvSpPr/>
          <p:nvPr userDrawn="1"/>
        </p:nvSpPr>
        <p:spPr>
          <a:xfrm>
            <a:off x="0" y="4180114"/>
            <a:ext cx="12192000" cy="26778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p:nvPr>
        </p:nvSpPr>
        <p:spPr>
          <a:xfrm>
            <a:off x="1306779" y="2932162"/>
            <a:ext cx="2500900" cy="2495904"/>
          </a:xfrm>
          <a:prstGeom prst="ellipse">
            <a:avLst/>
          </a:prstGeom>
          <a:ln w="28575"/>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763805"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5" name="Content Placeholder 2">
            <a:extLst>
              <a:ext uri="{FF2B5EF4-FFF2-40B4-BE49-F238E27FC236}">
                <a16:creationId xmlns:a16="http://schemas.microsoft.com/office/drawing/2014/main" id="{A1FF482E-8E0C-5F9E-AAE4-B2A152921DE0}"/>
              </a:ext>
            </a:extLst>
          </p:cNvPr>
          <p:cNvSpPr>
            <a:spLocks noGrp="1"/>
          </p:cNvSpPr>
          <p:nvPr>
            <p:ph idx="29"/>
          </p:nvPr>
        </p:nvSpPr>
        <p:spPr>
          <a:xfrm>
            <a:off x="4774027" y="2932162"/>
            <a:ext cx="2500900" cy="2495904"/>
          </a:xfrm>
          <a:prstGeom prst="ellipse">
            <a:avLst/>
          </a:prstGeom>
          <a:ln w="28575"/>
        </p:spPr>
        <p:style>
          <a:lnRef idx="2">
            <a:schemeClr val="accent4"/>
          </a:lnRef>
          <a:fillRef idx="1">
            <a:schemeClr val="lt1"/>
          </a:fillRef>
          <a:effectRef idx="0">
            <a:schemeClr val="accent4"/>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6" name="Content Placeholder 2">
            <a:extLst>
              <a:ext uri="{FF2B5EF4-FFF2-40B4-BE49-F238E27FC236}">
                <a16:creationId xmlns:a16="http://schemas.microsoft.com/office/drawing/2014/main" id="{AC7941BA-E8FD-7680-0BD3-626D86FB88E9}"/>
              </a:ext>
            </a:extLst>
          </p:cNvPr>
          <p:cNvSpPr>
            <a:spLocks noGrp="1"/>
          </p:cNvSpPr>
          <p:nvPr>
            <p:ph idx="30" hasCustomPrompt="1"/>
          </p:nvPr>
        </p:nvSpPr>
        <p:spPr>
          <a:xfrm>
            <a:off x="5231053"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7" name="Content Placeholder 2">
            <a:extLst>
              <a:ext uri="{FF2B5EF4-FFF2-40B4-BE49-F238E27FC236}">
                <a16:creationId xmlns:a16="http://schemas.microsoft.com/office/drawing/2014/main" id="{7BE07900-B77C-BE57-1AB8-7A4816FF3758}"/>
              </a:ext>
            </a:extLst>
          </p:cNvPr>
          <p:cNvSpPr>
            <a:spLocks noGrp="1"/>
          </p:cNvSpPr>
          <p:nvPr>
            <p:ph idx="31"/>
          </p:nvPr>
        </p:nvSpPr>
        <p:spPr>
          <a:xfrm>
            <a:off x="8469950" y="2932162"/>
            <a:ext cx="2500900" cy="2495904"/>
          </a:xfrm>
          <a:prstGeom prst="ellipse">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9" name="Content Placeholder 2">
            <a:extLst>
              <a:ext uri="{FF2B5EF4-FFF2-40B4-BE49-F238E27FC236}">
                <a16:creationId xmlns:a16="http://schemas.microsoft.com/office/drawing/2014/main" id="{1DE68895-AAE1-44C3-879C-C4D7178440BD}"/>
              </a:ext>
            </a:extLst>
          </p:cNvPr>
          <p:cNvSpPr>
            <a:spLocks noGrp="1"/>
          </p:cNvSpPr>
          <p:nvPr>
            <p:ph idx="32" hasCustomPrompt="1"/>
          </p:nvPr>
        </p:nvSpPr>
        <p:spPr>
          <a:xfrm>
            <a:off x="8926976"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111634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33.emf"/><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image" Target="../media/image42.svg"/><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image" Target="../media/image41.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theme" Target="../theme/theme5.xml"/><Relationship Id="rId8" Type="http://schemas.openxmlformats.org/officeDocument/2006/relationships/slideLayout" Target="../slideLayouts/slideLayout34.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1" Type="http://schemas.openxmlformats.org/officeDocument/2006/relationships/slideLayout" Target="../slideLayouts/slideLayout27.xml"/><Relationship Id="rId6"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10" Type="http://schemas.openxmlformats.org/officeDocument/2006/relationships/image" Target="../media/image78.emf"/><Relationship Id="rId4" Type="http://schemas.openxmlformats.org/officeDocument/2006/relationships/slideLayout" Target="../slideLayouts/slideLayout77.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3148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62" r:id="rId4"/>
    <p:sldLayoutId id="2147483660" r:id="rId5"/>
    <p:sldLayoutId id="2147483661" r:id="rId6"/>
    <p:sldLayoutId id="2147483663" r:id="rId7"/>
    <p:sldLayoutId id="2147483668" r:id="rId8"/>
    <p:sldLayoutId id="2147483666" r:id="rId9"/>
    <p:sldLayoutId id="2147483667" r:id="rId10"/>
    <p:sldLayoutId id="2147483665" r:id="rId11"/>
    <p:sldLayoutId id="2147483669" r:id="rId12"/>
    <p:sldLayoutId id="2147483670" r:id="rId13"/>
    <p:sldLayoutId id="2147483747" r:id="rId14"/>
    <p:sldLayoutId id="2147483748" r:id="rId15"/>
    <p:sldLayoutId id="214748374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80782252"/>
      </p:ext>
    </p:extLst>
  </p:cSld>
  <p:clrMap bg1="lt1" tx1="dk1" bg2="lt2" tx2="dk2" accent1="accent1" accent2="accent2" accent3="accent3" accent4="accent4" accent5="accent5" accent6="accent6" hlink="hlink" folHlink="folHlink"/>
  <p:sldLayoutIdLst>
    <p:sldLayoutId id="2147483673"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7" name="Palette">
            <a:extLst>
              <a:ext uri="{FF2B5EF4-FFF2-40B4-BE49-F238E27FC236}">
                <a16:creationId xmlns:a16="http://schemas.microsoft.com/office/drawing/2014/main" id="{CFFADA97-61CA-7872-EF90-158741E0246C}"/>
              </a:ext>
            </a:extLst>
          </p:cNvPr>
          <p:cNvGrpSpPr/>
          <p:nvPr userDrawn="1"/>
        </p:nvGrpSpPr>
        <p:grpSpPr>
          <a:xfrm>
            <a:off x="12231632" y="0"/>
            <a:ext cx="1405214" cy="6858000"/>
            <a:chOff x="12231632" y="0"/>
            <a:chExt cx="1405214" cy="6858000"/>
          </a:xfrm>
        </p:grpSpPr>
        <p:pic>
          <p:nvPicPr>
            <p:cNvPr id="49" name="NEW Brand Colors 2018">
              <a:extLst>
                <a:ext uri="{FF2B5EF4-FFF2-40B4-BE49-F238E27FC236}">
                  <a16:creationId xmlns:a16="http://schemas.microsoft.com/office/drawing/2014/main" id="{9D5783B5-1069-4509-929A-C02C0B0887F7}"/>
                </a:ext>
                <a:ext uri="{C183D7F6-B498-43B3-948B-1728B52AA6E4}">
                  <adec:decorative xmlns:adec="http://schemas.microsoft.com/office/drawing/2017/decorative" val="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36" name="Group 35">
              <a:extLst>
                <a:ext uri="{FF2B5EF4-FFF2-40B4-BE49-F238E27FC236}">
                  <a16:creationId xmlns:a16="http://schemas.microsoft.com/office/drawing/2014/main" id="{93FAB41C-7080-36BC-5659-7144DEAD1E73}"/>
                </a:ext>
              </a:extLst>
            </p:cNvPr>
            <p:cNvGrpSpPr/>
            <p:nvPr userDrawn="1"/>
          </p:nvGrpSpPr>
          <p:grpSpPr>
            <a:xfrm>
              <a:off x="13125691" y="3429000"/>
              <a:ext cx="511155" cy="831850"/>
              <a:chOff x="13170141" y="2633472"/>
              <a:chExt cx="511155" cy="511155"/>
            </a:xfrm>
          </p:grpSpPr>
          <p:sp>
            <p:nvSpPr>
              <p:cNvPr id="6" name="Rectangle 5">
                <a:extLst>
                  <a:ext uri="{FF2B5EF4-FFF2-40B4-BE49-F238E27FC236}">
                    <a16:creationId xmlns:a16="http://schemas.microsoft.com/office/drawing/2014/main" id="{25927FC5-3EA1-094F-D4A2-4A813BE2B2A4}"/>
                  </a:ext>
                </a:extLst>
              </p:cNvPr>
              <p:cNvSpPr/>
              <p:nvPr userDrawn="1"/>
            </p:nvSpPr>
            <p:spPr>
              <a:xfrm>
                <a:off x="13170141" y="2633472"/>
                <a:ext cx="147667" cy="511155"/>
              </a:xfrm>
              <a:prstGeom prst="rect">
                <a:avLst/>
              </a:prstGeom>
              <a:solidFill>
                <a:srgbClr val="9FA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AA06DE-B7CF-8A65-499A-DE6E02302A7A}"/>
                  </a:ext>
                </a:extLst>
              </p:cNvPr>
              <p:cNvSpPr/>
              <p:nvPr userDrawn="1"/>
            </p:nvSpPr>
            <p:spPr>
              <a:xfrm>
                <a:off x="13533629" y="2633472"/>
                <a:ext cx="147667" cy="511155"/>
              </a:xfrm>
              <a:prstGeom prst="rect">
                <a:avLst/>
              </a:prstGeom>
              <a:solidFill>
                <a:srgbClr val="5D5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7DD1D4-B80F-2A3E-BC67-61EA94E6EB19}"/>
                  </a:ext>
                </a:extLst>
              </p:cNvPr>
              <p:cNvSpPr/>
              <p:nvPr userDrawn="1"/>
            </p:nvSpPr>
            <p:spPr>
              <a:xfrm>
                <a:off x="13351885" y="2633472"/>
                <a:ext cx="147667" cy="511155"/>
              </a:xfrm>
              <a:prstGeom prst="rect">
                <a:avLst/>
              </a:prstGeom>
              <a:solidFill>
                <a:srgbClr val="35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488368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8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91CED-8043-0B1A-CA04-EB006A99EB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C00FC-94DB-4455-C278-CA3503CC9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FC1382D-F95D-5603-4170-A6A945524E3A}"/>
              </a:ext>
            </a:extLst>
          </p:cNvPr>
          <p:cNvSpPr/>
          <p:nvPr userDrawn="1"/>
        </p:nvSpPr>
        <p:spPr>
          <a:xfrm>
            <a:off x="12357271" y="1826692"/>
            <a:ext cx="457200" cy="457200"/>
          </a:xfrm>
          <a:prstGeom prst="rect">
            <a:avLst/>
          </a:prstGeom>
          <a:solidFill>
            <a:srgbClr val="D4EC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D</a:t>
            </a:r>
            <a:endParaRPr lang="en-US" sz="800">
              <a:solidFill>
                <a:schemeClr val="lt1">
                  <a:alpha val="50000"/>
                </a:schemeClr>
              </a:solidFill>
              <a:latin typeface="Segoe Sans Small" pitchFamily="2" charset="0"/>
              <a:cs typeface="Segoe Sans Small" pitchFamily="2" charset="0"/>
            </a:endParaRPr>
          </a:p>
        </p:txBody>
      </p:sp>
      <p:sp>
        <p:nvSpPr>
          <p:cNvPr id="10" name="Rectangle 9">
            <a:extLst>
              <a:ext uri="{FF2B5EF4-FFF2-40B4-BE49-F238E27FC236}">
                <a16:creationId xmlns:a16="http://schemas.microsoft.com/office/drawing/2014/main" id="{DB2BEE7B-A2E6-CE8E-62A8-6D489B4B1492}"/>
              </a:ext>
            </a:extLst>
          </p:cNvPr>
          <p:cNvSpPr/>
          <p:nvPr userDrawn="1"/>
        </p:nvSpPr>
        <p:spPr>
          <a:xfrm>
            <a:off x="12356088" y="46703"/>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11" name="Rectangle 10">
            <a:extLst>
              <a:ext uri="{FF2B5EF4-FFF2-40B4-BE49-F238E27FC236}">
                <a16:creationId xmlns:a16="http://schemas.microsoft.com/office/drawing/2014/main" id="{D97BA837-968A-A1C3-DB71-B5CC2962A897}"/>
              </a:ext>
            </a:extLst>
          </p:cNvPr>
          <p:cNvSpPr/>
          <p:nvPr userDrawn="1"/>
        </p:nvSpPr>
        <p:spPr>
          <a:xfrm>
            <a:off x="12356088" y="711762"/>
            <a:ext cx="457200" cy="457200"/>
          </a:xfrm>
          <a:prstGeom prst="rect">
            <a:avLst/>
          </a:prstGeom>
          <a:solidFill>
            <a:srgbClr val="8DC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H</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V</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D</a:t>
            </a:r>
          </a:p>
        </p:txBody>
      </p:sp>
      <p:sp>
        <p:nvSpPr>
          <p:cNvPr id="16" name="Rectangle 15">
            <a:extLst>
              <a:ext uri="{FF2B5EF4-FFF2-40B4-BE49-F238E27FC236}">
                <a16:creationId xmlns:a16="http://schemas.microsoft.com/office/drawing/2014/main" id="{4DA4D4CB-8EDC-1923-5E80-48477C22E399}"/>
              </a:ext>
            </a:extLst>
          </p:cNvPr>
          <p:cNvSpPr/>
          <p:nvPr userDrawn="1"/>
        </p:nvSpPr>
        <p:spPr>
          <a:xfrm>
            <a:off x="12356088" y="2413812"/>
            <a:ext cx="457200" cy="457200"/>
          </a:xfrm>
          <a:prstGeom prst="rect">
            <a:avLst/>
          </a:prstGeom>
          <a:solidFill>
            <a:srgbClr val="FFA3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a:t>
            </a:r>
          </a:p>
        </p:txBody>
      </p:sp>
      <p:sp>
        <p:nvSpPr>
          <p:cNvPr id="4" name="Rectangle 3">
            <a:extLst>
              <a:ext uri="{FF2B5EF4-FFF2-40B4-BE49-F238E27FC236}">
                <a16:creationId xmlns:a16="http://schemas.microsoft.com/office/drawing/2014/main" id="{2E3916C7-A329-D005-48E2-7609E8614A39}"/>
              </a:ext>
            </a:extLst>
          </p:cNvPr>
          <p:cNvSpPr/>
          <p:nvPr userDrawn="1"/>
        </p:nvSpPr>
        <p:spPr>
          <a:xfrm>
            <a:off x="1183162" y="-606678"/>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5" name="Rectangle 4">
            <a:extLst>
              <a:ext uri="{FF2B5EF4-FFF2-40B4-BE49-F238E27FC236}">
                <a16:creationId xmlns:a16="http://schemas.microsoft.com/office/drawing/2014/main" id="{CFA112E1-CEB5-39C7-0253-2816D1821539}"/>
              </a:ext>
            </a:extLst>
          </p:cNvPr>
          <p:cNvSpPr/>
          <p:nvPr userDrawn="1"/>
        </p:nvSpPr>
        <p:spPr>
          <a:xfrm>
            <a:off x="0" y="-606678"/>
            <a:ext cx="457037" cy="457200"/>
          </a:xfrm>
          <a:prstGeom prst="rect">
            <a:avLst/>
          </a:prstGeom>
          <a:solidFill>
            <a:srgbClr val="2A44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bg1">
                    <a:alpha val="50000"/>
                  </a:schemeClr>
                </a:solidFill>
                <a:latin typeface="Segoe Sans Small" pitchFamily="2" charset="0"/>
                <a:cs typeface="Segoe Sans Small" pitchFamily="2" charset="0"/>
              </a:rPr>
              <a:t>H</a:t>
            </a:r>
            <a:r>
              <a:rPr lang="en-US" sz="800">
                <a:solidFill>
                  <a:schemeClr val="bg1">
                    <a:alpha val="50000"/>
                  </a:schemeClr>
                </a:solidFill>
                <a:effectLst/>
                <a:latin typeface="Segoe Sans Small" pitchFamily="2" charset="0"/>
                <a:cs typeface="Segoe Sans Small" pitchFamily="2" charset="0"/>
              </a:rPr>
              <a:t> </a:t>
            </a:r>
            <a:r>
              <a:rPr lang="en-US" sz="1000">
                <a:solidFill>
                  <a:schemeClr val="bg1">
                    <a:alpha val="50000"/>
                  </a:schemeClr>
                </a:solidFill>
                <a:latin typeface="Segoe Sans Small" pitchFamily="2" charset="0"/>
                <a:cs typeface="Segoe Sans Small" pitchFamily="2" charset="0"/>
              </a:rPr>
              <a:t>|</a:t>
            </a:r>
            <a:r>
              <a:rPr lang="en-US" sz="800">
                <a:solidFill>
                  <a:schemeClr val="bg1">
                    <a:alpha val="50000"/>
                  </a:schemeClr>
                </a:solidFill>
                <a:latin typeface="Segoe Sans Small" pitchFamily="2" charset="0"/>
                <a:cs typeface="Segoe Sans Small" pitchFamily="2" charset="0"/>
              </a:rPr>
              <a:t> D</a:t>
            </a:r>
          </a:p>
        </p:txBody>
      </p:sp>
      <p:sp>
        <p:nvSpPr>
          <p:cNvPr id="6" name="Rectangle 5">
            <a:extLst>
              <a:ext uri="{FF2B5EF4-FFF2-40B4-BE49-F238E27FC236}">
                <a16:creationId xmlns:a16="http://schemas.microsoft.com/office/drawing/2014/main" id="{36C00890-8C3B-67DB-3B21-1DBEEC84767B}"/>
              </a:ext>
            </a:extLst>
          </p:cNvPr>
          <p:cNvSpPr/>
          <p:nvPr userDrawn="1"/>
        </p:nvSpPr>
        <p:spPr>
          <a:xfrm>
            <a:off x="675814" y="-606678"/>
            <a:ext cx="457037" cy="457200"/>
          </a:xfrm>
          <a:prstGeom prst="rect">
            <a:avLst/>
          </a:prstGeom>
          <a:solidFill>
            <a:srgbClr val="225B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lt1">
                    <a:alpha val="50000"/>
                  </a:schemeClr>
                </a:solidFill>
                <a:latin typeface="Segoe Sans Small" pitchFamily="2" charset="0"/>
                <a:cs typeface="Segoe Sans Small" pitchFamily="2" charset="0"/>
              </a:rPr>
              <a:t>D</a:t>
            </a:r>
          </a:p>
        </p:txBody>
      </p:sp>
    </p:spTree>
    <p:extLst>
      <p:ext uri="{BB962C8B-B14F-4D97-AF65-F5344CB8AC3E}">
        <p14:creationId xmlns:p14="http://schemas.microsoft.com/office/powerpoint/2010/main" val="907694056"/>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91F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rgbClr val="091F2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91F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91F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091F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21E37FC-0A17-C45A-8387-54C3D4441AFB}"/>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33706362"/>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0"/>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7876540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ickerdata.co.nz/microsoft-surface-for-non-authorised-reseller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www.ibm.com/downloads/cas/3R8N1DZJ" TargetMode="External"/><Relationship Id="rId5" Type="http://schemas.openxmlformats.org/officeDocument/2006/relationships/image" Target="../media/image102.png"/><Relationship Id="rId4" Type="http://schemas.openxmlformats.org/officeDocument/2006/relationships/image" Target="../media/image101.png"/></Relationships>
</file>

<file path=ppt/slides/_rels/slide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6.png"/><Relationship Id="rId7" Type="http://schemas.openxmlformats.org/officeDocument/2006/relationships/image" Target="../media/image11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2.xml.rels><?xml version="1.0" encoding="UTF-8" standalone="yes"?>
<Relationships xmlns="http://schemas.openxmlformats.org/package/2006/relationships"><Relationship Id="rId3" Type="http://schemas.openxmlformats.org/officeDocument/2006/relationships/hyperlink" Target="https://dickerdata-my.sharepoint.com/:t:/g/personal/paul_caldwell_dickerdata_co_nz/EfXeBnuU5jJNpafOMCS6xskBBVjVMJYrMYxamhr-7-ItOw?e=CA72e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20.svg"/><Relationship Id="rId4" Type="http://schemas.openxmlformats.org/officeDocument/2006/relationships/image" Target="../media/image1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hyperlink" Target="https://cloudpartners.transform.microsoft.com/download?assetname=assets/Teams-Premium-user-guide.pptx&amp;download=1" TargetMode="External"/><Relationship Id="rId3" Type="http://schemas.openxmlformats.org/officeDocument/2006/relationships/hyperlink" Target="https://cloudpartners.transform.microsoft.com/download?assetname=assets/Teams-Premium-customer-pitch-deck.pptx&amp;download=1" TargetMode="External"/><Relationship Id="rId7" Type="http://schemas.openxmlformats.org/officeDocument/2006/relationships/hyperlink" Target="https://aka.ms/TeamsPremiumDeployment" TargetMode="External"/><Relationship Id="rId12" Type="http://schemas.openxmlformats.org/officeDocument/2006/relationships/hyperlink" Target="https://cloudpartners.transform.microsoft.com/partner-gtm/co-sell?tab=converged-communications" TargetMode="External"/><Relationship Id="rId2" Type="http://schemas.openxmlformats.org/officeDocument/2006/relationships/hyperlink" Target="https://learn.microsoft.com/en-us/microsoftteams/teams-add-on-licensing/licensing-enhance-teams" TargetMode="External"/><Relationship Id="rId1" Type="http://schemas.openxmlformats.org/officeDocument/2006/relationships/slideLayout" Target="../slideLayouts/slideLayout4.xml"/><Relationship Id="rId6" Type="http://schemas.openxmlformats.org/officeDocument/2006/relationships/hyperlink" Target="https://cloudpartners.transform.microsoft.com/download?assetname=assets/Teams-Premium-Copilot-and-Intelligent-Recap-Overview.pptx&amp;download=1" TargetMode="External"/><Relationship Id="rId11" Type="http://schemas.openxmlformats.org/officeDocument/2006/relationships/hyperlink" Target="https://cloudpartners.transform.microsoft.com/download?assetname=assets/Town-halls-in-Microsoft-Teams-end-user-quick-start-guide.pdf&amp;download=1" TargetMode="External"/><Relationship Id="rId5" Type="http://schemas.openxmlformats.org/officeDocument/2006/relationships/hyperlink" Target="https://cloudpartners.transform.microsoft.com/download?assetname=assets/Teams-Premium-Partner-Guide-for-SMB-Use-Cases.pptx&amp;download=1" TargetMode="External"/><Relationship Id="rId10" Type="http://schemas.openxmlformats.org/officeDocument/2006/relationships/hyperlink" Target="https://cloudpartners.transform.microsoft.com/download?assetname=assets/Town-halls-in-Microsoft-Teams-customer-facing-overview-demo.mp4" TargetMode="External"/><Relationship Id="rId4" Type="http://schemas.openxmlformats.org/officeDocument/2006/relationships/hyperlink" Target="https://cloudpartners.transform.microsoft.com/download?assetname=assets/Teams-Premium-Customer-One-Pager.pptx&amp;download=1" TargetMode="External"/><Relationship Id="rId9" Type="http://schemas.openxmlformats.org/officeDocument/2006/relationships/hyperlink" Target="https://cloudpartners.transform.microsoft.com/download?assetname=assets/Town-halls-in-Microsoft-Teams-customer-facing-pitch-deck.pptx&amp;download=1"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aus01.safelinks.protection.outlook.com/?url=https%3A%2F%2Fdickerdata.us6.list-manage.com%2Ftrack%2Fclick%3Fu%3D0768ff9de1adaa500201e8550%26id%3Df3f69d04c1%26e%3Db7adf967c5&amp;data=05%7C02%7CPaul.Caldwell%40dickerdata.co.nz%7Cec0e4141106547138ff708dc631d080f%7C6e417ab358de417d9aaada5837716c4c%7C0%7C0%7C638494223555725914%7CUnknown%7CTWFpbGZsb3d8eyJWIjoiMC4wLjAwMDAiLCJQIjoiV2luMzIiLCJBTiI6Ik1haWwiLCJXVCI6Mn0%3D%7C0%7C%7C%7C&amp;sdata=Y%2BARcoGo%2FDCaRT0cTVkBaZcTyu975sg%2By7nUsfDEF4Y%3D&amp;reserved=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8" Type="http://schemas.openxmlformats.org/officeDocument/2006/relationships/hyperlink" Target="https://www.meetup.com/ms-copilot-user-group-of-aotearoa/events/301633419/" TargetMode="External"/><Relationship Id="rId3" Type="http://schemas.openxmlformats.org/officeDocument/2006/relationships/hyperlink" Target="https://www.meetup.com/ms-copilot-user-group-of-aotearoa/" TargetMode="External"/><Relationship Id="rId7"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meetup.com/auckland-azure-usergroup/events/301592824/?action=rsvp&amp;refund_policy=true&amp;fromEmail=301592824&amp;_af=event&amp;_af_eid=301592824&amp;response=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2.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1.png"/><Relationship Id="rId5" Type="http://schemas.openxmlformats.org/officeDocument/2006/relationships/hyperlink" Target="https://www.dickerdata.com.au/techx?utm_campaign=TechX%202024&amp;utm_source=Website&amp;utm_medium=Home%20Page%20Banner" TargetMode="External"/><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hyperlink" Target="https://dickerdata-my.sharepoint.com/:u:/g/personal/paul_caldwell_dickerdata_co_nz/EfIILH7V2ulHldkcjanhZGQBwiaRCN_0DI0tREZ0l-Oijg?e=lYhNSi"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9.xml.rels><?xml version="1.0" encoding="UTF-8" standalone="yes"?>
<Relationships xmlns="http://schemas.openxmlformats.org/package/2006/relationships"><Relationship Id="rId3" Type="http://schemas.openxmlformats.org/officeDocument/2006/relationships/hyperlink" Target="https://reprints2.forrester.com/#/assets/2/108/RES180824/repor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0A17-4694-A80C-62A2-E85365C18D89}"/>
              </a:ext>
            </a:extLst>
          </p:cNvPr>
          <p:cNvSpPr>
            <a:spLocks noGrp="1"/>
          </p:cNvSpPr>
          <p:nvPr>
            <p:ph type="title"/>
          </p:nvPr>
        </p:nvSpPr>
        <p:spPr>
          <a:xfrm>
            <a:off x="383871" y="3429000"/>
            <a:ext cx="10025257" cy="1740759"/>
          </a:xfrm>
        </p:spPr>
        <p:txBody>
          <a:bodyPr/>
          <a:lstStyle/>
          <a:p>
            <a:r>
              <a:rPr lang="en-AU" dirty="0"/>
              <a:t>Dicker Data Webinar</a:t>
            </a:r>
            <a:br>
              <a:rPr lang="en-AU" dirty="0"/>
            </a:br>
            <a:br>
              <a:rPr lang="en-AU" dirty="0"/>
            </a:br>
            <a:r>
              <a:rPr lang="en-AU" dirty="0"/>
              <a:t> E:19  </a:t>
            </a:r>
            <a:r>
              <a:rPr lang="en-AU" sz="4400" dirty="0"/>
              <a:t>Teams Premium</a:t>
            </a:r>
          </a:p>
        </p:txBody>
      </p:sp>
      <p:sp>
        <p:nvSpPr>
          <p:cNvPr id="3" name="TextBox 2">
            <a:extLst>
              <a:ext uri="{FF2B5EF4-FFF2-40B4-BE49-F238E27FC236}">
                <a16:creationId xmlns:a16="http://schemas.microsoft.com/office/drawing/2014/main" id="{A4A81F7F-478F-2AD1-3F2F-CF719F340D2E}"/>
              </a:ext>
            </a:extLst>
          </p:cNvPr>
          <p:cNvSpPr txBox="1"/>
          <p:nvPr/>
        </p:nvSpPr>
        <p:spPr>
          <a:xfrm>
            <a:off x="630998" y="6194214"/>
            <a:ext cx="7337120" cy="369332"/>
          </a:xfrm>
          <a:prstGeom prst="rect">
            <a:avLst/>
          </a:prstGeom>
          <a:noFill/>
        </p:spPr>
        <p:txBody>
          <a:bodyPr wrap="square">
            <a:spAutoFit/>
          </a:bodyPr>
          <a:lstStyle/>
          <a:p>
            <a:r>
              <a:rPr lang="en-AU" b="0" i="0" dirty="0">
                <a:solidFill>
                  <a:srgbClr val="323130"/>
                </a:solidFill>
                <a:effectLst/>
                <a:highlight>
                  <a:srgbClr val="FFFFFF"/>
                </a:highlight>
                <a:latin typeface="Segoe UI" panose="020B0502040204020203" pitchFamily="34" charset="0"/>
              </a:rPr>
              <a:t>AI-generated content may be incorrect</a:t>
            </a:r>
            <a:endParaRPr lang="en-AU" dirty="0"/>
          </a:p>
        </p:txBody>
      </p:sp>
    </p:spTree>
    <p:extLst>
      <p:ext uri="{BB962C8B-B14F-4D97-AF65-F5344CB8AC3E}">
        <p14:creationId xmlns:p14="http://schemas.microsoft.com/office/powerpoint/2010/main" val="3773506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A915F1-6508-D7E2-1EAB-9FB4CDCAAB67}"/>
              </a:ext>
            </a:extLst>
          </p:cNvPr>
          <p:cNvSpPr>
            <a:spLocks noGrp="1"/>
          </p:cNvSpPr>
          <p:nvPr>
            <p:ph type="title"/>
          </p:nvPr>
        </p:nvSpPr>
        <p:spPr/>
        <p:txBody>
          <a:bodyPr/>
          <a:lstStyle/>
          <a:p>
            <a:r>
              <a:rPr lang="en-AU"/>
              <a:t>June Surface Promos</a:t>
            </a:r>
          </a:p>
        </p:txBody>
      </p:sp>
      <p:sp>
        <p:nvSpPr>
          <p:cNvPr id="6" name="Content Placeholder 5">
            <a:extLst>
              <a:ext uri="{FF2B5EF4-FFF2-40B4-BE49-F238E27FC236}">
                <a16:creationId xmlns:a16="http://schemas.microsoft.com/office/drawing/2014/main" id="{CE281E2D-71D0-4BBF-2247-103D78A3D2B5}"/>
              </a:ext>
            </a:extLst>
          </p:cNvPr>
          <p:cNvSpPr>
            <a:spLocks noGrp="1"/>
          </p:cNvSpPr>
          <p:nvPr>
            <p:ph idx="1"/>
          </p:nvPr>
        </p:nvSpPr>
        <p:spPr>
          <a:xfrm>
            <a:off x="956346" y="1510018"/>
            <a:ext cx="6371902" cy="4666945"/>
          </a:xfrm>
        </p:spPr>
        <p:txBody>
          <a:bodyPr/>
          <a:lstStyle/>
          <a:p>
            <a:r>
              <a:rPr lang="en-AU"/>
              <a:t>Surface Pro 9s – 20% off!! </a:t>
            </a:r>
          </a:p>
          <a:p>
            <a:pPr lvl="1"/>
            <a:r>
              <a:rPr lang="en-AU"/>
              <a:t>Last of the Pro 9 stock, get them while you can! </a:t>
            </a:r>
            <a:r>
              <a:rPr lang="en-AU" dirty="0"/>
              <a:t>Update: LIMITED STOCK!!!</a:t>
            </a:r>
            <a:endParaRPr lang="en-AU"/>
          </a:p>
          <a:p>
            <a:pPr lvl="1"/>
            <a:r>
              <a:rPr lang="en-AU"/>
              <a:t>Promo ends: 30</a:t>
            </a:r>
            <a:r>
              <a:rPr lang="en-AU" baseline="30000"/>
              <a:t>th</a:t>
            </a:r>
            <a:r>
              <a:rPr lang="en-AU"/>
              <a:t> of June</a:t>
            </a:r>
          </a:p>
          <a:p>
            <a:pPr lvl="1"/>
            <a:endParaRPr lang="en-AU"/>
          </a:p>
          <a:p>
            <a:r>
              <a:rPr lang="en-AU"/>
              <a:t>20% off EHS+ &amp; Warranties</a:t>
            </a:r>
          </a:p>
          <a:p>
            <a:pPr lvl="1"/>
            <a:r>
              <a:rPr lang="en-AU"/>
              <a:t>Promo ends: 30</a:t>
            </a:r>
            <a:r>
              <a:rPr lang="en-AU" baseline="30000"/>
              <a:t>th</a:t>
            </a:r>
            <a:r>
              <a:rPr lang="en-AU"/>
              <a:t> of June</a:t>
            </a:r>
          </a:p>
          <a:p>
            <a:endParaRPr lang="en-AU"/>
          </a:p>
          <a:p>
            <a:r>
              <a:rPr lang="en-AU"/>
              <a:t>Promos available to authorised Surface partners only. Become authorised </a:t>
            </a:r>
            <a:r>
              <a:rPr lang="en-AU">
                <a:hlinkClick r:id="rId3"/>
              </a:rPr>
              <a:t>here</a:t>
            </a:r>
            <a:r>
              <a:rPr lang="en-AU"/>
              <a:t>. </a:t>
            </a:r>
          </a:p>
        </p:txBody>
      </p:sp>
      <p:pic>
        <p:nvPicPr>
          <p:cNvPr id="1026" name="Picture 2" descr="Microsoft Surface Pro 9 - 13&quot; - i7 - 16GB - 512 SSD - Win 10 - Graphite -  The Laptop Company">
            <a:extLst>
              <a:ext uri="{FF2B5EF4-FFF2-40B4-BE49-F238E27FC236}">
                <a16:creationId xmlns:a16="http://schemas.microsoft.com/office/drawing/2014/main" id="{3696E87B-0977-803E-556C-201C0D1859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0621" y="1786090"/>
            <a:ext cx="6439852"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509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494A-BEC0-5E86-C00D-2A502209C10F}"/>
              </a:ext>
            </a:extLst>
          </p:cNvPr>
          <p:cNvSpPr>
            <a:spLocks noGrp="1"/>
          </p:cNvSpPr>
          <p:nvPr>
            <p:ph type="title"/>
          </p:nvPr>
        </p:nvSpPr>
        <p:spPr/>
        <p:txBody>
          <a:bodyPr/>
          <a:lstStyle/>
          <a:p>
            <a:endParaRPr lang="en-AU"/>
          </a:p>
        </p:txBody>
      </p:sp>
      <p:sp>
        <p:nvSpPr>
          <p:cNvPr id="6" name="AutoShape 2" descr="Generated from prompt">
            <a:extLst>
              <a:ext uri="{FF2B5EF4-FFF2-40B4-BE49-F238E27FC236}">
                <a16:creationId xmlns:a16="http://schemas.microsoft.com/office/drawing/2014/main" id="{13EEDCCF-3E9F-D137-591C-BC1DB9B9B76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AutoShape 4" descr="Generated from prompt">
            <a:extLst>
              <a:ext uri="{FF2B5EF4-FFF2-40B4-BE49-F238E27FC236}">
                <a16:creationId xmlns:a16="http://schemas.microsoft.com/office/drawing/2014/main" id="{F2B2070B-92DF-6F8E-96E0-A9AB66F5836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2" name="TextBox 11">
            <a:extLst>
              <a:ext uri="{FF2B5EF4-FFF2-40B4-BE49-F238E27FC236}">
                <a16:creationId xmlns:a16="http://schemas.microsoft.com/office/drawing/2014/main" id="{E9FE83FF-392E-15A9-3B60-622AF6098BAC}"/>
              </a:ext>
            </a:extLst>
          </p:cNvPr>
          <p:cNvSpPr txBox="1"/>
          <p:nvPr/>
        </p:nvSpPr>
        <p:spPr>
          <a:xfrm>
            <a:off x="10909697" y="4826675"/>
            <a:ext cx="1304528" cy="2031325"/>
          </a:xfrm>
          <a:prstGeom prst="rect">
            <a:avLst/>
          </a:prstGeom>
          <a:noFill/>
        </p:spPr>
        <p:txBody>
          <a:bodyPr wrap="square">
            <a:spAutoFit/>
          </a:bodyPr>
          <a:lstStyle/>
          <a:p>
            <a:r>
              <a:rPr lang="en-AU" dirty="0"/>
              <a:t>Content credentials</a:t>
            </a:r>
          </a:p>
          <a:p>
            <a:r>
              <a:rPr lang="en-AU" dirty="0"/>
              <a:t>Generated with AI ∙ June 17, 2024 at 4:41 PM</a:t>
            </a:r>
          </a:p>
        </p:txBody>
      </p:sp>
      <p:sp>
        <p:nvSpPr>
          <p:cNvPr id="14" name="Content Placeholder 13">
            <a:extLst>
              <a:ext uri="{FF2B5EF4-FFF2-40B4-BE49-F238E27FC236}">
                <a16:creationId xmlns:a16="http://schemas.microsoft.com/office/drawing/2014/main" id="{ED4CFFA0-77B6-F528-2B1A-7F718C1372D2}"/>
              </a:ext>
            </a:extLst>
          </p:cNvPr>
          <p:cNvSpPr>
            <a:spLocks noGrp="1"/>
          </p:cNvSpPr>
          <p:nvPr>
            <p:ph idx="1"/>
          </p:nvPr>
        </p:nvSpPr>
        <p:spPr/>
        <p:txBody>
          <a:bodyPr/>
          <a:lstStyle/>
          <a:p>
            <a:endParaRPr lang="en-AU"/>
          </a:p>
        </p:txBody>
      </p:sp>
      <p:pic>
        <p:nvPicPr>
          <p:cNvPr id="16" name="Picture 15">
            <a:extLst>
              <a:ext uri="{FF2B5EF4-FFF2-40B4-BE49-F238E27FC236}">
                <a16:creationId xmlns:a16="http://schemas.microsoft.com/office/drawing/2014/main" id="{B3E1F829-DB9C-266F-F3E9-28D9E9CD7F52}"/>
              </a:ext>
            </a:extLst>
          </p:cNvPr>
          <p:cNvPicPr>
            <a:picLocks noChangeAspect="1"/>
          </p:cNvPicPr>
          <p:nvPr/>
        </p:nvPicPr>
        <p:blipFill>
          <a:blip r:embed="rId3"/>
          <a:stretch>
            <a:fillRect/>
          </a:stretch>
        </p:blipFill>
        <p:spPr>
          <a:xfrm>
            <a:off x="95250" y="0"/>
            <a:ext cx="12001500" cy="6858000"/>
          </a:xfrm>
          <a:prstGeom prst="rect">
            <a:avLst/>
          </a:prstGeom>
        </p:spPr>
      </p:pic>
    </p:spTree>
    <p:extLst>
      <p:ext uri="{BB962C8B-B14F-4D97-AF65-F5344CB8AC3E}">
        <p14:creationId xmlns:p14="http://schemas.microsoft.com/office/powerpoint/2010/main" val="4222797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2CFC-C540-5B98-1E72-EA74CAFDBEEC}"/>
              </a:ext>
            </a:extLst>
          </p:cNvPr>
          <p:cNvSpPr>
            <a:spLocks noGrp="1"/>
          </p:cNvSpPr>
          <p:nvPr>
            <p:ph type="title"/>
          </p:nvPr>
        </p:nvSpPr>
        <p:spPr>
          <a:xfrm>
            <a:off x="926592" y="803270"/>
            <a:ext cx="5722404" cy="1357681"/>
          </a:xfrm>
        </p:spPr>
        <p:txBody>
          <a:bodyPr/>
          <a:lstStyle/>
          <a:p>
            <a:pPr algn="l"/>
            <a:r>
              <a:rPr lang="en-AU" dirty="0"/>
              <a:t>Teams Premium</a:t>
            </a:r>
            <a:br>
              <a:rPr lang="en-AU" dirty="0"/>
            </a:br>
            <a:r>
              <a:rPr lang="en-AU" sz="3200" dirty="0"/>
              <a:t>Lauren Nobbs</a:t>
            </a:r>
            <a:br>
              <a:rPr lang="en-AU" sz="3200" dirty="0"/>
            </a:br>
            <a:r>
              <a:rPr lang="en-AU" sz="1200" b="1" i="0" dirty="0">
                <a:effectLst/>
                <a:highlight>
                  <a:srgbClr val="FFFFFF"/>
                </a:highlight>
                <a:latin typeface="Segoe UI" panose="020B0502040204020203" pitchFamily="34" charset="0"/>
              </a:rPr>
              <a:t>Modern Work BDM</a:t>
            </a:r>
            <a:br>
              <a:rPr lang="en-AU" sz="1200" b="0" i="0" dirty="0">
                <a:effectLst/>
                <a:highlight>
                  <a:srgbClr val="FFFFFF"/>
                </a:highlight>
                <a:latin typeface="Segoe UI" panose="020B0502040204020203" pitchFamily="34" charset="0"/>
              </a:rPr>
            </a:br>
            <a:br>
              <a:rPr lang="en-AU" sz="1200" dirty="0"/>
            </a:br>
            <a:endParaRPr lang="en-AU" sz="3200" dirty="0"/>
          </a:p>
        </p:txBody>
      </p:sp>
      <p:sp>
        <p:nvSpPr>
          <p:cNvPr id="3" name="Content Placeholder 2">
            <a:extLst>
              <a:ext uri="{FF2B5EF4-FFF2-40B4-BE49-F238E27FC236}">
                <a16:creationId xmlns:a16="http://schemas.microsoft.com/office/drawing/2014/main" id="{BC33BC27-18D1-0467-5C6E-905AA08322E3}"/>
              </a:ext>
            </a:extLst>
          </p:cNvPr>
          <p:cNvSpPr>
            <a:spLocks noGrp="1"/>
          </p:cNvSpPr>
          <p:nvPr>
            <p:ph idx="25"/>
          </p:nvPr>
        </p:nvSpPr>
        <p:spPr>
          <a:xfrm>
            <a:off x="926592" y="2160951"/>
            <a:ext cx="5722404" cy="4370573"/>
          </a:xfrm>
        </p:spPr>
        <p:txBody>
          <a:bodyPr/>
          <a:lstStyle/>
          <a:p>
            <a:r>
              <a:rPr lang="en-AU" b="1" dirty="0">
                <a:solidFill>
                  <a:srgbClr val="312FB4"/>
                </a:solidFill>
              </a:rPr>
              <a:t>Agenda:</a:t>
            </a:r>
          </a:p>
          <a:p>
            <a:pPr marL="285750" indent="-285750">
              <a:buFont typeface="Arial" panose="020B0604020202020204" pitchFamily="34" charset="0"/>
              <a:buChar char="•"/>
            </a:pPr>
            <a:r>
              <a:rPr lang="en-AU" dirty="0"/>
              <a:t>What is Teams Premium</a:t>
            </a:r>
          </a:p>
          <a:p>
            <a:pPr marL="285750" indent="-285750">
              <a:buFont typeface="Arial" panose="020B0604020202020204" pitchFamily="34" charset="0"/>
              <a:buChar char="•"/>
            </a:pPr>
            <a:r>
              <a:rPr lang="en-AU" dirty="0"/>
              <a:t>Features</a:t>
            </a:r>
          </a:p>
          <a:p>
            <a:pPr marL="971550" lvl="1" indent="-285750"/>
            <a:r>
              <a:rPr lang="en-AU" sz="1400" dirty="0">
                <a:latin typeface="Roboto" panose="02000000000000000000" pitchFamily="2" charset="0"/>
                <a:ea typeface="Roboto" panose="02000000000000000000" pitchFamily="2" charset="0"/>
                <a:cs typeface="Roboto" panose="02000000000000000000" pitchFamily="2" charset="0"/>
              </a:rPr>
              <a:t>Intelligent Recap</a:t>
            </a:r>
          </a:p>
          <a:p>
            <a:pPr marL="971550" lvl="1" indent="-285750"/>
            <a:r>
              <a:rPr lang="en-AU" sz="1400" dirty="0">
                <a:latin typeface="Roboto" panose="02000000000000000000" pitchFamily="2" charset="0"/>
                <a:ea typeface="Roboto" panose="02000000000000000000" pitchFamily="2" charset="0"/>
                <a:cs typeface="Roboto" panose="02000000000000000000" pitchFamily="2" charset="0"/>
              </a:rPr>
              <a:t>Advanced Protection</a:t>
            </a:r>
          </a:p>
          <a:p>
            <a:pPr marL="971550" lvl="1" indent="-285750"/>
            <a:r>
              <a:rPr lang="en-AU" sz="1400" dirty="0">
                <a:latin typeface="Roboto" panose="02000000000000000000" pitchFamily="2" charset="0"/>
                <a:ea typeface="Roboto" panose="02000000000000000000" pitchFamily="2" charset="0"/>
                <a:cs typeface="Roboto" panose="02000000000000000000" pitchFamily="2" charset="0"/>
              </a:rPr>
              <a:t>Richer engagements</a:t>
            </a:r>
          </a:p>
          <a:p>
            <a:pPr marL="971550" lvl="1" indent="-285750"/>
            <a:r>
              <a:rPr lang="en-AU" sz="1400" dirty="0">
                <a:latin typeface="Roboto" panose="02000000000000000000" pitchFamily="2" charset="0"/>
                <a:ea typeface="Roboto" panose="02000000000000000000" pitchFamily="2" charset="0"/>
                <a:cs typeface="Roboto" panose="02000000000000000000" pitchFamily="2" charset="0"/>
              </a:rPr>
              <a:t>Advanced webinars</a:t>
            </a:r>
          </a:p>
          <a:p>
            <a:pPr marL="971550" lvl="1" indent="-285750"/>
            <a:r>
              <a:rPr lang="en-AU" sz="1400" dirty="0">
                <a:latin typeface="Roboto" panose="02000000000000000000" pitchFamily="2" charset="0"/>
                <a:ea typeface="Roboto" panose="02000000000000000000" pitchFamily="2" charset="0"/>
                <a:cs typeface="Roboto" panose="02000000000000000000" pitchFamily="2" charset="0"/>
              </a:rPr>
              <a:t>Advanced virtual appointments</a:t>
            </a:r>
          </a:p>
          <a:p>
            <a:pPr marL="971550" lvl="1" indent="-285750"/>
            <a:r>
              <a:rPr lang="en-AU" sz="1400" dirty="0">
                <a:latin typeface="Roboto" panose="02000000000000000000" pitchFamily="2" charset="0"/>
                <a:ea typeface="Roboto" panose="02000000000000000000" pitchFamily="2" charset="0"/>
                <a:cs typeface="Roboto" panose="02000000000000000000" pitchFamily="2" charset="0"/>
              </a:rPr>
              <a:t>Advanced Town halls</a:t>
            </a:r>
          </a:p>
          <a:p>
            <a:pPr marL="285750" indent="-285750">
              <a:buFont typeface="Arial" panose="020B0604020202020204" pitchFamily="34" charset="0"/>
              <a:buChar char="•"/>
            </a:pPr>
            <a:r>
              <a:rPr lang="en-AU" dirty="0"/>
              <a:t>Teams Premium vs Copilot for Microsoft 365</a:t>
            </a:r>
          </a:p>
          <a:p>
            <a:pPr marL="285750" indent="-285750">
              <a:buFont typeface="Arial" panose="020B0604020202020204" pitchFamily="34" charset="0"/>
              <a:buChar char="•"/>
            </a:pPr>
            <a:r>
              <a:rPr lang="en-AU" dirty="0"/>
              <a:t>Licensing</a:t>
            </a:r>
          </a:p>
          <a:p>
            <a:pPr marL="285750" indent="-285750">
              <a:buFont typeface="Arial" panose="020B0604020202020204" pitchFamily="34" charset="0"/>
              <a:buChar char="•"/>
            </a:pPr>
            <a:r>
              <a:rPr lang="en-AU" dirty="0"/>
              <a:t>Resources</a:t>
            </a:r>
          </a:p>
          <a:p>
            <a:pPr marL="285750" indent="-285750">
              <a:buFont typeface="Arial" panose="020B0604020202020204" pitchFamily="34" charset="0"/>
              <a:buChar char="•"/>
            </a:pPr>
            <a:endParaRPr lang="en-NZ" dirty="0"/>
          </a:p>
        </p:txBody>
      </p:sp>
      <p:pic>
        <p:nvPicPr>
          <p:cNvPr id="6" name="Picture 5">
            <a:extLst>
              <a:ext uri="{FF2B5EF4-FFF2-40B4-BE49-F238E27FC236}">
                <a16:creationId xmlns:a16="http://schemas.microsoft.com/office/drawing/2014/main" id="{EDEDDD78-A46E-C711-E63F-4D986A93A3F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t="12270" r="19966" b="12271"/>
          <a:stretch/>
        </p:blipFill>
        <p:spPr>
          <a:xfrm>
            <a:off x="6083106" y="0"/>
            <a:ext cx="6108894" cy="6858001"/>
          </a:xfrm>
          <a:prstGeom prst="rect">
            <a:avLst/>
          </a:prstGeom>
        </p:spPr>
      </p:pic>
    </p:spTree>
    <p:extLst>
      <p:ext uri="{BB962C8B-B14F-4D97-AF65-F5344CB8AC3E}">
        <p14:creationId xmlns:p14="http://schemas.microsoft.com/office/powerpoint/2010/main" val="3349129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607B-5FC6-28F7-3856-41207C59C055}"/>
              </a:ext>
            </a:extLst>
          </p:cNvPr>
          <p:cNvSpPr>
            <a:spLocks noGrp="1"/>
          </p:cNvSpPr>
          <p:nvPr>
            <p:ph type="title"/>
          </p:nvPr>
        </p:nvSpPr>
        <p:spPr/>
        <p:txBody>
          <a:bodyPr/>
          <a:lstStyle/>
          <a:p>
            <a:r>
              <a:rPr lang="en-AU" dirty="0"/>
              <a:t>What is Teams Premium?</a:t>
            </a:r>
          </a:p>
        </p:txBody>
      </p:sp>
      <p:grpSp>
        <p:nvGrpSpPr>
          <p:cNvPr id="8" name="Group 7">
            <a:extLst>
              <a:ext uri="{FF2B5EF4-FFF2-40B4-BE49-F238E27FC236}">
                <a16:creationId xmlns:a16="http://schemas.microsoft.com/office/drawing/2014/main" id="{63B9F471-F032-D869-1175-A0E45EAC02F0}"/>
              </a:ext>
              <a:ext uri="{C183D7F6-B498-43B3-948B-1728B52AA6E4}">
                <adec:decorative xmlns:adec="http://schemas.microsoft.com/office/drawing/2017/decorative" val="1"/>
              </a:ext>
            </a:extLst>
          </p:cNvPr>
          <p:cNvGrpSpPr/>
          <p:nvPr/>
        </p:nvGrpSpPr>
        <p:grpSpPr>
          <a:xfrm>
            <a:off x="721762" y="2009952"/>
            <a:ext cx="10748477" cy="3434351"/>
            <a:chOff x="721762" y="2217512"/>
            <a:chExt cx="10748477" cy="3434351"/>
          </a:xfrm>
        </p:grpSpPr>
        <p:sp>
          <p:nvSpPr>
            <p:cNvPr id="9" name="Rectangle: Rounded Corners 8">
              <a:extLst>
                <a:ext uri="{FF2B5EF4-FFF2-40B4-BE49-F238E27FC236}">
                  <a16:creationId xmlns:a16="http://schemas.microsoft.com/office/drawing/2014/main" id="{24AFE249-A3F1-79D4-F719-DC01F16D414F}"/>
                </a:ext>
              </a:extLst>
            </p:cNvPr>
            <p:cNvSpPr/>
            <p:nvPr/>
          </p:nvSpPr>
          <p:spPr bwMode="auto">
            <a:xfrm>
              <a:off x="721762" y="2791722"/>
              <a:ext cx="3315255" cy="2860141"/>
            </a:xfrm>
            <a:prstGeom prst="roundRect">
              <a:avLst>
                <a:gd name="adj" fmla="val 3533"/>
              </a:avLst>
            </a:prstGeom>
            <a:solidFill>
              <a:schemeClr val="bg1"/>
            </a:soli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grpSp>
          <p:nvGrpSpPr>
            <p:cNvPr id="10" name="Group 9">
              <a:extLst>
                <a:ext uri="{FF2B5EF4-FFF2-40B4-BE49-F238E27FC236}">
                  <a16:creationId xmlns:a16="http://schemas.microsoft.com/office/drawing/2014/main" id="{2161D779-AA3D-DBCC-BFD2-BA90E5975D78}"/>
                </a:ext>
              </a:extLst>
            </p:cNvPr>
            <p:cNvGrpSpPr/>
            <p:nvPr/>
          </p:nvGrpSpPr>
          <p:grpSpPr>
            <a:xfrm>
              <a:off x="1773357" y="2217512"/>
              <a:ext cx="1189320" cy="1188870"/>
              <a:chOff x="2471438" y="5338585"/>
              <a:chExt cx="822960" cy="822648"/>
            </a:xfrm>
          </p:grpSpPr>
          <p:sp>
            <p:nvSpPr>
              <p:cNvPr id="22" name="Rectangle: Rounded Corners 21">
                <a:extLst>
                  <a:ext uri="{FF2B5EF4-FFF2-40B4-BE49-F238E27FC236}">
                    <a16:creationId xmlns:a16="http://schemas.microsoft.com/office/drawing/2014/main" id="{540EB44D-4F34-E42A-3983-416018789B08}"/>
                  </a:ext>
                </a:extLst>
              </p:cNvPr>
              <p:cNvSpPr/>
              <p:nvPr/>
            </p:nvSpPr>
            <p:spPr bwMode="auto">
              <a:xfrm>
                <a:off x="2471438" y="5338585"/>
                <a:ext cx="822960" cy="822648"/>
              </a:xfrm>
              <a:prstGeom prst="roundRect">
                <a:avLst>
                  <a:gd name="adj" fmla="val 50000"/>
                </a:avLst>
              </a:prstGeom>
              <a:gradFill>
                <a:gsLst>
                  <a:gs pos="0">
                    <a:schemeClr val="tx2">
                      <a:lumMod val="40000"/>
                      <a:lumOff val="60000"/>
                    </a:schemeClr>
                  </a:gs>
                  <a:gs pos="100000">
                    <a:srgbClr val="483CAC"/>
                  </a:gs>
                </a:gsLst>
                <a:lin ang="0" scaled="0"/>
              </a:gra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chemeClr val="tx2">
                          <a:lumMod val="40000"/>
                          <a:lumOff val="60000"/>
                        </a:schemeClr>
                      </a:gs>
                      <a:gs pos="100000">
                        <a:srgbClr val="483CAC"/>
                      </a:gs>
                    </a:gsLst>
                    <a:lin ang="0" scaled="0"/>
                  </a:gradFill>
                  <a:latin typeface="Segoe UI"/>
                  <a:cs typeface="Segoe UI" pitchFamily="34" charset="0"/>
                </a:endParaRPr>
              </a:p>
            </p:txBody>
          </p:sp>
          <p:sp>
            <p:nvSpPr>
              <p:cNvPr id="23" name="Oval 22">
                <a:extLst>
                  <a:ext uri="{FF2B5EF4-FFF2-40B4-BE49-F238E27FC236}">
                    <a16:creationId xmlns:a16="http://schemas.microsoft.com/office/drawing/2014/main" id="{CCA80362-037C-151D-C791-47C37BF5FBE6}"/>
                  </a:ext>
                </a:extLst>
              </p:cNvPr>
              <p:cNvSpPr/>
              <p:nvPr/>
            </p:nvSpPr>
            <p:spPr bwMode="auto">
              <a:xfrm rot="10800000">
                <a:off x="2550790" y="5417781"/>
                <a:ext cx="664256" cy="664256"/>
              </a:xfrm>
              <a:prstGeom prst="ellipse">
                <a:avLst/>
              </a:prstGeom>
              <a:solidFill>
                <a:schemeClr val="bg1"/>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4" name="Group 23">
                <a:extLst>
                  <a:ext uri="{FF2B5EF4-FFF2-40B4-BE49-F238E27FC236}">
                    <a16:creationId xmlns:a16="http://schemas.microsoft.com/office/drawing/2014/main" id="{5580CFE9-BACB-6467-1FD2-9C805FF051DD}"/>
                  </a:ext>
                </a:extLst>
              </p:cNvPr>
              <p:cNvGrpSpPr/>
              <p:nvPr/>
            </p:nvGrpSpPr>
            <p:grpSpPr>
              <a:xfrm>
                <a:off x="2721075" y="5540965"/>
                <a:ext cx="323687" cy="417888"/>
                <a:chOff x="6486751" y="2307587"/>
                <a:chExt cx="323687" cy="417888"/>
              </a:xfrm>
            </p:grpSpPr>
            <p:sp>
              <p:nvSpPr>
                <p:cNvPr id="25" name="light" title="Icon of a lightbulb">
                  <a:extLst>
                    <a:ext uri="{FF2B5EF4-FFF2-40B4-BE49-F238E27FC236}">
                      <a16:creationId xmlns:a16="http://schemas.microsoft.com/office/drawing/2014/main" id="{A8FF6930-A3C2-948F-04B8-70D0706B4899}"/>
                    </a:ext>
                  </a:extLst>
                </p:cNvPr>
                <p:cNvSpPr>
                  <a:spLocks noChangeAspect="1" noEditPoints="1"/>
                </p:cNvSpPr>
                <p:nvPr/>
              </p:nvSpPr>
              <p:spPr bwMode="auto">
                <a:xfrm flipH="1">
                  <a:off x="6526616" y="2394908"/>
                  <a:ext cx="222655" cy="330567"/>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505050"/>
                    </a:solidFill>
                    <a:effectLst/>
                    <a:uLnTx/>
                    <a:uFillTx/>
                    <a:latin typeface="Segoe UI"/>
                    <a:ea typeface="+mn-ea"/>
                    <a:cs typeface="+mn-cs"/>
                  </a:endParaRPr>
                </a:p>
              </p:txBody>
            </p:sp>
            <p:cxnSp>
              <p:nvCxnSpPr>
                <p:cNvPr id="26" name="Straight Connector 25">
                  <a:extLst>
                    <a:ext uri="{FF2B5EF4-FFF2-40B4-BE49-F238E27FC236}">
                      <a16:creationId xmlns:a16="http://schemas.microsoft.com/office/drawing/2014/main" id="{B3D2CBE5-942E-601F-A7A9-D0CD0A64528B}"/>
                    </a:ext>
                  </a:extLst>
                </p:cNvPr>
                <p:cNvCxnSpPr/>
                <p:nvPr/>
              </p:nvCxnSpPr>
              <p:spPr>
                <a:xfrm flipH="1">
                  <a:off x="6637944" y="2307587"/>
                  <a:ext cx="0" cy="42600"/>
                </a:xfrm>
                <a:prstGeom prst="lin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27" name="Straight Connector 26">
                  <a:extLst>
                    <a:ext uri="{FF2B5EF4-FFF2-40B4-BE49-F238E27FC236}">
                      <a16:creationId xmlns:a16="http://schemas.microsoft.com/office/drawing/2014/main" id="{CC6F9422-725A-78F2-633B-580F82C7D6A9}"/>
                    </a:ext>
                  </a:extLst>
                </p:cNvPr>
                <p:cNvCxnSpPr>
                  <a:cxnSpLocks/>
                </p:cNvCxnSpPr>
                <p:nvPr/>
              </p:nvCxnSpPr>
              <p:spPr>
                <a:xfrm rot="20280000" flipH="1">
                  <a:off x="6558126" y="2322170"/>
                  <a:ext cx="0" cy="42600"/>
                </a:xfrm>
                <a:prstGeom prst="lin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28" name="Straight Connector 27">
                  <a:extLst>
                    <a:ext uri="{FF2B5EF4-FFF2-40B4-BE49-F238E27FC236}">
                      <a16:creationId xmlns:a16="http://schemas.microsoft.com/office/drawing/2014/main" id="{0B9CA65E-04C1-88EF-85EC-30C0B5AC6748}"/>
                    </a:ext>
                  </a:extLst>
                </p:cNvPr>
                <p:cNvCxnSpPr>
                  <a:cxnSpLocks/>
                </p:cNvCxnSpPr>
                <p:nvPr/>
              </p:nvCxnSpPr>
              <p:spPr>
                <a:xfrm rot="1320000" flipH="1">
                  <a:off x="6717763" y="2322170"/>
                  <a:ext cx="0" cy="42600"/>
                </a:xfrm>
                <a:prstGeom prst="lin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29" name="Straight Connector 28">
                  <a:extLst>
                    <a:ext uri="{FF2B5EF4-FFF2-40B4-BE49-F238E27FC236}">
                      <a16:creationId xmlns:a16="http://schemas.microsoft.com/office/drawing/2014/main" id="{A2220954-E99D-6E94-DEBC-31961EC1FDEA}"/>
                    </a:ext>
                  </a:extLst>
                </p:cNvPr>
                <p:cNvCxnSpPr>
                  <a:cxnSpLocks/>
                </p:cNvCxnSpPr>
                <p:nvPr/>
              </p:nvCxnSpPr>
              <p:spPr>
                <a:xfrm rot="18900000" flipH="1">
                  <a:off x="6486751" y="2385047"/>
                  <a:ext cx="0" cy="42600"/>
                </a:xfrm>
                <a:prstGeom prst="lin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30" name="Straight Connector 29">
                  <a:extLst>
                    <a:ext uri="{FF2B5EF4-FFF2-40B4-BE49-F238E27FC236}">
                      <a16:creationId xmlns:a16="http://schemas.microsoft.com/office/drawing/2014/main" id="{EB90B973-066C-E798-C850-E6D25CD7608E}"/>
                    </a:ext>
                  </a:extLst>
                </p:cNvPr>
                <p:cNvCxnSpPr>
                  <a:cxnSpLocks/>
                </p:cNvCxnSpPr>
                <p:nvPr/>
              </p:nvCxnSpPr>
              <p:spPr>
                <a:xfrm rot="2700000" flipH="1">
                  <a:off x="6789138" y="2385047"/>
                  <a:ext cx="0" cy="42600"/>
                </a:xfrm>
                <a:prstGeom prst="lin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cxnSp>
          </p:grpSp>
        </p:grpSp>
        <p:sp>
          <p:nvSpPr>
            <p:cNvPr id="11" name="TextBox 10">
              <a:extLst>
                <a:ext uri="{FF2B5EF4-FFF2-40B4-BE49-F238E27FC236}">
                  <a16:creationId xmlns:a16="http://schemas.microsoft.com/office/drawing/2014/main" id="{1CB5D75E-547A-3FE6-BD84-3DA5474BD8BF}"/>
                </a:ext>
              </a:extLst>
            </p:cNvPr>
            <p:cNvSpPr txBox="1"/>
            <p:nvPr/>
          </p:nvSpPr>
          <p:spPr>
            <a:xfrm>
              <a:off x="1109887" y="3556282"/>
              <a:ext cx="2539004" cy="1677382"/>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chemeClr val="tx2"/>
                  </a:solidFill>
                  <a:effectLst/>
                  <a:uLnTx/>
                  <a:uFillTx/>
                  <a:latin typeface="Segoe UI Semibold" panose="020B0702040204020203" pitchFamily="34" charset="0"/>
                  <a:ea typeface="+mn-ea"/>
                  <a:cs typeface="Segoe UI Semibold" panose="020B0702040204020203" pitchFamily="34" charset="0"/>
                </a:rPr>
                <a:t>Intelligent productivity</a:t>
              </a:r>
            </a:p>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lang="en-US" sz="1600" kern="0">
                  <a:solidFill>
                    <a:schemeClr val="tx2"/>
                  </a:solidFill>
                  <a:latin typeface="Segoe UI"/>
                  <a:cs typeface="Times New Roman"/>
                </a:rPr>
                <a:t>Focus on what matters most with meetings powered by AI, including GPT from OpenAI</a:t>
              </a:r>
            </a:p>
          </p:txBody>
        </p:sp>
        <p:sp>
          <p:nvSpPr>
            <p:cNvPr id="12" name="Rectangle: Rounded Corners 11">
              <a:extLst>
                <a:ext uri="{FF2B5EF4-FFF2-40B4-BE49-F238E27FC236}">
                  <a16:creationId xmlns:a16="http://schemas.microsoft.com/office/drawing/2014/main" id="{38092F93-34FC-5031-2BAD-BD8ED1DFE577}"/>
                </a:ext>
              </a:extLst>
            </p:cNvPr>
            <p:cNvSpPr/>
            <p:nvPr/>
          </p:nvSpPr>
          <p:spPr bwMode="auto">
            <a:xfrm>
              <a:off x="4438373" y="2791722"/>
              <a:ext cx="3315255" cy="2860141"/>
            </a:xfrm>
            <a:prstGeom prst="roundRect">
              <a:avLst>
                <a:gd name="adj" fmla="val 3533"/>
              </a:avLst>
            </a:prstGeom>
            <a:solidFill>
              <a:schemeClr val="bg1"/>
            </a:soli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3" name="Rectangle: Rounded Corners 12">
              <a:extLst>
                <a:ext uri="{FF2B5EF4-FFF2-40B4-BE49-F238E27FC236}">
                  <a16:creationId xmlns:a16="http://schemas.microsoft.com/office/drawing/2014/main" id="{B3B0D087-35CB-5C15-AEAF-E0464B40C4E9}"/>
                </a:ext>
              </a:extLst>
            </p:cNvPr>
            <p:cNvSpPr/>
            <p:nvPr/>
          </p:nvSpPr>
          <p:spPr bwMode="auto">
            <a:xfrm>
              <a:off x="5489968" y="2217512"/>
              <a:ext cx="1189320" cy="1188870"/>
            </a:xfrm>
            <a:prstGeom prst="roundRect">
              <a:avLst>
                <a:gd name="adj" fmla="val 50000"/>
              </a:avLst>
            </a:prstGeom>
            <a:gradFill>
              <a:gsLst>
                <a:gs pos="0">
                  <a:schemeClr val="tx2">
                    <a:lumMod val="40000"/>
                    <a:lumOff val="60000"/>
                  </a:schemeClr>
                </a:gs>
                <a:gs pos="100000">
                  <a:srgbClr val="483CAC"/>
                </a:gs>
              </a:gsLst>
              <a:lin ang="0" scaled="0"/>
            </a:gra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chemeClr val="tx2">
                        <a:lumMod val="40000"/>
                        <a:lumOff val="60000"/>
                      </a:schemeClr>
                    </a:gs>
                    <a:gs pos="100000">
                      <a:srgbClr val="483CAC"/>
                    </a:gs>
                  </a:gsLst>
                  <a:lin ang="0" scaled="0"/>
                </a:gradFill>
                <a:latin typeface="Segoe UI"/>
                <a:cs typeface="Segoe UI" pitchFamily="34" charset="0"/>
              </a:endParaRPr>
            </a:p>
          </p:txBody>
        </p:sp>
        <p:sp>
          <p:nvSpPr>
            <p:cNvPr id="14" name="Oval 13">
              <a:extLst>
                <a:ext uri="{FF2B5EF4-FFF2-40B4-BE49-F238E27FC236}">
                  <a16:creationId xmlns:a16="http://schemas.microsoft.com/office/drawing/2014/main" id="{CCEA4688-75A3-41F8-1409-B80461B6EA1C}"/>
                </a:ext>
              </a:extLst>
            </p:cNvPr>
            <p:cNvSpPr/>
            <p:nvPr/>
          </p:nvSpPr>
          <p:spPr bwMode="auto">
            <a:xfrm rot="10800000">
              <a:off x="5604645" y="2331964"/>
              <a:ext cx="959965" cy="959966"/>
            </a:xfrm>
            <a:prstGeom prst="ellipse">
              <a:avLst/>
            </a:prstGeom>
            <a:solidFill>
              <a:schemeClr val="bg1"/>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 name="TextBox 14">
              <a:extLst>
                <a:ext uri="{FF2B5EF4-FFF2-40B4-BE49-F238E27FC236}">
                  <a16:creationId xmlns:a16="http://schemas.microsoft.com/office/drawing/2014/main" id="{7E3216D5-BCF4-6DDB-F828-65763A3FF904}"/>
                </a:ext>
              </a:extLst>
            </p:cNvPr>
            <p:cNvSpPr txBox="1"/>
            <p:nvPr/>
          </p:nvSpPr>
          <p:spPr>
            <a:xfrm>
              <a:off x="4720046" y="3556282"/>
              <a:ext cx="2751908" cy="1369606"/>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chemeClr val="tx2"/>
                  </a:solidFill>
                  <a:effectLst/>
                  <a:uLnTx/>
                  <a:uFillTx/>
                  <a:latin typeface="Segoe UI Semibold"/>
                  <a:cs typeface="Segoe UI Semibold"/>
                </a:rPr>
                <a:t>Advanced protection</a:t>
              </a:r>
            </a:p>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0" cap="none" spc="0" normalizeH="0" baseline="0" noProof="0">
                  <a:ln>
                    <a:noFill/>
                  </a:ln>
                  <a:solidFill>
                    <a:schemeClr val="tx2"/>
                  </a:solidFill>
                  <a:effectLst/>
                  <a:uLnTx/>
                  <a:uFillTx/>
                  <a:latin typeface="Segoe UI"/>
                  <a:ea typeface="+mn-ea"/>
                  <a:cs typeface="Times New Roman"/>
                </a:rPr>
                <a:t>Collaborate more securely with advanced protection and customized Teams management</a:t>
              </a:r>
              <a:endParaRPr lang="en-US" sz="1600" b="0" i="0" u="none" strike="noStrike" kern="0" cap="none" spc="0" normalizeH="0" baseline="0" noProof="0">
                <a:ln>
                  <a:noFill/>
                </a:ln>
                <a:solidFill>
                  <a:schemeClr val="tx2"/>
                </a:solidFill>
                <a:effectLst/>
                <a:uLnTx/>
                <a:uFillTx/>
                <a:latin typeface="Segoe UI"/>
                <a:cs typeface="Times New Roman"/>
              </a:endParaRPr>
            </a:p>
          </p:txBody>
        </p:sp>
        <p:sp>
          <p:nvSpPr>
            <p:cNvPr id="16" name="Rectangle: Rounded Corners 15">
              <a:extLst>
                <a:ext uri="{FF2B5EF4-FFF2-40B4-BE49-F238E27FC236}">
                  <a16:creationId xmlns:a16="http://schemas.microsoft.com/office/drawing/2014/main" id="{343F4C1F-C6C2-E6F7-32E0-1DF9010783E1}"/>
                </a:ext>
              </a:extLst>
            </p:cNvPr>
            <p:cNvSpPr/>
            <p:nvPr/>
          </p:nvSpPr>
          <p:spPr bwMode="auto">
            <a:xfrm>
              <a:off x="8154984" y="2791722"/>
              <a:ext cx="3315255" cy="2860141"/>
            </a:xfrm>
            <a:prstGeom prst="roundRect">
              <a:avLst>
                <a:gd name="adj" fmla="val 3533"/>
              </a:avLst>
            </a:prstGeom>
            <a:solidFill>
              <a:schemeClr val="bg1"/>
            </a:soli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7" name="Rectangle: Rounded Corners 16">
              <a:extLst>
                <a:ext uri="{FF2B5EF4-FFF2-40B4-BE49-F238E27FC236}">
                  <a16:creationId xmlns:a16="http://schemas.microsoft.com/office/drawing/2014/main" id="{F40F92F1-938B-A07D-BEC0-ABB496DBDFB3}"/>
                </a:ext>
              </a:extLst>
            </p:cNvPr>
            <p:cNvSpPr/>
            <p:nvPr/>
          </p:nvSpPr>
          <p:spPr bwMode="auto">
            <a:xfrm>
              <a:off x="9206579" y="2217512"/>
              <a:ext cx="1189320" cy="1188870"/>
            </a:xfrm>
            <a:prstGeom prst="roundRect">
              <a:avLst>
                <a:gd name="adj" fmla="val 50000"/>
              </a:avLst>
            </a:prstGeom>
            <a:gradFill>
              <a:gsLst>
                <a:gs pos="0">
                  <a:schemeClr val="tx2">
                    <a:lumMod val="40000"/>
                    <a:lumOff val="60000"/>
                  </a:schemeClr>
                </a:gs>
                <a:gs pos="100000">
                  <a:srgbClr val="483CAC"/>
                </a:gs>
              </a:gsLst>
              <a:lin ang="0" scaled="0"/>
            </a:gra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chemeClr val="tx2">
                        <a:lumMod val="40000"/>
                        <a:lumOff val="60000"/>
                      </a:schemeClr>
                    </a:gs>
                    <a:gs pos="100000">
                      <a:srgbClr val="483CAC"/>
                    </a:gs>
                  </a:gsLst>
                  <a:lin ang="0" scaled="0"/>
                </a:gradFill>
                <a:latin typeface="Segoe UI"/>
                <a:cs typeface="Segoe UI" pitchFamily="34" charset="0"/>
              </a:endParaRPr>
            </a:p>
          </p:txBody>
        </p:sp>
        <p:sp>
          <p:nvSpPr>
            <p:cNvPr id="18" name="Oval 17">
              <a:extLst>
                <a:ext uri="{FF2B5EF4-FFF2-40B4-BE49-F238E27FC236}">
                  <a16:creationId xmlns:a16="http://schemas.microsoft.com/office/drawing/2014/main" id="{DB1F6533-F572-7220-7F63-E5B2E58C14E1}"/>
                </a:ext>
              </a:extLst>
            </p:cNvPr>
            <p:cNvSpPr/>
            <p:nvPr/>
          </p:nvSpPr>
          <p:spPr bwMode="auto">
            <a:xfrm rot="10800000">
              <a:off x="9321256" y="2331964"/>
              <a:ext cx="959965" cy="959966"/>
            </a:xfrm>
            <a:prstGeom prst="ellipse">
              <a:avLst/>
            </a:prstGeom>
            <a:solidFill>
              <a:schemeClr val="bg1"/>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TextBox 18">
              <a:extLst>
                <a:ext uri="{FF2B5EF4-FFF2-40B4-BE49-F238E27FC236}">
                  <a16:creationId xmlns:a16="http://schemas.microsoft.com/office/drawing/2014/main" id="{A4D4E588-6C1C-98D9-CC66-0C09F610BEF8}"/>
                </a:ext>
              </a:extLst>
            </p:cNvPr>
            <p:cNvSpPr txBox="1"/>
            <p:nvPr/>
          </p:nvSpPr>
          <p:spPr>
            <a:xfrm>
              <a:off x="8526787" y="3556282"/>
              <a:ext cx="2571648" cy="1369606"/>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chemeClr val="tx2"/>
                  </a:solidFill>
                  <a:effectLst/>
                  <a:uLnTx/>
                  <a:uFillTx/>
                  <a:latin typeface="Segoe UI Semibold" panose="020B0702040204020203" pitchFamily="34" charset="0"/>
                  <a:ea typeface="+mn-ea"/>
                  <a:cs typeface="Segoe UI Semibold" panose="020B0702040204020203" pitchFamily="34" charset="0"/>
                </a:rPr>
                <a:t>Richer engagement </a:t>
              </a:r>
            </a:p>
            <a:p>
              <a:pPr algn="ctr" defTabSz="932742">
                <a:spcAft>
                  <a:spcPts val="600"/>
                </a:spcAft>
                <a:buSzPct val="90000"/>
                <a:defRPr/>
              </a:pPr>
              <a:r>
                <a:rPr lang="en-US" sz="1600" kern="0">
                  <a:solidFill>
                    <a:schemeClr val="tx2"/>
                  </a:solidFill>
                  <a:latin typeface="Segoe UI"/>
                  <a:cs typeface="Times New Roman"/>
                </a:rPr>
                <a:t>Create deeper engagements with personalized experiences that help grow your business and brand</a:t>
              </a:r>
            </a:p>
          </p:txBody>
        </p:sp>
        <p:sp>
          <p:nvSpPr>
            <p:cNvPr id="20" name="Lock" title="Icon of a padlock">
              <a:extLst>
                <a:ext uri="{FF2B5EF4-FFF2-40B4-BE49-F238E27FC236}">
                  <a16:creationId xmlns:a16="http://schemas.microsoft.com/office/drawing/2014/main" id="{FAC1BD48-F7C7-8E38-0E8D-B7288AC73BE0}"/>
                </a:ext>
              </a:extLst>
            </p:cNvPr>
            <p:cNvSpPr>
              <a:spLocks noChangeAspect="1" noEditPoints="1"/>
            </p:cNvSpPr>
            <p:nvPr/>
          </p:nvSpPr>
          <p:spPr bwMode="auto">
            <a:xfrm flipH="1">
              <a:off x="5879669" y="2525486"/>
              <a:ext cx="409916" cy="572920"/>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505050"/>
                </a:solidFill>
                <a:effectLst/>
                <a:uLnTx/>
                <a:uFillTx/>
                <a:latin typeface="Segoe UI"/>
                <a:ea typeface="+mn-ea"/>
                <a:cs typeface="+mn-cs"/>
              </a:endParaRPr>
            </a:p>
          </p:txBody>
        </p:sp>
        <p:sp>
          <p:nvSpPr>
            <p:cNvPr id="21" name="create" title="Icon of a pencil with an arrow around it pointing counterclockwise">
              <a:extLst>
                <a:ext uri="{FF2B5EF4-FFF2-40B4-BE49-F238E27FC236}">
                  <a16:creationId xmlns:a16="http://schemas.microsoft.com/office/drawing/2014/main" id="{1349D370-00AB-B62E-75C8-3FBEAD3A71BC}"/>
                </a:ext>
              </a:extLst>
            </p:cNvPr>
            <p:cNvSpPr>
              <a:spLocks noChangeAspect="1" noEditPoints="1"/>
            </p:cNvSpPr>
            <p:nvPr/>
          </p:nvSpPr>
          <p:spPr bwMode="auto">
            <a:xfrm>
              <a:off x="9482083" y="2499360"/>
              <a:ext cx="638310" cy="625172"/>
            </a:xfrm>
            <a:custGeom>
              <a:avLst/>
              <a:gdLst>
                <a:gd name="T0" fmla="*/ 0 w 354"/>
                <a:gd name="T1" fmla="*/ 174 h 348"/>
                <a:gd name="T2" fmla="*/ 177 w 354"/>
                <a:gd name="T3" fmla="*/ 0 h 348"/>
                <a:gd name="T4" fmla="*/ 354 w 354"/>
                <a:gd name="T5" fmla="*/ 174 h 348"/>
                <a:gd name="T6" fmla="*/ 177 w 354"/>
                <a:gd name="T7" fmla="*/ 348 h 348"/>
                <a:gd name="T8" fmla="*/ 18 w 354"/>
                <a:gd name="T9" fmla="*/ 252 h 348"/>
                <a:gd name="T10" fmla="*/ 60 w 354"/>
                <a:gd name="T11" fmla="*/ 265 h 348"/>
                <a:gd name="T12" fmla="*/ 18 w 354"/>
                <a:gd name="T13" fmla="*/ 252 h 348"/>
                <a:gd name="T14" fmla="*/ 6 w 354"/>
                <a:gd name="T15" fmla="*/ 294 h 348"/>
                <a:gd name="T16" fmla="*/ 263 w 354"/>
                <a:gd name="T17" fmla="*/ 22 h 348"/>
                <a:gd name="T18" fmla="*/ 161 w 354"/>
                <a:gd name="T19" fmla="*/ 121 h 348"/>
                <a:gd name="T20" fmla="*/ 120 w 354"/>
                <a:gd name="T21" fmla="*/ 234 h 348"/>
                <a:gd name="T22" fmla="*/ 237 w 354"/>
                <a:gd name="T23" fmla="*/ 194 h 348"/>
                <a:gd name="T24" fmla="*/ 336 w 354"/>
                <a:gd name="T25" fmla="*/ 97 h 348"/>
                <a:gd name="T26" fmla="*/ 161 w 354"/>
                <a:gd name="T27" fmla="*/ 121 h 348"/>
                <a:gd name="T28" fmla="*/ 217 w 354"/>
                <a:gd name="T29" fmla="*/ 140 h 348"/>
                <a:gd name="T30" fmla="*/ 304 w 354"/>
                <a:gd name="T31" fmla="*/ 52 h 348"/>
                <a:gd name="T32" fmla="*/ 236 w 354"/>
                <a:gd name="T33" fmla="*/ 194 h 348"/>
                <a:gd name="T34" fmla="*/ 217 w 354"/>
                <a:gd name="T35" fmla="*/ 140 h 348"/>
                <a:gd name="T36" fmla="*/ 138 w 354"/>
                <a:gd name="T37" fmla="*/ 184 h 348"/>
                <a:gd name="T38" fmla="*/ 171 w 354"/>
                <a:gd name="T39" fmla="*/ 2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4" h="348">
                  <a:moveTo>
                    <a:pt x="0" y="174"/>
                  </a:moveTo>
                  <a:cubicBezTo>
                    <a:pt x="0" y="78"/>
                    <a:pt x="79" y="0"/>
                    <a:pt x="177" y="0"/>
                  </a:cubicBezTo>
                  <a:cubicBezTo>
                    <a:pt x="275" y="0"/>
                    <a:pt x="354" y="78"/>
                    <a:pt x="354" y="174"/>
                  </a:cubicBezTo>
                  <a:cubicBezTo>
                    <a:pt x="354" y="271"/>
                    <a:pt x="275" y="348"/>
                    <a:pt x="177" y="348"/>
                  </a:cubicBezTo>
                  <a:cubicBezTo>
                    <a:pt x="108" y="348"/>
                    <a:pt x="47" y="309"/>
                    <a:pt x="18" y="252"/>
                  </a:cubicBezTo>
                  <a:moveTo>
                    <a:pt x="60" y="265"/>
                  </a:moveTo>
                  <a:cubicBezTo>
                    <a:pt x="18" y="252"/>
                    <a:pt x="18" y="252"/>
                    <a:pt x="18" y="252"/>
                  </a:cubicBezTo>
                  <a:cubicBezTo>
                    <a:pt x="6" y="294"/>
                    <a:pt x="6" y="294"/>
                    <a:pt x="6" y="294"/>
                  </a:cubicBezTo>
                  <a:moveTo>
                    <a:pt x="263" y="22"/>
                  </a:moveTo>
                  <a:cubicBezTo>
                    <a:pt x="161" y="121"/>
                    <a:pt x="161" y="121"/>
                    <a:pt x="161" y="121"/>
                  </a:cubicBezTo>
                  <a:cubicBezTo>
                    <a:pt x="120" y="234"/>
                    <a:pt x="120" y="234"/>
                    <a:pt x="120" y="234"/>
                  </a:cubicBezTo>
                  <a:cubicBezTo>
                    <a:pt x="237" y="194"/>
                    <a:pt x="237" y="194"/>
                    <a:pt x="237" y="194"/>
                  </a:cubicBezTo>
                  <a:cubicBezTo>
                    <a:pt x="336" y="97"/>
                    <a:pt x="336" y="97"/>
                    <a:pt x="336" y="97"/>
                  </a:cubicBezTo>
                  <a:moveTo>
                    <a:pt x="161" y="121"/>
                  </a:moveTo>
                  <a:cubicBezTo>
                    <a:pt x="217" y="140"/>
                    <a:pt x="217" y="140"/>
                    <a:pt x="217" y="140"/>
                  </a:cubicBezTo>
                  <a:cubicBezTo>
                    <a:pt x="304" y="52"/>
                    <a:pt x="304" y="52"/>
                    <a:pt x="304" y="52"/>
                  </a:cubicBezTo>
                  <a:moveTo>
                    <a:pt x="236" y="194"/>
                  </a:moveTo>
                  <a:cubicBezTo>
                    <a:pt x="217" y="140"/>
                    <a:pt x="217" y="140"/>
                    <a:pt x="217" y="140"/>
                  </a:cubicBezTo>
                  <a:moveTo>
                    <a:pt x="138" y="184"/>
                  </a:moveTo>
                  <a:cubicBezTo>
                    <a:pt x="171" y="217"/>
                    <a:pt x="171" y="217"/>
                    <a:pt x="171" y="217"/>
                  </a:cubicBezTo>
                </a:path>
              </a:pathLst>
            </a:custGeom>
            <a:noFill/>
            <a:ln w="12700" cap="rnd">
              <a:solidFill>
                <a:srgbClr val="5A57D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42025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FD0C7-0D71-6201-0E3C-C887E635C36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C1D48D6-A4F8-F616-3955-5264FD355CFC}"/>
              </a:ext>
            </a:extLst>
          </p:cNvPr>
          <p:cNvSpPr>
            <a:spLocks noGrp="1"/>
          </p:cNvSpPr>
          <p:nvPr>
            <p:ph idx="1"/>
          </p:nvPr>
        </p:nvSpPr>
        <p:spPr/>
        <p:txBody>
          <a:bodyPr/>
          <a:lstStyle/>
          <a:p>
            <a:endParaRPr lang="en-AU"/>
          </a:p>
        </p:txBody>
      </p:sp>
      <p:sp>
        <p:nvSpPr>
          <p:cNvPr id="4" name="Title 1">
            <a:extLst>
              <a:ext uri="{FF2B5EF4-FFF2-40B4-BE49-F238E27FC236}">
                <a16:creationId xmlns:a16="http://schemas.microsoft.com/office/drawing/2014/main" id="{DE12B57F-EB50-5418-06B2-E29525E99634}"/>
              </a:ext>
            </a:extLst>
          </p:cNvPr>
          <p:cNvSpPr txBox="1">
            <a:spLocks/>
          </p:cNvSpPr>
          <p:nvPr/>
        </p:nvSpPr>
        <p:spPr>
          <a:xfrm>
            <a:off x="956345" y="365125"/>
            <a:ext cx="10397455" cy="9373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ontserrat Black" panose="00000A00000000000000" pitchFamily="2" charset="0"/>
                <a:ea typeface="+mj-ea"/>
                <a:cs typeface="+mj-cs"/>
              </a:defRPr>
            </a:lvl1pPr>
          </a:lstStyle>
          <a:p>
            <a:r>
              <a:rPr lang="en-AU"/>
              <a:t>What is Teams Premium?</a:t>
            </a:r>
            <a:endParaRPr lang="en-AU" dirty="0"/>
          </a:p>
        </p:txBody>
      </p:sp>
      <p:grpSp>
        <p:nvGrpSpPr>
          <p:cNvPr id="5" name="Group 4">
            <a:extLst>
              <a:ext uri="{FF2B5EF4-FFF2-40B4-BE49-F238E27FC236}">
                <a16:creationId xmlns:a16="http://schemas.microsoft.com/office/drawing/2014/main" id="{D90B8C6B-E1DA-BE3D-D4E9-3E1324FFFA9B}"/>
              </a:ext>
              <a:ext uri="{C183D7F6-B498-43B3-948B-1728B52AA6E4}">
                <adec:decorative xmlns:adec="http://schemas.microsoft.com/office/drawing/2017/decorative" val="1"/>
              </a:ext>
            </a:extLst>
          </p:cNvPr>
          <p:cNvGrpSpPr/>
          <p:nvPr/>
        </p:nvGrpSpPr>
        <p:grpSpPr>
          <a:xfrm>
            <a:off x="721762" y="2009952"/>
            <a:ext cx="10748477" cy="3434351"/>
            <a:chOff x="721762" y="2217512"/>
            <a:chExt cx="10748477" cy="3434351"/>
          </a:xfrm>
        </p:grpSpPr>
        <p:sp>
          <p:nvSpPr>
            <p:cNvPr id="6" name="Rectangle: Rounded Corners 5">
              <a:extLst>
                <a:ext uri="{FF2B5EF4-FFF2-40B4-BE49-F238E27FC236}">
                  <a16:creationId xmlns:a16="http://schemas.microsoft.com/office/drawing/2014/main" id="{C1FF04D0-3A4E-6F10-CE24-2EEAD1BE1033}"/>
                </a:ext>
              </a:extLst>
            </p:cNvPr>
            <p:cNvSpPr/>
            <p:nvPr/>
          </p:nvSpPr>
          <p:spPr bwMode="auto">
            <a:xfrm>
              <a:off x="721762" y="2791722"/>
              <a:ext cx="3315255" cy="2860141"/>
            </a:xfrm>
            <a:prstGeom prst="roundRect">
              <a:avLst>
                <a:gd name="adj" fmla="val 3533"/>
              </a:avLst>
            </a:prstGeom>
            <a:solidFill>
              <a:schemeClr val="bg1"/>
            </a:soli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grpSp>
          <p:nvGrpSpPr>
            <p:cNvPr id="7" name="Group 6">
              <a:extLst>
                <a:ext uri="{FF2B5EF4-FFF2-40B4-BE49-F238E27FC236}">
                  <a16:creationId xmlns:a16="http://schemas.microsoft.com/office/drawing/2014/main" id="{94C91F3E-4792-0EA9-4D05-478C0F30AB1C}"/>
                </a:ext>
              </a:extLst>
            </p:cNvPr>
            <p:cNvGrpSpPr/>
            <p:nvPr/>
          </p:nvGrpSpPr>
          <p:grpSpPr>
            <a:xfrm>
              <a:off x="1773357" y="2217512"/>
              <a:ext cx="1189320" cy="1188870"/>
              <a:chOff x="2471438" y="5338585"/>
              <a:chExt cx="822960" cy="822648"/>
            </a:xfrm>
          </p:grpSpPr>
          <p:sp>
            <p:nvSpPr>
              <p:cNvPr id="19" name="Rectangle: Rounded Corners 18">
                <a:extLst>
                  <a:ext uri="{FF2B5EF4-FFF2-40B4-BE49-F238E27FC236}">
                    <a16:creationId xmlns:a16="http://schemas.microsoft.com/office/drawing/2014/main" id="{4844C4B3-7E79-A69D-9427-1DB46558AF3D}"/>
                  </a:ext>
                </a:extLst>
              </p:cNvPr>
              <p:cNvSpPr/>
              <p:nvPr/>
            </p:nvSpPr>
            <p:spPr bwMode="auto">
              <a:xfrm>
                <a:off x="2471438" y="5338585"/>
                <a:ext cx="822960" cy="822648"/>
              </a:xfrm>
              <a:prstGeom prst="roundRect">
                <a:avLst>
                  <a:gd name="adj" fmla="val 50000"/>
                </a:avLst>
              </a:prstGeom>
              <a:gradFill>
                <a:gsLst>
                  <a:gs pos="0">
                    <a:schemeClr val="tx2">
                      <a:lumMod val="40000"/>
                      <a:lumOff val="60000"/>
                    </a:schemeClr>
                  </a:gs>
                  <a:gs pos="100000">
                    <a:srgbClr val="483CAC"/>
                  </a:gs>
                </a:gsLst>
                <a:lin ang="0" scaled="0"/>
              </a:gra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chemeClr val="tx2">
                          <a:lumMod val="40000"/>
                          <a:lumOff val="60000"/>
                        </a:schemeClr>
                      </a:gs>
                      <a:gs pos="100000">
                        <a:srgbClr val="483CAC"/>
                      </a:gs>
                    </a:gsLst>
                    <a:lin ang="0" scaled="0"/>
                  </a:gradFill>
                  <a:latin typeface="Segoe UI"/>
                  <a:cs typeface="Segoe UI" pitchFamily="34" charset="0"/>
                </a:endParaRPr>
              </a:p>
            </p:txBody>
          </p:sp>
          <p:sp>
            <p:nvSpPr>
              <p:cNvPr id="20" name="Oval 19">
                <a:extLst>
                  <a:ext uri="{FF2B5EF4-FFF2-40B4-BE49-F238E27FC236}">
                    <a16:creationId xmlns:a16="http://schemas.microsoft.com/office/drawing/2014/main" id="{C7F18595-BD80-B439-AF87-D29983F6B8CE}"/>
                  </a:ext>
                </a:extLst>
              </p:cNvPr>
              <p:cNvSpPr/>
              <p:nvPr/>
            </p:nvSpPr>
            <p:spPr bwMode="auto">
              <a:xfrm rot="10800000">
                <a:off x="2550790" y="5417781"/>
                <a:ext cx="664256" cy="664256"/>
              </a:xfrm>
              <a:prstGeom prst="ellipse">
                <a:avLst/>
              </a:prstGeom>
              <a:solidFill>
                <a:schemeClr val="bg1"/>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1" name="Group 20">
                <a:extLst>
                  <a:ext uri="{FF2B5EF4-FFF2-40B4-BE49-F238E27FC236}">
                    <a16:creationId xmlns:a16="http://schemas.microsoft.com/office/drawing/2014/main" id="{DB1AB3DE-36AE-7568-3CE6-08C34BA1229C}"/>
                  </a:ext>
                </a:extLst>
              </p:cNvPr>
              <p:cNvGrpSpPr/>
              <p:nvPr/>
            </p:nvGrpSpPr>
            <p:grpSpPr>
              <a:xfrm>
                <a:off x="2721075" y="5540965"/>
                <a:ext cx="323687" cy="417888"/>
                <a:chOff x="6486751" y="2307587"/>
                <a:chExt cx="323687" cy="417888"/>
              </a:xfrm>
            </p:grpSpPr>
            <p:sp>
              <p:nvSpPr>
                <p:cNvPr id="22" name="light" title="Icon of a lightbulb">
                  <a:extLst>
                    <a:ext uri="{FF2B5EF4-FFF2-40B4-BE49-F238E27FC236}">
                      <a16:creationId xmlns:a16="http://schemas.microsoft.com/office/drawing/2014/main" id="{DA5956D6-C2F2-260C-A467-C415BE14F041}"/>
                    </a:ext>
                  </a:extLst>
                </p:cNvPr>
                <p:cNvSpPr>
                  <a:spLocks noChangeAspect="1" noEditPoints="1"/>
                </p:cNvSpPr>
                <p:nvPr/>
              </p:nvSpPr>
              <p:spPr bwMode="auto">
                <a:xfrm flipH="1">
                  <a:off x="6526616" y="2394908"/>
                  <a:ext cx="222655" cy="330567"/>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505050"/>
                    </a:solidFill>
                    <a:effectLst/>
                    <a:uLnTx/>
                    <a:uFillTx/>
                    <a:latin typeface="Segoe UI"/>
                    <a:ea typeface="+mn-ea"/>
                    <a:cs typeface="+mn-cs"/>
                  </a:endParaRPr>
                </a:p>
              </p:txBody>
            </p:sp>
            <p:cxnSp>
              <p:nvCxnSpPr>
                <p:cNvPr id="23" name="Straight Connector 22">
                  <a:extLst>
                    <a:ext uri="{FF2B5EF4-FFF2-40B4-BE49-F238E27FC236}">
                      <a16:creationId xmlns:a16="http://schemas.microsoft.com/office/drawing/2014/main" id="{B2E9C89D-142B-8D3A-69FA-749A45E148C9}"/>
                    </a:ext>
                  </a:extLst>
                </p:cNvPr>
                <p:cNvCxnSpPr/>
                <p:nvPr/>
              </p:nvCxnSpPr>
              <p:spPr>
                <a:xfrm flipH="1">
                  <a:off x="6637944" y="2307587"/>
                  <a:ext cx="0" cy="42600"/>
                </a:xfrm>
                <a:prstGeom prst="lin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24" name="Straight Connector 23">
                  <a:extLst>
                    <a:ext uri="{FF2B5EF4-FFF2-40B4-BE49-F238E27FC236}">
                      <a16:creationId xmlns:a16="http://schemas.microsoft.com/office/drawing/2014/main" id="{B9CF7673-72DD-4464-9117-67F135F62DDC}"/>
                    </a:ext>
                  </a:extLst>
                </p:cNvPr>
                <p:cNvCxnSpPr>
                  <a:cxnSpLocks/>
                </p:cNvCxnSpPr>
                <p:nvPr/>
              </p:nvCxnSpPr>
              <p:spPr>
                <a:xfrm rot="20280000" flipH="1">
                  <a:off x="6558126" y="2322170"/>
                  <a:ext cx="0" cy="42600"/>
                </a:xfrm>
                <a:prstGeom prst="lin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25" name="Straight Connector 24">
                  <a:extLst>
                    <a:ext uri="{FF2B5EF4-FFF2-40B4-BE49-F238E27FC236}">
                      <a16:creationId xmlns:a16="http://schemas.microsoft.com/office/drawing/2014/main" id="{DDAD33A6-4F77-D483-7BD3-8F9C3626302F}"/>
                    </a:ext>
                  </a:extLst>
                </p:cNvPr>
                <p:cNvCxnSpPr>
                  <a:cxnSpLocks/>
                </p:cNvCxnSpPr>
                <p:nvPr/>
              </p:nvCxnSpPr>
              <p:spPr>
                <a:xfrm rot="1320000" flipH="1">
                  <a:off x="6717763" y="2322170"/>
                  <a:ext cx="0" cy="42600"/>
                </a:xfrm>
                <a:prstGeom prst="lin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26" name="Straight Connector 25">
                  <a:extLst>
                    <a:ext uri="{FF2B5EF4-FFF2-40B4-BE49-F238E27FC236}">
                      <a16:creationId xmlns:a16="http://schemas.microsoft.com/office/drawing/2014/main" id="{3A266762-F34B-012C-65BD-C3C9BF9F229F}"/>
                    </a:ext>
                  </a:extLst>
                </p:cNvPr>
                <p:cNvCxnSpPr>
                  <a:cxnSpLocks/>
                </p:cNvCxnSpPr>
                <p:nvPr/>
              </p:nvCxnSpPr>
              <p:spPr>
                <a:xfrm rot="18900000" flipH="1">
                  <a:off x="6486751" y="2385047"/>
                  <a:ext cx="0" cy="42600"/>
                </a:xfrm>
                <a:prstGeom prst="lin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27" name="Straight Connector 26">
                  <a:extLst>
                    <a:ext uri="{FF2B5EF4-FFF2-40B4-BE49-F238E27FC236}">
                      <a16:creationId xmlns:a16="http://schemas.microsoft.com/office/drawing/2014/main" id="{A42B0F9C-9925-9F35-11B8-0A8173E8C078}"/>
                    </a:ext>
                  </a:extLst>
                </p:cNvPr>
                <p:cNvCxnSpPr>
                  <a:cxnSpLocks/>
                </p:cNvCxnSpPr>
                <p:nvPr/>
              </p:nvCxnSpPr>
              <p:spPr>
                <a:xfrm rot="2700000" flipH="1">
                  <a:off x="6789138" y="2385047"/>
                  <a:ext cx="0" cy="42600"/>
                </a:xfrm>
                <a:prstGeom prst="lin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cxnSp>
          </p:grpSp>
        </p:grpSp>
        <p:sp>
          <p:nvSpPr>
            <p:cNvPr id="8" name="TextBox 7">
              <a:extLst>
                <a:ext uri="{FF2B5EF4-FFF2-40B4-BE49-F238E27FC236}">
                  <a16:creationId xmlns:a16="http://schemas.microsoft.com/office/drawing/2014/main" id="{AA188E48-D92A-1B90-1D07-2C43745BF4D5}"/>
                </a:ext>
              </a:extLst>
            </p:cNvPr>
            <p:cNvSpPr txBox="1"/>
            <p:nvPr/>
          </p:nvSpPr>
          <p:spPr>
            <a:xfrm>
              <a:off x="1109887" y="3556282"/>
              <a:ext cx="2539004" cy="1677382"/>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chemeClr val="tx2"/>
                  </a:solidFill>
                  <a:effectLst/>
                  <a:uLnTx/>
                  <a:uFillTx/>
                  <a:latin typeface="Segoe UI Semibold" panose="020B0702040204020203" pitchFamily="34" charset="0"/>
                  <a:ea typeface="+mn-ea"/>
                  <a:cs typeface="Segoe UI Semibold" panose="020B0702040204020203" pitchFamily="34" charset="0"/>
                </a:rPr>
                <a:t>Intelligent productivity</a:t>
              </a:r>
            </a:p>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lang="en-US" sz="1600" kern="0">
                  <a:solidFill>
                    <a:schemeClr val="tx2"/>
                  </a:solidFill>
                  <a:latin typeface="Segoe UI"/>
                  <a:cs typeface="Times New Roman"/>
                </a:rPr>
                <a:t>Focus on what matters most with meetings powered by AI, including GPT from OpenAI</a:t>
              </a:r>
            </a:p>
          </p:txBody>
        </p:sp>
        <p:sp>
          <p:nvSpPr>
            <p:cNvPr id="9" name="Rectangle: Rounded Corners 8">
              <a:extLst>
                <a:ext uri="{FF2B5EF4-FFF2-40B4-BE49-F238E27FC236}">
                  <a16:creationId xmlns:a16="http://schemas.microsoft.com/office/drawing/2014/main" id="{7046B03E-064A-65F8-9405-9EF0C22AF5F5}"/>
                </a:ext>
              </a:extLst>
            </p:cNvPr>
            <p:cNvSpPr/>
            <p:nvPr/>
          </p:nvSpPr>
          <p:spPr bwMode="auto">
            <a:xfrm>
              <a:off x="4438373" y="2791722"/>
              <a:ext cx="3315255" cy="2860141"/>
            </a:xfrm>
            <a:prstGeom prst="roundRect">
              <a:avLst>
                <a:gd name="adj" fmla="val 3533"/>
              </a:avLst>
            </a:prstGeom>
            <a:solidFill>
              <a:schemeClr val="bg1"/>
            </a:soli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0" name="Rectangle: Rounded Corners 9">
              <a:extLst>
                <a:ext uri="{FF2B5EF4-FFF2-40B4-BE49-F238E27FC236}">
                  <a16:creationId xmlns:a16="http://schemas.microsoft.com/office/drawing/2014/main" id="{A5BA524B-925D-371C-7F4C-D376359590FC}"/>
                </a:ext>
              </a:extLst>
            </p:cNvPr>
            <p:cNvSpPr/>
            <p:nvPr/>
          </p:nvSpPr>
          <p:spPr bwMode="auto">
            <a:xfrm>
              <a:off x="5489968" y="2217512"/>
              <a:ext cx="1189320" cy="1188870"/>
            </a:xfrm>
            <a:prstGeom prst="roundRect">
              <a:avLst>
                <a:gd name="adj" fmla="val 50000"/>
              </a:avLst>
            </a:prstGeom>
            <a:gradFill>
              <a:gsLst>
                <a:gs pos="0">
                  <a:schemeClr val="tx2">
                    <a:lumMod val="40000"/>
                    <a:lumOff val="60000"/>
                  </a:schemeClr>
                </a:gs>
                <a:gs pos="100000">
                  <a:srgbClr val="483CAC"/>
                </a:gs>
              </a:gsLst>
              <a:lin ang="0" scaled="0"/>
            </a:gra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chemeClr val="tx2">
                        <a:lumMod val="40000"/>
                        <a:lumOff val="60000"/>
                      </a:schemeClr>
                    </a:gs>
                    <a:gs pos="100000">
                      <a:srgbClr val="483CAC"/>
                    </a:gs>
                  </a:gsLst>
                  <a:lin ang="0" scaled="0"/>
                </a:gradFill>
                <a:latin typeface="Segoe UI"/>
                <a:cs typeface="Segoe UI" pitchFamily="34" charset="0"/>
              </a:endParaRPr>
            </a:p>
          </p:txBody>
        </p:sp>
        <p:sp>
          <p:nvSpPr>
            <p:cNvPr id="11" name="Oval 10">
              <a:extLst>
                <a:ext uri="{FF2B5EF4-FFF2-40B4-BE49-F238E27FC236}">
                  <a16:creationId xmlns:a16="http://schemas.microsoft.com/office/drawing/2014/main" id="{FFE68F13-D9C6-22CC-5435-7F3803684C03}"/>
                </a:ext>
              </a:extLst>
            </p:cNvPr>
            <p:cNvSpPr/>
            <p:nvPr/>
          </p:nvSpPr>
          <p:spPr bwMode="auto">
            <a:xfrm rot="10800000">
              <a:off x="5604645" y="2331964"/>
              <a:ext cx="959965" cy="959966"/>
            </a:xfrm>
            <a:prstGeom prst="ellipse">
              <a:avLst/>
            </a:prstGeom>
            <a:solidFill>
              <a:schemeClr val="bg1"/>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TextBox 11">
              <a:extLst>
                <a:ext uri="{FF2B5EF4-FFF2-40B4-BE49-F238E27FC236}">
                  <a16:creationId xmlns:a16="http://schemas.microsoft.com/office/drawing/2014/main" id="{0BC5BB03-B7BC-5F3F-7C00-BA0BBA5A5E20}"/>
                </a:ext>
              </a:extLst>
            </p:cNvPr>
            <p:cNvSpPr txBox="1"/>
            <p:nvPr/>
          </p:nvSpPr>
          <p:spPr>
            <a:xfrm>
              <a:off x="4720046" y="3556282"/>
              <a:ext cx="2751908" cy="1369606"/>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chemeClr val="tx2"/>
                  </a:solidFill>
                  <a:effectLst/>
                  <a:uLnTx/>
                  <a:uFillTx/>
                  <a:latin typeface="Segoe UI Semibold"/>
                  <a:cs typeface="Segoe UI Semibold"/>
                </a:rPr>
                <a:t>Advanced protection</a:t>
              </a:r>
            </a:p>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0" cap="none" spc="0" normalizeH="0" baseline="0" noProof="0">
                  <a:ln>
                    <a:noFill/>
                  </a:ln>
                  <a:solidFill>
                    <a:schemeClr val="tx2"/>
                  </a:solidFill>
                  <a:effectLst/>
                  <a:uLnTx/>
                  <a:uFillTx/>
                  <a:latin typeface="Segoe UI"/>
                  <a:ea typeface="+mn-ea"/>
                  <a:cs typeface="Times New Roman"/>
                </a:rPr>
                <a:t>Collaborate more securely with advanced protection and customized Teams management</a:t>
              </a:r>
              <a:endParaRPr lang="en-US" sz="1600" b="0" i="0" u="none" strike="noStrike" kern="0" cap="none" spc="0" normalizeH="0" baseline="0" noProof="0">
                <a:ln>
                  <a:noFill/>
                </a:ln>
                <a:solidFill>
                  <a:schemeClr val="tx2"/>
                </a:solidFill>
                <a:effectLst/>
                <a:uLnTx/>
                <a:uFillTx/>
                <a:latin typeface="Segoe UI"/>
                <a:cs typeface="Times New Roman"/>
              </a:endParaRPr>
            </a:p>
          </p:txBody>
        </p:sp>
        <p:sp>
          <p:nvSpPr>
            <p:cNvPr id="13" name="Rectangle: Rounded Corners 12">
              <a:extLst>
                <a:ext uri="{FF2B5EF4-FFF2-40B4-BE49-F238E27FC236}">
                  <a16:creationId xmlns:a16="http://schemas.microsoft.com/office/drawing/2014/main" id="{FA5454EA-28E6-1372-837B-668E88EBBCB7}"/>
                </a:ext>
              </a:extLst>
            </p:cNvPr>
            <p:cNvSpPr/>
            <p:nvPr/>
          </p:nvSpPr>
          <p:spPr bwMode="auto">
            <a:xfrm>
              <a:off x="8154984" y="2791722"/>
              <a:ext cx="3315255" cy="2860141"/>
            </a:xfrm>
            <a:prstGeom prst="roundRect">
              <a:avLst>
                <a:gd name="adj" fmla="val 3533"/>
              </a:avLst>
            </a:prstGeom>
            <a:solidFill>
              <a:schemeClr val="bg1"/>
            </a:soli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4" name="Rectangle: Rounded Corners 13">
              <a:extLst>
                <a:ext uri="{FF2B5EF4-FFF2-40B4-BE49-F238E27FC236}">
                  <a16:creationId xmlns:a16="http://schemas.microsoft.com/office/drawing/2014/main" id="{CC7837E7-DB5D-05A7-1167-DDACCFCC0DBD}"/>
                </a:ext>
              </a:extLst>
            </p:cNvPr>
            <p:cNvSpPr/>
            <p:nvPr/>
          </p:nvSpPr>
          <p:spPr bwMode="auto">
            <a:xfrm>
              <a:off x="9206579" y="2217512"/>
              <a:ext cx="1189320" cy="1188870"/>
            </a:xfrm>
            <a:prstGeom prst="roundRect">
              <a:avLst>
                <a:gd name="adj" fmla="val 50000"/>
              </a:avLst>
            </a:prstGeom>
            <a:gradFill>
              <a:gsLst>
                <a:gs pos="0">
                  <a:schemeClr val="tx2">
                    <a:lumMod val="40000"/>
                    <a:lumOff val="60000"/>
                  </a:schemeClr>
                </a:gs>
                <a:gs pos="100000">
                  <a:srgbClr val="483CAC"/>
                </a:gs>
              </a:gsLst>
              <a:lin ang="0" scaled="0"/>
            </a:gradFill>
            <a:ln w="6350">
              <a:solidFill>
                <a:schemeClr val="bg1">
                  <a:lumMod val="85000"/>
                </a:schemeClr>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chemeClr val="tx2">
                        <a:lumMod val="40000"/>
                        <a:lumOff val="60000"/>
                      </a:schemeClr>
                    </a:gs>
                    <a:gs pos="100000">
                      <a:srgbClr val="483CAC"/>
                    </a:gs>
                  </a:gsLst>
                  <a:lin ang="0" scaled="0"/>
                </a:gradFill>
                <a:latin typeface="Segoe UI"/>
                <a:cs typeface="Segoe UI" pitchFamily="34" charset="0"/>
              </a:endParaRPr>
            </a:p>
          </p:txBody>
        </p:sp>
        <p:sp>
          <p:nvSpPr>
            <p:cNvPr id="15" name="Oval 14">
              <a:extLst>
                <a:ext uri="{FF2B5EF4-FFF2-40B4-BE49-F238E27FC236}">
                  <a16:creationId xmlns:a16="http://schemas.microsoft.com/office/drawing/2014/main" id="{34F9ED58-0AE3-730C-5A8F-2C243C86A406}"/>
                </a:ext>
              </a:extLst>
            </p:cNvPr>
            <p:cNvSpPr/>
            <p:nvPr/>
          </p:nvSpPr>
          <p:spPr bwMode="auto">
            <a:xfrm rot="10800000">
              <a:off x="9321256" y="2331964"/>
              <a:ext cx="959965" cy="959966"/>
            </a:xfrm>
            <a:prstGeom prst="ellipse">
              <a:avLst/>
            </a:prstGeom>
            <a:solidFill>
              <a:schemeClr val="bg1"/>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6" name="TextBox 15">
              <a:extLst>
                <a:ext uri="{FF2B5EF4-FFF2-40B4-BE49-F238E27FC236}">
                  <a16:creationId xmlns:a16="http://schemas.microsoft.com/office/drawing/2014/main" id="{7182968D-C117-AB9D-88DF-EC68FEDBA34B}"/>
                </a:ext>
              </a:extLst>
            </p:cNvPr>
            <p:cNvSpPr txBox="1"/>
            <p:nvPr/>
          </p:nvSpPr>
          <p:spPr>
            <a:xfrm>
              <a:off x="8526787" y="3556282"/>
              <a:ext cx="2571648" cy="1369606"/>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chemeClr val="tx2"/>
                  </a:solidFill>
                  <a:effectLst/>
                  <a:uLnTx/>
                  <a:uFillTx/>
                  <a:latin typeface="Segoe UI Semibold" panose="020B0702040204020203" pitchFamily="34" charset="0"/>
                  <a:ea typeface="+mn-ea"/>
                  <a:cs typeface="Segoe UI Semibold" panose="020B0702040204020203" pitchFamily="34" charset="0"/>
                </a:rPr>
                <a:t>Richer engagement </a:t>
              </a:r>
            </a:p>
            <a:p>
              <a:pPr algn="ctr" defTabSz="932742">
                <a:spcAft>
                  <a:spcPts val="600"/>
                </a:spcAft>
                <a:buSzPct val="90000"/>
                <a:defRPr/>
              </a:pPr>
              <a:r>
                <a:rPr lang="en-US" sz="1600" kern="0">
                  <a:solidFill>
                    <a:schemeClr val="tx2"/>
                  </a:solidFill>
                  <a:latin typeface="Segoe UI"/>
                  <a:cs typeface="Times New Roman"/>
                </a:rPr>
                <a:t>Create deeper engagements with personalized experiences that help grow your business and brand</a:t>
              </a:r>
            </a:p>
          </p:txBody>
        </p:sp>
        <p:sp>
          <p:nvSpPr>
            <p:cNvPr id="17" name="Lock" title="Icon of a padlock">
              <a:extLst>
                <a:ext uri="{FF2B5EF4-FFF2-40B4-BE49-F238E27FC236}">
                  <a16:creationId xmlns:a16="http://schemas.microsoft.com/office/drawing/2014/main" id="{1A38C6C5-5FF4-01DB-8CDD-46EDD54D04E3}"/>
                </a:ext>
              </a:extLst>
            </p:cNvPr>
            <p:cNvSpPr>
              <a:spLocks noChangeAspect="1" noEditPoints="1"/>
            </p:cNvSpPr>
            <p:nvPr/>
          </p:nvSpPr>
          <p:spPr bwMode="auto">
            <a:xfrm flipH="1">
              <a:off x="5879669" y="2525486"/>
              <a:ext cx="409916" cy="572920"/>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505050"/>
                </a:solidFill>
                <a:effectLst/>
                <a:uLnTx/>
                <a:uFillTx/>
                <a:latin typeface="Segoe UI"/>
                <a:ea typeface="+mn-ea"/>
                <a:cs typeface="+mn-cs"/>
              </a:endParaRPr>
            </a:p>
          </p:txBody>
        </p:sp>
        <p:sp>
          <p:nvSpPr>
            <p:cNvPr id="18" name="create" title="Icon of a pencil with an arrow around it pointing counterclockwise">
              <a:extLst>
                <a:ext uri="{FF2B5EF4-FFF2-40B4-BE49-F238E27FC236}">
                  <a16:creationId xmlns:a16="http://schemas.microsoft.com/office/drawing/2014/main" id="{A2168739-5BF0-4E3E-1DD8-E95951763776}"/>
                </a:ext>
              </a:extLst>
            </p:cNvPr>
            <p:cNvSpPr>
              <a:spLocks noChangeAspect="1" noEditPoints="1"/>
            </p:cNvSpPr>
            <p:nvPr/>
          </p:nvSpPr>
          <p:spPr bwMode="auto">
            <a:xfrm>
              <a:off x="9482083" y="2499360"/>
              <a:ext cx="638310" cy="625172"/>
            </a:xfrm>
            <a:custGeom>
              <a:avLst/>
              <a:gdLst>
                <a:gd name="T0" fmla="*/ 0 w 354"/>
                <a:gd name="T1" fmla="*/ 174 h 348"/>
                <a:gd name="T2" fmla="*/ 177 w 354"/>
                <a:gd name="T3" fmla="*/ 0 h 348"/>
                <a:gd name="T4" fmla="*/ 354 w 354"/>
                <a:gd name="T5" fmla="*/ 174 h 348"/>
                <a:gd name="T6" fmla="*/ 177 w 354"/>
                <a:gd name="T7" fmla="*/ 348 h 348"/>
                <a:gd name="T8" fmla="*/ 18 w 354"/>
                <a:gd name="T9" fmla="*/ 252 h 348"/>
                <a:gd name="T10" fmla="*/ 60 w 354"/>
                <a:gd name="T11" fmla="*/ 265 h 348"/>
                <a:gd name="T12" fmla="*/ 18 w 354"/>
                <a:gd name="T13" fmla="*/ 252 h 348"/>
                <a:gd name="T14" fmla="*/ 6 w 354"/>
                <a:gd name="T15" fmla="*/ 294 h 348"/>
                <a:gd name="T16" fmla="*/ 263 w 354"/>
                <a:gd name="T17" fmla="*/ 22 h 348"/>
                <a:gd name="T18" fmla="*/ 161 w 354"/>
                <a:gd name="T19" fmla="*/ 121 h 348"/>
                <a:gd name="T20" fmla="*/ 120 w 354"/>
                <a:gd name="T21" fmla="*/ 234 h 348"/>
                <a:gd name="T22" fmla="*/ 237 w 354"/>
                <a:gd name="T23" fmla="*/ 194 h 348"/>
                <a:gd name="T24" fmla="*/ 336 w 354"/>
                <a:gd name="T25" fmla="*/ 97 h 348"/>
                <a:gd name="T26" fmla="*/ 161 w 354"/>
                <a:gd name="T27" fmla="*/ 121 h 348"/>
                <a:gd name="T28" fmla="*/ 217 w 354"/>
                <a:gd name="T29" fmla="*/ 140 h 348"/>
                <a:gd name="T30" fmla="*/ 304 w 354"/>
                <a:gd name="T31" fmla="*/ 52 h 348"/>
                <a:gd name="T32" fmla="*/ 236 w 354"/>
                <a:gd name="T33" fmla="*/ 194 h 348"/>
                <a:gd name="T34" fmla="*/ 217 w 354"/>
                <a:gd name="T35" fmla="*/ 140 h 348"/>
                <a:gd name="T36" fmla="*/ 138 w 354"/>
                <a:gd name="T37" fmla="*/ 184 h 348"/>
                <a:gd name="T38" fmla="*/ 171 w 354"/>
                <a:gd name="T39" fmla="*/ 2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4" h="348">
                  <a:moveTo>
                    <a:pt x="0" y="174"/>
                  </a:moveTo>
                  <a:cubicBezTo>
                    <a:pt x="0" y="78"/>
                    <a:pt x="79" y="0"/>
                    <a:pt x="177" y="0"/>
                  </a:cubicBezTo>
                  <a:cubicBezTo>
                    <a:pt x="275" y="0"/>
                    <a:pt x="354" y="78"/>
                    <a:pt x="354" y="174"/>
                  </a:cubicBezTo>
                  <a:cubicBezTo>
                    <a:pt x="354" y="271"/>
                    <a:pt x="275" y="348"/>
                    <a:pt x="177" y="348"/>
                  </a:cubicBezTo>
                  <a:cubicBezTo>
                    <a:pt x="108" y="348"/>
                    <a:pt x="47" y="309"/>
                    <a:pt x="18" y="252"/>
                  </a:cubicBezTo>
                  <a:moveTo>
                    <a:pt x="60" y="265"/>
                  </a:moveTo>
                  <a:cubicBezTo>
                    <a:pt x="18" y="252"/>
                    <a:pt x="18" y="252"/>
                    <a:pt x="18" y="252"/>
                  </a:cubicBezTo>
                  <a:cubicBezTo>
                    <a:pt x="6" y="294"/>
                    <a:pt x="6" y="294"/>
                    <a:pt x="6" y="294"/>
                  </a:cubicBezTo>
                  <a:moveTo>
                    <a:pt x="263" y="22"/>
                  </a:moveTo>
                  <a:cubicBezTo>
                    <a:pt x="161" y="121"/>
                    <a:pt x="161" y="121"/>
                    <a:pt x="161" y="121"/>
                  </a:cubicBezTo>
                  <a:cubicBezTo>
                    <a:pt x="120" y="234"/>
                    <a:pt x="120" y="234"/>
                    <a:pt x="120" y="234"/>
                  </a:cubicBezTo>
                  <a:cubicBezTo>
                    <a:pt x="237" y="194"/>
                    <a:pt x="237" y="194"/>
                    <a:pt x="237" y="194"/>
                  </a:cubicBezTo>
                  <a:cubicBezTo>
                    <a:pt x="336" y="97"/>
                    <a:pt x="336" y="97"/>
                    <a:pt x="336" y="97"/>
                  </a:cubicBezTo>
                  <a:moveTo>
                    <a:pt x="161" y="121"/>
                  </a:moveTo>
                  <a:cubicBezTo>
                    <a:pt x="217" y="140"/>
                    <a:pt x="217" y="140"/>
                    <a:pt x="217" y="140"/>
                  </a:cubicBezTo>
                  <a:cubicBezTo>
                    <a:pt x="304" y="52"/>
                    <a:pt x="304" y="52"/>
                    <a:pt x="304" y="52"/>
                  </a:cubicBezTo>
                  <a:moveTo>
                    <a:pt x="236" y="194"/>
                  </a:moveTo>
                  <a:cubicBezTo>
                    <a:pt x="217" y="140"/>
                    <a:pt x="217" y="140"/>
                    <a:pt x="217" y="140"/>
                  </a:cubicBezTo>
                  <a:moveTo>
                    <a:pt x="138" y="184"/>
                  </a:moveTo>
                  <a:cubicBezTo>
                    <a:pt x="171" y="217"/>
                    <a:pt x="171" y="217"/>
                    <a:pt x="171" y="217"/>
                  </a:cubicBezTo>
                </a:path>
              </a:pathLst>
            </a:custGeom>
            <a:noFill/>
            <a:ln w="12700" cap="rnd">
              <a:solidFill>
                <a:srgbClr val="5A57D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1077881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99">
            <a:extLst>
              <a:ext uri="{FF2B5EF4-FFF2-40B4-BE49-F238E27FC236}">
                <a16:creationId xmlns:a16="http://schemas.microsoft.com/office/drawing/2014/main" id="{4EC0A2A4-F162-E744-F4D0-3C7C261A947D}"/>
              </a:ext>
              <a:ext uri="{C183D7F6-B498-43B3-948B-1728B52AA6E4}">
                <adec:decorative xmlns:adec="http://schemas.microsoft.com/office/drawing/2017/decorative" val="1"/>
              </a:ext>
            </a:extLst>
          </p:cNvPr>
          <p:cNvSpPr/>
          <p:nvPr/>
        </p:nvSpPr>
        <p:spPr>
          <a:xfrm rot="10841155">
            <a:off x="-12820" y="-15613"/>
            <a:ext cx="2605603" cy="470906"/>
          </a:xfrm>
          <a:custGeom>
            <a:avLst/>
            <a:gdLst>
              <a:gd name="connsiteX0" fmla="*/ 2595322 w 2595322"/>
              <a:gd name="connsiteY0" fmla="*/ 389297 h 420369"/>
              <a:gd name="connsiteX1" fmla="*/ 0 w 2595322"/>
              <a:gd name="connsiteY1" fmla="*/ 420369 h 420369"/>
              <a:gd name="connsiteX2" fmla="*/ 0 w 2595322"/>
              <a:gd name="connsiteY2" fmla="*/ 0 h 420369"/>
              <a:gd name="connsiteX3" fmla="*/ 1773529 w 2595322"/>
              <a:gd name="connsiteY3" fmla="*/ 0 h 420369"/>
              <a:gd name="connsiteX4" fmla="*/ 2542129 w 2595322"/>
              <a:gd name="connsiteY4" fmla="*/ 174981 h 420369"/>
              <a:gd name="connsiteX5" fmla="*/ 2593078 w 2595322"/>
              <a:gd name="connsiteY5" fmla="*/ 201872 h 420369"/>
              <a:gd name="connsiteX6" fmla="*/ 2595322 w 2595322"/>
              <a:gd name="connsiteY6" fmla="*/ 389297 h 420369"/>
              <a:gd name="connsiteX0" fmla="*/ 2605603 w 2605603"/>
              <a:gd name="connsiteY0" fmla="*/ 398259 h 420369"/>
              <a:gd name="connsiteX1" fmla="*/ 0 w 2605603"/>
              <a:gd name="connsiteY1" fmla="*/ 420369 h 420369"/>
              <a:gd name="connsiteX2" fmla="*/ 0 w 2605603"/>
              <a:gd name="connsiteY2" fmla="*/ 0 h 420369"/>
              <a:gd name="connsiteX3" fmla="*/ 1773529 w 2605603"/>
              <a:gd name="connsiteY3" fmla="*/ 0 h 420369"/>
              <a:gd name="connsiteX4" fmla="*/ 2542129 w 2605603"/>
              <a:gd name="connsiteY4" fmla="*/ 174981 h 420369"/>
              <a:gd name="connsiteX5" fmla="*/ 2593078 w 2605603"/>
              <a:gd name="connsiteY5" fmla="*/ 201872 h 420369"/>
              <a:gd name="connsiteX6" fmla="*/ 2605603 w 2605603"/>
              <a:gd name="connsiteY6" fmla="*/ 398259 h 42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603" h="420369">
                <a:moveTo>
                  <a:pt x="2605603" y="398259"/>
                </a:moveTo>
                <a:lnTo>
                  <a:pt x="0" y="420369"/>
                </a:lnTo>
                <a:lnTo>
                  <a:pt x="0" y="0"/>
                </a:lnTo>
                <a:lnTo>
                  <a:pt x="1773529" y="0"/>
                </a:lnTo>
                <a:cubicBezTo>
                  <a:pt x="2048819" y="0"/>
                  <a:pt x="2309547" y="62853"/>
                  <a:pt x="2542129" y="174981"/>
                </a:cubicBezTo>
                <a:lnTo>
                  <a:pt x="2593078" y="201872"/>
                </a:lnTo>
                <a:lnTo>
                  <a:pt x="2605603" y="398259"/>
                </a:lnTo>
                <a:close/>
              </a:path>
            </a:pathLst>
          </a:custGeom>
          <a:gradFill>
            <a:gsLst>
              <a:gs pos="0">
                <a:srgbClr val="39258F"/>
              </a:gs>
              <a:gs pos="19000">
                <a:srgbClr val="4334A2"/>
              </a:gs>
              <a:gs pos="51000">
                <a:srgbClr val="5149BD"/>
              </a:gs>
              <a:gs pos="79000">
                <a:srgbClr val="5956CE"/>
              </a:gs>
              <a:gs pos="100000">
                <a:srgbClr val="5D5BD4"/>
              </a:gs>
            </a:gsLst>
            <a:lin ang="6299989" scaled="1"/>
          </a:gradFill>
          <a:ln w="2652" cap="flat">
            <a:noFill/>
            <a:prstDash val="solid"/>
            <a:miter/>
          </a:ln>
        </p:spPr>
        <p:txBody>
          <a:bodyPr wrap="square" rtlCol="0" anchor="ctr">
            <a:noAutofit/>
          </a:bodyPr>
          <a:lstStyle/>
          <a:p>
            <a:endParaRPr lang="en-US"/>
          </a:p>
        </p:txBody>
      </p:sp>
      <p:sp>
        <p:nvSpPr>
          <p:cNvPr id="17" name="Freeform: Shape 204">
            <a:extLst>
              <a:ext uri="{FF2B5EF4-FFF2-40B4-BE49-F238E27FC236}">
                <a16:creationId xmlns:a16="http://schemas.microsoft.com/office/drawing/2014/main" id="{75CF46F8-DAE0-E440-A93C-F655CA239A6D}"/>
              </a:ext>
              <a:ext uri="{C183D7F6-B498-43B3-948B-1728B52AA6E4}">
                <adec:decorative xmlns:adec="http://schemas.microsoft.com/office/drawing/2017/decorative" val="1"/>
              </a:ext>
            </a:extLst>
          </p:cNvPr>
          <p:cNvSpPr/>
          <p:nvPr/>
        </p:nvSpPr>
        <p:spPr>
          <a:xfrm rot="13541155">
            <a:off x="-212302" y="-1911213"/>
            <a:ext cx="6484425" cy="7159074"/>
          </a:xfrm>
          <a:custGeom>
            <a:avLst/>
            <a:gdLst>
              <a:gd name="connsiteX0" fmla="*/ 6484425 w 6484425"/>
              <a:gd name="connsiteY0" fmla="*/ 2503946 h 7159074"/>
              <a:gd name="connsiteX1" fmla="*/ 6348896 w 6484425"/>
              <a:gd name="connsiteY1" fmla="*/ 2551347 h 7159074"/>
              <a:gd name="connsiteX2" fmla="*/ 5762208 w 6484425"/>
              <a:gd name="connsiteY2" fmla="*/ 2940897 h 7159074"/>
              <a:gd name="connsiteX3" fmla="*/ 4508145 w 6484425"/>
              <a:gd name="connsiteY3" fmla="*/ 4194846 h 7159074"/>
              <a:gd name="connsiteX4" fmla="*/ 4508996 w 6484425"/>
              <a:gd name="connsiteY4" fmla="*/ 4195697 h 7159074"/>
              <a:gd name="connsiteX5" fmla="*/ 2085219 w 6484425"/>
              <a:gd name="connsiteY5" fmla="*/ 6619538 h 7159074"/>
              <a:gd name="connsiteX6" fmla="*/ 2010175 w 6484425"/>
              <a:gd name="connsiteY6" fmla="*/ 6690090 h 7159074"/>
              <a:gd name="connsiteX7" fmla="*/ 939178 w 6484425"/>
              <a:gd name="connsiteY7" fmla="*/ 7159018 h 7159074"/>
              <a:gd name="connsiteX8" fmla="*/ 937298 w 6484425"/>
              <a:gd name="connsiteY8" fmla="*/ 7159074 h 7159074"/>
              <a:gd name="connsiteX9" fmla="*/ 2114947 w 6484425"/>
              <a:gd name="connsiteY9" fmla="*/ 5952885 h 7159074"/>
              <a:gd name="connsiteX10" fmla="*/ 2112156 w 6484425"/>
              <a:gd name="connsiteY10" fmla="*/ 5719728 h 7159074"/>
              <a:gd name="connsiteX11" fmla="*/ 0 w 6484425"/>
              <a:gd name="connsiteY11" fmla="*/ 3657547 h 7159074"/>
              <a:gd name="connsiteX12" fmla="*/ 3231656 w 6484425"/>
              <a:gd name="connsiteY12" fmla="*/ 426182 h 7159074"/>
              <a:gd name="connsiteX13" fmla="*/ 3821997 w 6484425"/>
              <a:gd name="connsiteY13" fmla="*/ 34206 h 7159074"/>
              <a:gd name="connsiteX14" fmla="*/ 3919798 w 6484425"/>
              <a:gd name="connsiteY14" fmla="*/ 0 h 715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4425" h="7159074">
                <a:moveTo>
                  <a:pt x="6484425" y="2503946"/>
                </a:moveTo>
                <a:lnTo>
                  <a:pt x="6348896" y="2551347"/>
                </a:lnTo>
                <a:cubicBezTo>
                  <a:pt x="6135402" y="2637913"/>
                  <a:pt x="5935357" y="2767763"/>
                  <a:pt x="5762208" y="2940897"/>
                </a:cubicBezTo>
                <a:lnTo>
                  <a:pt x="4508145" y="4194846"/>
                </a:lnTo>
                <a:lnTo>
                  <a:pt x="4508996" y="4195697"/>
                </a:lnTo>
                <a:lnTo>
                  <a:pt x="2085219" y="6619538"/>
                </a:lnTo>
                <a:cubicBezTo>
                  <a:pt x="2060753" y="6644004"/>
                  <a:pt x="2035663" y="6667332"/>
                  <a:pt x="2010175" y="6690090"/>
                </a:cubicBezTo>
                <a:cubicBezTo>
                  <a:pt x="1705897" y="6973035"/>
                  <a:pt x="1326465" y="7129366"/>
                  <a:pt x="939178" y="7159018"/>
                </a:cubicBezTo>
                <a:lnTo>
                  <a:pt x="937298" y="7159074"/>
                </a:lnTo>
                <a:lnTo>
                  <a:pt x="2114947" y="5952885"/>
                </a:lnTo>
                <a:cubicBezTo>
                  <a:pt x="2178561" y="5887730"/>
                  <a:pt x="2177311" y="5783342"/>
                  <a:pt x="2112156" y="5719728"/>
                </a:cubicBezTo>
                <a:lnTo>
                  <a:pt x="0" y="3657547"/>
                </a:lnTo>
                <a:lnTo>
                  <a:pt x="3231656" y="426182"/>
                </a:lnTo>
                <a:cubicBezTo>
                  <a:pt x="3405883" y="251970"/>
                  <a:pt x="3607174" y="121312"/>
                  <a:pt x="3821997" y="34206"/>
                </a:cubicBezTo>
                <a:lnTo>
                  <a:pt x="3919798" y="0"/>
                </a:lnTo>
                <a:close/>
              </a:path>
            </a:pathLst>
          </a:custGeom>
          <a:gradFill>
            <a:gsLst>
              <a:gs pos="0">
                <a:srgbClr val="3F32A0"/>
              </a:gs>
              <a:gs pos="35000">
                <a:srgbClr val="5D5BD4"/>
              </a:gs>
              <a:gs pos="100000">
                <a:srgbClr val="9FA2FC"/>
              </a:gs>
            </a:gsLst>
            <a:lin ang="8100000" scaled="1"/>
          </a:gradFill>
          <a:ln w="2652" cap="flat">
            <a:noFill/>
            <a:prstDash val="solid"/>
            <a:miter/>
          </a:ln>
          <a:effectLst>
            <a:outerShdw blurRad="101600" dist="38100" dir="16200000" rotWithShape="0">
              <a:prstClr val="black">
                <a:alpha val="20000"/>
              </a:prstClr>
            </a:outerShdw>
          </a:effectLst>
        </p:spPr>
        <p:txBody>
          <a:bodyPr wrap="square" rtlCol="0" anchor="ctr">
            <a:noAutofit/>
          </a:bodyPr>
          <a:lstStyle/>
          <a:p>
            <a:endParaRPr lang="en-US"/>
          </a:p>
        </p:txBody>
      </p:sp>
      <p:sp>
        <p:nvSpPr>
          <p:cNvPr id="20" name="Rectangle: Rounded Corners 71">
            <a:extLst>
              <a:ext uri="{FF2B5EF4-FFF2-40B4-BE49-F238E27FC236}">
                <a16:creationId xmlns:a16="http://schemas.microsoft.com/office/drawing/2014/main" id="{0D9A98A6-6433-77CC-233F-FF0C9BD7D004}"/>
              </a:ext>
              <a:ext uri="{C183D7F6-B498-43B3-948B-1728B52AA6E4}">
                <adec:decorative xmlns:adec="http://schemas.microsoft.com/office/drawing/2017/decorative" val="1"/>
              </a:ext>
            </a:extLst>
          </p:cNvPr>
          <p:cNvSpPr>
            <a:spLocks/>
          </p:cNvSpPr>
          <p:nvPr/>
        </p:nvSpPr>
        <p:spPr bwMode="auto">
          <a:xfrm flipH="1">
            <a:off x="3334960" y="801969"/>
            <a:ext cx="8446486" cy="4975491"/>
          </a:xfrm>
          <a:prstGeom prst="roundRect">
            <a:avLst>
              <a:gd name="adj" fmla="val 3621"/>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aphicFrame>
        <p:nvGraphicFramePr>
          <p:cNvPr id="11" name="Chart 10">
            <a:extLst>
              <a:ext uri="{FF2B5EF4-FFF2-40B4-BE49-F238E27FC236}">
                <a16:creationId xmlns:a16="http://schemas.microsoft.com/office/drawing/2014/main" id="{19D596C1-7BEC-1649-4452-D693DFC0E7E8}"/>
              </a:ext>
              <a:ext uri="{C183D7F6-B498-43B3-948B-1728B52AA6E4}">
                <adec:decorative xmlns:adec="http://schemas.microsoft.com/office/drawing/2017/decorative" val="1"/>
              </a:ext>
            </a:extLst>
          </p:cNvPr>
          <p:cNvGraphicFramePr/>
          <p:nvPr/>
        </p:nvGraphicFramePr>
        <p:xfrm>
          <a:off x="5173361" y="2297239"/>
          <a:ext cx="3235372" cy="2085722"/>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9">
            <a:extLst>
              <a:ext uri="{FF2B5EF4-FFF2-40B4-BE49-F238E27FC236}">
                <a16:creationId xmlns:a16="http://schemas.microsoft.com/office/drawing/2014/main" id="{53AF2237-7220-84E6-D64C-2AC24D2EB4C0}"/>
              </a:ext>
            </a:extLst>
          </p:cNvPr>
          <p:cNvSpPr txBox="1">
            <a:spLocks noGrp="1"/>
          </p:cNvSpPr>
          <p:nvPr>
            <p:ph type="title"/>
          </p:nvPr>
        </p:nvSpPr>
        <p:spPr>
          <a:xfrm>
            <a:off x="725913" y="957459"/>
            <a:ext cx="2701255"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 latinLnBrk="0" hangingPunct="1">
              <a:lnSpc>
                <a:spcPct val="100000"/>
              </a:lnSpc>
              <a:spcBef>
                <a:spcPts val="0"/>
              </a:spcBef>
              <a:spcAft>
                <a:spcPts val="0"/>
              </a:spcAft>
              <a:buClrTx/>
              <a:buSzTx/>
              <a:buFont typeface="Arial" panose="020B0604020202020204" pitchFamily="34" charset="0"/>
              <a:buNone/>
              <a:tabLst/>
              <a:defRPr/>
            </a:pPr>
            <a:r>
              <a:rPr lang="en-AU" dirty="0">
                <a:solidFill>
                  <a:schemeClr val="bg1"/>
                </a:solidFill>
                <a:latin typeface="Montserrat Black" panose="00000A00000000000000" pitchFamily="2" charset="0"/>
              </a:rPr>
              <a:t>Intelligent Recap</a:t>
            </a:r>
            <a:endParaRPr lang="en-US" sz="1800" b="0" i="0" u="none" strike="noStrike" kern="1200" cap="none" spc="0" normalizeH="0" baseline="0" noProof="0" dirty="0">
              <a:ln>
                <a:noFill/>
              </a:ln>
              <a:solidFill>
                <a:schemeClr val="bg1"/>
              </a:solidFill>
              <a:effectLst/>
              <a:uLnTx/>
              <a:uFillTx/>
              <a:latin typeface="Montserrat Black" panose="00000A00000000000000" pitchFamily="2" charset="0"/>
              <a:cs typeface="Segoe UI"/>
            </a:endParaRPr>
          </a:p>
        </p:txBody>
      </p:sp>
      <p:sp>
        <p:nvSpPr>
          <p:cNvPr id="3" name="Content Placeholder 2">
            <a:extLst>
              <a:ext uri="{FF2B5EF4-FFF2-40B4-BE49-F238E27FC236}">
                <a16:creationId xmlns:a16="http://schemas.microsoft.com/office/drawing/2014/main" id="{361253CE-F8F1-CE9B-07B9-4EE0FAAAC620}"/>
              </a:ext>
            </a:extLst>
          </p:cNvPr>
          <p:cNvSpPr>
            <a:spLocks noGrp="1"/>
          </p:cNvSpPr>
          <p:nvPr>
            <p:ph idx="1"/>
          </p:nvPr>
        </p:nvSpPr>
        <p:spPr>
          <a:xfrm>
            <a:off x="681960" y="2086984"/>
            <a:ext cx="2010425" cy="1504877"/>
          </a:xfrm>
        </p:spPr>
        <p:txBody>
          <a:bodyPr/>
          <a:lstStyle/>
          <a:p>
            <a:pPr marL="0" indent="0">
              <a:buNone/>
            </a:pPr>
            <a:r>
              <a:rPr lang="en-US" sz="1600" dirty="0">
                <a:ln>
                  <a:noFill/>
                </a:ln>
                <a:solidFill>
                  <a:schemeClr val="bg1"/>
                </a:solidFill>
                <a:latin typeface="Segoe UI"/>
                <a:cs typeface="+mn-cs"/>
              </a:rPr>
              <a:t>Leverage the power of AI to make the meetings you attend (and miss) more productive and impactful</a:t>
            </a:r>
            <a:endParaRPr lang="en-NZ" sz="1600" dirty="0"/>
          </a:p>
        </p:txBody>
      </p:sp>
      <p:sp>
        <p:nvSpPr>
          <p:cNvPr id="12" name="TextBox 11">
            <a:extLst>
              <a:ext uri="{FF2B5EF4-FFF2-40B4-BE49-F238E27FC236}">
                <a16:creationId xmlns:a16="http://schemas.microsoft.com/office/drawing/2014/main" id="{800AFEBF-3F17-FDD7-D4AA-4F6633E1CB6A}"/>
              </a:ext>
            </a:extLst>
          </p:cNvPr>
          <p:cNvSpPr txBox="1"/>
          <p:nvPr/>
        </p:nvSpPr>
        <p:spPr>
          <a:xfrm>
            <a:off x="542771" y="4023032"/>
            <a:ext cx="2836826" cy="2369880"/>
          </a:xfrm>
          <a:prstGeom prst="rect">
            <a:avLst/>
          </a:prstGeom>
          <a:noFill/>
        </p:spPr>
        <p:txBody>
          <a:bodyPr wrap="square" lIns="0" tIns="0" rIns="0" bIns="0" rtlCol="0" anchor="t">
            <a:spAutoFit/>
          </a:bodyPr>
          <a:lstStyle/>
          <a:p>
            <a:pPr marL="285750" indent="-285750">
              <a:buFont typeface="Arial" panose="020B0604020202020204" pitchFamily="34" charset="0"/>
              <a:buChar char="•"/>
            </a:pPr>
            <a:r>
              <a:rPr lang="en-US" sz="1400" dirty="0">
                <a:latin typeface="Segoe UI"/>
                <a:cs typeface="Segoe UI"/>
              </a:rPr>
              <a:t>Save time on takeaways and action items with AI-generated notes and tasks</a:t>
            </a:r>
            <a:endParaRPr lang="en-US" dirty="0">
              <a:latin typeface="Segoe UI"/>
              <a:cs typeface="Segoe UI"/>
            </a:endParaRPr>
          </a:p>
          <a:p>
            <a:pPr marL="285750" indent="-285750">
              <a:buFont typeface="Arial" panose="020B0604020202020204" pitchFamily="34" charset="0"/>
              <a:buChar char="•"/>
            </a:pPr>
            <a:r>
              <a:rPr lang="en-US" sz="1400" dirty="0">
                <a:latin typeface="Segoe UI"/>
                <a:cs typeface="Segoe UI"/>
              </a:rPr>
              <a:t>Quickly jump to the recording parts most relevant to you with personalized timeline markers</a:t>
            </a:r>
            <a:endParaRPr lang="en-US" dirty="0">
              <a:latin typeface="Segoe UI"/>
              <a:cs typeface="Segoe UI"/>
            </a:endParaRPr>
          </a:p>
          <a:p>
            <a:pPr marL="285750" indent="-285750">
              <a:buFont typeface="Arial" panose="020B0604020202020204" pitchFamily="34" charset="0"/>
              <a:buChar char="•"/>
            </a:pPr>
            <a:r>
              <a:rPr lang="en-US" sz="1400" dirty="0">
                <a:latin typeface="Segoe UI"/>
                <a:cs typeface="Segoe UI"/>
              </a:rPr>
              <a:t>Catch up on the conversation, then skip right to what you need with auto-generated chapters and topics </a:t>
            </a:r>
            <a:endParaRPr lang="en-US" dirty="0">
              <a:cs typeface="Segoe UI"/>
            </a:endParaRPr>
          </a:p>
          <a:p>
            <a:pPr marL="285750" indent="-285750">
              <a:buFont typeface="Arial" panose="020B0604020202020204" pitchFamily="34" charset="0"/>
              <a:buChar char="•"/>
            </a:pPr>
            <a:endParaRPr lang="en-US" sz="1400" dirty="0">
              <a:cs typeface="Segoe UI"/>
            </a:endParaRPr>
          </a:p>
        </p:txBody>
      </p:sp>
      <p:pic>
        <p:nvPicPr>
          <p:cNvPr id="2" name="Picture 2" descr="A screenshot showing the AI notes tab of the Intelligent Recap feature.">
            <a:extLst>
              <a:ext uri="{FF2B5EF4-FFF2-40B4-BE49-F238E27FC236}">
                <a16:creationId xmlns:a16="http://schemas.microsoft.com/office/drawing/2014/main" id="{85B3FBCC-B5EC-DD34-DADD-292BCE5F941D}"/>
              </a:ext>
            </a:extLst>
          </p:cNvPr>
          <p:cNvPicPr>
            <a:picLocks noChangeAspect="1"/>
          </p:cNvPicPr>
          <p:nvPr/>
        </p:nvPicPr>
        <p:blipFill>
          <a:blip r:embed="rId4"/>
          <a:stretch>
            <a:fillRect/>
          </a:stretch>
        </p:blipFill>
        <p:spPr>
          <a:xfrm>
            <a:off x="3519377" y="978849"/>
            <a:ext cx="8443432" cy="4811698"/>
          </a:xfrm>
          <a:prstGeom prst="rect">
            <a:avLst/>
          </a:prstGeom>
        </p:spPr>
      </p:pic>
    </p:spTree>
    <p:extLst>
      <p:ext uri="{BB962C8B-B14F-4D97-AF65-F5344CB8AC3E}">
        <p14:creationId xmlns:p14="http://schemas.microsoft.com/office/powerpoint/2010/main" val="368145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1F10418-957D-B6AC-70A8-E2BB0DC93DB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4503" y="0"/>
            <a:ext cx="8621485" cy="2961825"/>
          </a:xfrm>
          <a:prstGeom prst="rect">
            <a:avLst/>
          </a:prstGeom>
        </p:spPr>
      </p:pic>
      <p:sp>
        <p:nvSpPr>
          <p:cNvPr id="53" name="Title 6">
            <a:extLst>
              <a:ext uri="{FF2B5EF4-FFF2-40B4-BE49-F238E27FC236}">
                <a16:creationId xmlns:a16="http://schemas.microsoft.com/office/drawing/2014/main" id="{6E1D5B19-6B3B-F3BB-3F4A-1E3B0769B10A}"/>
              </a:ext>
              <a:ext uri="{C183D7F6-B498-43B3-948B-1728B52AA6E4}">
                <adec:decorative xmlns:adec="http://schemas.microsoft.com/office/drawing/2017/decorative" val="0"/>
              </a:ext>
            </a:extLst>
          </p:cNvPr>
          <p:cNvSpPr txBox="1">
            <a:spLocks noGrp="1"/>
          </p:cNvSpPr>
          <p:nvPr>
            <p:ph type="title"/>
          </p:nvPr>
        </p:nvSpPr>
        <p:spPr>
          <a:xfrm>
            <a:off x="1201420" y="366176"/>
            <a:ext cx="10397455"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b="0" i="0" u="none" strike="noStrike" kern="1200" cap="none" spc="-50" normalizeH="0" baseline="0" noProof="0" dirty="0">
                <a:ln w="3175">
                  <a:noFill/>
                </a:ln>
                <a:solidFill>
                  <a:schemeClr val="bg1"/>
                </a:solidFill>
                <a:effectLst/>
                <a:uLnTx/>
                <a:uFillTx/>
                <a:latin typeface="Montserrat Black" panose="00000A00000000000000" pitchFamily="2" charset="0"/>
              </a:rPr>
              <a:t>Advanced </a:t>
            </a:r>
            <a:r>
              <a:rPr lang="en-AU" dirty="0">
                <a:solidFill>
                  <a:schemeClr val="bg1"/>
                </a:solidFill>
                <a:latin typeface="Montserrat Black" panose="00000A00000000000000" pitchFamily="2" charset="0"/>
              </a:rPr>
              <a:t>protection</a:t>
            </a:r>
            <a:endParaRPr kumimoji="0" lang="en-US" b="0" i="0" u="none" strike="noStrike" kern="1200" cap="none" spc="-50" normalizeH="0" baseline="0" noProof="0" dirty="0">
              <a:ln w="3175">
                <a:noFill/>
              </a:ln>
              <a:solidFill>
                <a:schemeClr val="bg1"/>
              </a:solidFill>
              <a:effectLst/>
              <a:uLnTx/>
              <a:uFillTx/>
              <a:latin typeface="Montserrat Black" panose="00000A00000000000000" pitchFamily="2" charset="0"/>
            </a:endParaRPr>
          </a:p>
        </p:txBody>
      </p:sp>
      <p:sp>
        <p:nvSpPr>
          <p:cNvPr id="55" name="Lock">
            <a:extLst>
              <a:ext uri="{FF2B5EF4-FFF2-40B4-BE49-F238E27FC236}">
                <a16:creationId xmlns:a16="http://schemas.microsoft.com/office/drawing/2014/main" id="{6ECB1061-0B64-E963-D34F-9D3C3C41517D}"/>
              </a:ext>
              <a:ext uri="{C183D7F6-B498-43B3-948B-1728B52AA6E4}">
                <adec:decorative xmlns:adec="http://schemas.microsoft.com/office/drawing/2017/decorative" val="1"/>
              </a:ext>
            </a:extLst>
          </p:cNvPr>
          <p:cNvSpPr>
            <a:spLocks noChangeAspect="1" noEditPoints="1"/>
          </p:cNvSpPr>
          <p:nvPr/>
        </p:nvSpPr>
        <p:spPr bwMode="auto">
          <a:xfrm>
            <a:off x="737631" y="419216"/>
            <a:ext cx="289884" cy="405156"/>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505050"/>
              </a:solidFill>
              <a:effectLst/>
              <a:uLnTx/>
              <a:uFillTx/>
              <a:latin typeface="Segoe UI"/>
              <a:ea typeface="+mn-ea"/>
              <a:cs typeface="+mn-cs"/>
            </a:endParaRPr>
          </a:p>
        </p:txBody>
      </p:sp>
      <p:sp>
        <p:nvSpPr>
          <p:cNvPr id="3" name="Rectangle: Rounded Corners 17">
            <a:extLst>
              <a:ext uri="{FF2B5EF4-FFF2-40B4-BE49-F238E27FC236}">
                <a16:creationId xmlns:a16="http://schemas.microsoft.com/office/drawing/2014/main" id="{0131C329-203B-C3BB-D790-9788A059CF15}"/>
              </a:ext>
              <a:ext uri="{C183D7F6-B498-43B3-948B-1728B52AA6E4}">
                <adec:decorative xmlns:adec="http://schemas.microsoft.com/office/drawing/2017/decorative" val="1"/>
              </a:ext>
            </a:extLst>
          </p:cNvPr>
          <p:cNvSpPr>
            <a:spLocks/>
          </p:cNvSpPr>
          <p:nvPr/>
        </p:nvSpPr>
        <p:spPr bwMode="auto">
          <a:xfrm flipH="1">
            <a:off x="1027515" y="1843327"/>
            <a:ext cx="4267396" cy="3165967"/>
          </a:xfrm>
          <a:prstGeom prst="roundRect">
            <a:avLst>
              <a:gd name="adj" fmla="val 3621"/>
            </a:avLst>
          </a:prstGeom>
          <a:solidFill>
            <a:srgbClr val="F7F7F7"/>
          </a:solidFill>
          <a:ln w="19050">
            <a:solidFill>
              <a:srgbClr val="5C5AD4"/>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4" name="Content Placeholder 9">
            <a:extLst>
              <a:ext uri="{FF2B5EF4-FFF2-40B4-BE49-F238E27FC236}">
                <a16:creationId xmlns:a16="http://schemas.microsoft.com/office/drawing/2014/main" id="{13910B75-B95B-CA18-5E70-32A4A172D379}"/>
              </a:ext>
              <a:ext uri="{C183D7F6-B498-43B3-948B-1728B52AA6E4}">
                <adec:decorative xmlns:adec="http://schemas.microsoft.com/office/drawing/2017/decorative" val="0"/>
              </a:ext>
            </a:extLst>
          </p:cNvPr>
          <p:cNvSpPr txBox="1">
            <a:spLocks/>
          </p:cNvSpPr>
          <p:nvPr/>
        </p:nvSpPr>
        <p:spPr>
          <a:xfrm>
            <a:off x="1201420" y="903221"/>
            <a:ext cx="5147130" cy="430887"/>
          </a:xfrm>
          <a:prstGeom prst="rect">
            <a:avLst/>
          </a:prstGeom>
          <a:ln>
            <a:noFill/>
          </a:ln>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
              <a:spcBef>
                <a:spcPts val="0"/>
              </a:spcBef>
              <a:buSzTx/>
              <a:buNone/>
              <a:defRPr/>
            </a:pPr>
            <a:r>
              <a:rPr kumimoji="0" lang="en-US" sz="1400" b="0" i="0" u="none" strike="noStrike" kern="1200" cap="none" spc="0" normalizeH="0" baseline="0" noProof="0" dirty="0">
                <a:ln>
                  <a:noFill/>
                </a:ln>
                <a:solidFill>
                  <a:schemeClr val="bg1"/>
                </a:solidFill>
                <a:effectLst/>
                <a:uLnTx/>
                <a:uFillTx/>
                <a:latin typeface="Segoe UI"/>
                <a:cs typeface="Segoe UI"/>
              </a:rPr>
              <a:t>Collaborate more securely with advanced protection and customized Teams management</a:t>
            </a:r>
          </a:p>
        </p:txBody>
      </p:sp>
      <p:sp>
        <p:nvSpPr>
          <p:cNvPr id="11" name="Text Placeholder 2">
            <a:extLst>
              <a:ext uri="{FF2B5EF4-FFF2-40B4-BE49-F238E27FC236}">
                <a16:creationId xmlns:a16="http://schemas.microsoft.com/office/drawing/2014/main" id="{BEF5A511-A58F-67DD-C315-9C54E89D4A0D}"/>
              </a:ext>
              <a:ext uri="{C183D7F6-B498-43B3-948B-1728B52AA6E4}">
                <adec:decorative xmlns:adec="http://schemas.microsoft.com/office/drawing/2017/decorative" val="0"/>
              </a:ext>
            </a:extLst>
          </p:cNvPr>
          <p:cNvSpPr txBox="1">
            <a:spLocks/>
          </p:cNvSpPr>
          <p:nvPr/>
        </p:nvSpPr>
        <p:spPr>
          <a:xfrm>
            <a:off x="9667785" y="251387"/>
            <a:ext cx="2053676" cy="938719"/>
          </a:xfrm>
          <a:prstGeom prst="rect">
            <a:avLst/>
          </a:prstGeom>
          <a:solidFill>
            <a:schemeClr val="bg1"/>
          </a:solidFill>
        </p:spPr>
        <p:txBody>
          <a:bodyPr vert="horz" wrap="square" lIns="0" tIns="0" rIns="0" bIns="0" rtlCol="0" anchor="t" anchorCtr="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2800" b="1" dirty="0">
                <a:solidFill>
                  <a:srgbClr val="5C5AD4"/>
                </a:solidFill>
              </a:rPr>
              <a:t>19%</a:t>
            </a:r>
            <a:br>
              <a:rPr lang="en-US" sz="3200" b="1" dirty="0">
                <a:solidFill>
                  <a:srgbClr val="5C5AD4"/>
                </a:solidFill>
              </a:rPr>
            </a:br>
            <a:r>
              <a:rPr lang="en-US" sz="1100" b="1" kern="0" dirty="0">
                <a:solidFill>
                  <a:srgbClr val="5C5AD4"/>
                </a:solidFill>
                <a:latin typeface="+mn-lt"/>
                <a:cs typeface="Times New Roman"/>
              </a:rPr>
              <a:t>o</a:t>
            </a:r>
            <a:r>
              <a:rPr lang="en-US" sz="1100" kern="0" dirty="0">
                <a:solidFill>
                  <a:srgbClr val="5C5AD4"/>
                </a:solidFill>
                <a:latin typeface="+mn-lt"/>
                <a:cs typeface="Times New Roman"/>
              </a:rPr>
              <a:t>f data breaches occurred because of a compromise at a business partner</a:t>
            </a:r>
            <a:r>
              <a:rPr lang="en-US" sz="1100" baseline="30000" dirty="0">
                <a:solidFill>
                  <a:srgbClr val="5C5AD4"/>
                </a:solidFill>
                <a:latin typeface="+mn-lt"/>
                <a:cs typeface="+mn-cs"/>
              </a:rPr>
              <a:t>1</a:t>
            </a:r>
            <a:endParaRPr lang="en-US" sz="1100" kern="0" dirty="0">
              <a:solidFill>
                <a:srgbClr val="5C5AD4"/>
              </a:solidFill>
              <a:latin typeface="+mn-lt"/>
              <a:cs typeface="Times New Roman"/>
            </a:endParaRPr>
          </a:p>
        </p:txBody>
      </p:sp>
      <p:grpSp>
        <p:nvGrpSpPr>
          <p:cNvPr id="4" name="Group 3" descr="Screenshot of Teams Premium showing &quot;Enable end-to-end encryption&quot; UI control.">
            <a:extLst>
              <a:ext uri="{FF2B5EF4-FFF2-40B4-BE49-F238E27FC236}">
                <a16:creationId xmlns:a16="http://schemas.microsoft.com/office/drawing/2014/main" id="{26D7FF37-5E43-C666-05F6-8EA314E7EA34}"/>
              </a:ext>
              <a:ext uri="{C183D7F6-B498-43B3-948B-1728B52AA6E4}">
                <adec:decorative xmlns:adec="http://schemas.microsoft.com/office/drawing/2017/decorative" val="0"/>
              </a:ext>
            </a:extLst>
          </p:cNvPr>
          <p:cNvGrpSpPr/>
          <p:nvPr/>
        </p:nvGrpSpPr>
        <p:grpSpPr>
          <a:xfrm>
            <a:off x="1204911" y="1991200"/>
            <a:ext cx="3912605" cy="2870220"/>
            <a:chOff x="924743" y="1951203"/>
            <a:chExt cx="4149288" cy="3043847"/>
          </a:xfrm>
        </p:grpSpPr>
        <p:pic>
          <p:nvPicPr>
            <p:cNvPr id="2" name="Picture 1">
              <a:extLst>
                <a:ext uri="{FF2B5EF4-FFF2-40B4-BE49-F238E27FC236}">
                  <a16:creationId xmlns:a16="http://schemas.microsoft.com/office/drawing/2014/main" id="{0E4EB297-DB00-DB1A-6A6B-BD679A25D4F0}"/>
                </a:ext>
              </a:extLst>
            </p:cNvPr>
            <p:cNvPicPr>
              <a:picLocks noChangeAspect="1"/>
            </p:cNvPicPr>
            <p:nvPr/>
          </p:nvPicPr>
          <p:blipFill>
            <a:blip r:embed="rId4"/>
            <a:stretch>
              <a:fillRect/>
            </a:stretch>
          </p:blipFill>
          <p:spPr>
            <a:xfrm>
              <a:off x="924743" y="1951203"/>
              <a:ext cx="4149288" cy="3022209"/>
            </a:xfrm>
            <a:prstGeom prst="rect">
              <a:avLst/>
            </a:prstGeom>
          </p:spPr>
        </p:pic>
        <p:sp>
          <p:nvSpPr>
            <p:cNvPr id="5" name="Rectangle 4">
              <a:extLst>
                <a:ext uri="{FF2B5EF4-FFF2-40B4-BE49-F238E27FC236}">
                  <a16:creationId xmlns:a16="http://schemas.microsoft.com/office/drawing/2014/main" id="{A9D290A0-5178-FCA7-BF85-73977C53E068}"/>
                </a:ext>
              </a:extLst>
            </p:cNvPr>
            <p:cNvSpPr/>
            <p:nvPr/>
          </p:nvSpPr>
          <p:spPr bwMode="auto">
            <a:xfrm>
              <a:off x="4012738" y="2430139"/>
              <a:ext cx="1023997" cy="2564911"/>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ln w="12700">
                  <a:solidFill>
                    <a:schemeClr val="tx1"/>
                  </a:solidFill>
                </a:ln>
                <a:noFill/>
                <a:ea typeface="Segoe UI" pitchFamily="34" charset="0"/>
                <a:cs typeface="Segoe UI" pitchFamily="34" charset="0"/>
              </a:endParaRPr>
            </a:p>
          </p:txBody>
        </p:sp>
      </p:grpSp>
      <p:sp>
        <p:nvSpPr>
          <p:cNvPr id="27" name="TextBox 26">
            <a:extLst>
              <a:ext uri="{FF2B5EF4-FFF2-40B4-BE49-F238E27FC236}">
                <a16:creationId xmlns:a16="http://schemas.microsoft.com/office/drawing/2014/main" id="{2A23D867-0FE7-EA48-EE4C-0615B01DDCA4}"/>
              </a:ext>
              <a:ext uri="{C183D7F6-B498-43B3-948B-1728B52AA6E4}">
                <adec:decorative xmlns:adec="http://schemas.microsoft.com/office/drawing/2017/decorative" val="0"/>
              </a:ext>
            </a:extLst>
          </p:cNvPr>
          <p:cNvSpPr txBox="1"/>
          <p:nvPr/>
        </p:nvSpPr>
        <p:spPr>
          <a:xfrm>
            <a:off x="5738949" y="2020450"/>
            <a:ext cx="4815840" cy="1138773"/>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Semibold"/>
                <a:ea typeface="+mn-ea"/>
                <a:cs typeface="+mn-cs"/>
              </a:rPr>
              <a:t>Increase meeting security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Leverage an end-to-end encryption option for meetings that need additional privacy protections*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Schedule meetings from customized templates created by IT, taking the work out of setting the right meeting options or controls</a:t>
            </a:r>
            <a:endParaRPr lang="en-US" sz="1200" b="0" i="0" u="none" strike="noStrike" kern="1200" cap="none" spc="0" normalizeH="0" baseline="0" noProof="0" dirty="0">
              <a:ln>
                <a:noFill/>
              </a:ln>
              <a:solidFill>
                <a:srgbClr val="000000"/>
              </a:solidFill>
              <a:effectLst/>
              <a:uLnTx/>
              <a:uFillTx/>
              <a:latin typeface="Segoe UI"/>
              <a:cs typeface="Segoe UI"/>
            </a:endParaRPr>
          </a:p>
        </p:txBody>
      </p:sp>
      <p:sp>
        <p:nvSpPr>
          <p:cNvPr id="30" name="TextBox 29">
            <a:extLst>
              <a:ext uri="{FF2B5EF4-FFF2-40B4-BE49-F238E27FC236}">
                <a16:creationId xmlns:a16="http://schemas.microsoft.com/office/drawing/2014/main" id="{4EC00E7F-362B-1B33-FC2E-B689E2B030F1}"/>
              </a:ext>
              <a:ext uri="{C183D7F6-B498-43B3-948B-1728B52AA6E4}">
                <adec:decorative xmlns:adec="http://schemas.microsoft.com/office/drawing/2017/decorative" val="0"/>
              </a:ext>
            </a:extLst>
          </p:cNvPr>
          <p:cNvSpPr txBox="1"/>
          <p:nvPr/>
        </p:nvSpPr>
        <p:spPr>
          <a:xfrm>
            <a:off x="2360428" y="5263980"/>
            <a:ext cx="5216229" cy="1215717"/>
          </a:xfrm>
          <a:prstGeom prst="rect">
            <a:avLst/>
          </a:prstGeom>
          <a:noFill/>
        </p:spPr>
        <p:txBody>
          <a:bodyPr wrap="square" lIns="0" tIns="0" rIns="0" bIns="0" rtlCol="0" anchor="t" anchorCtr="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US" sz="1600" b="1" dirty="0">
                <a:solidFill>
                  <a:srgbClr val="000000"/>
                </a:solidFill>
                <a:latin typeface="Segoe UI Semibold"/>
              </a:rPr>
              <a:t>Protect sensitive information</a:t>
            </a:r>
          </a:p>
          <a:p>
            <a:pPr algn="r">
              <a:spcAft>
                <a:spcPts val="600"/>
              </a:spcAf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Apply sensitivity labels to help uplevel protections in sensitive meetings**</a:t>
            </a:r>
          </a:p>
          <a:p>
            <a:pPr algn="r">
              <a:defRPr/>
            </a:pPr>
            <a:r>
              <a:rPr lang="en-US" sz="1200" dirty="0">
                <a:solidFill>
                  <a:srgbClr val="000000"/>
                </a:solidFill>
                <a:latin typeface="Segoe UI"/>
              </a:rPr>
              <a:t>Help deter data leaks with in-meeting watermarking over</a:t>
            </a:r>
          </a:p>
          <a:p>
            <a:pPr algn="r">
              <a:spcAft>
                <a:spcPts val="600"/>
              </a:spcAft>
              <a:defRPr/>
            </a:pPr>
            <a:r>
              <a:rPr lang="en-US" sz="1200" dirty="0">
                <a:solidFill>
                  <a:srgbClr val="000000"/>
                </a:solidFill>
                <a:latin typeface="Segoe UI"/>
              </a:rPr>
              <a:t>screen shares and video feeds</a:t>
            </a:r>
          </a:p>
          <a:p>
            <a:pPr algn="r">
              <a:spcAft>
                <a:spcPts val="600"/>
              </a:spcAft>
              <a:defRPr/>
            </a:pPr>
            <a:r>
              <a:rPr lang="en-US" sz="1200" dirty="0">
                <a:solidFill>
                  <a:srgbClr val="000000"/>
                </a:solidFill>
                <a:latin typeface="Segoe UI"/>
              </a:rPr>
              <a:t>Safeguard the meeting by limiting which attendees can record</a:t>
            </a:r>
          </a:p>
        </p:txBody>
      </p:sp>
      <p:cxnSp>
        <p:nvCxnSpPr>
          <p:cNvPr id="34" name="Straight Connector 33">
            <a:extLst>
              <a:ext uri="{FF2B5EF4-FFF2-40B4-BE49-F238E27FC236}">
                <a16:creationId xmlns:a16="http://schemas.microsoft.com/office/drawing/2014/main" id="{06F2C4B3-C1C1-93FA-85AA-1417B0E35A27}"/>
              </a:ext>
              <a:ext uri="{C183D7F6-B498-43B3-948B-1728B52AA6E4}">
                <adec:decorative xmlns:adec="http://schemas.microsoft.com/office/drawing/2017/decorative" val="1"/>
              </a:ext>
            </a:extLst>
          </p:cNvPr>
          <p:cNvCxnSpPr/>
          <p:nvPr/>
        </p:nvCxnSpPr>
        <p:spPr>
          <a:xfrm>
            <a:off x="5299075" y="2160355"/>
            <a:ext cx="291828" cy="0"/>
          </a:xfrm>
          <a:prstGeom prst="line">
            <a:avLst/>
          </a:prstGeom>
          <a:solidFill>
            <a:srgbClr val="F7F7F7"/>
          </a:solidFill>
          <a:ln w="19050">
            <a:solidFill>
              <a:srgbClr val="5C5AD4"/>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cxnSp>
      <p:sp>
        <p:nvSpPr>
          <p:cNvPr id="35" name="Oval 34">
            <a:extLst>
              <a:ext uri="{FF2B5EF4-FFF2-40B4-BE49-F238E27FC236}">
                <a16:creationId xmlns:a16="http://schemas.microsoft.com/office/drawing/2014/main" id="{C61BECF2-D486-1127-D0F7-04723913EAA6}"/>
              </a:ext>
              <a:ext uri="{C183D7F6-B498-43B3-948B-1728B52AA6E4}">
                <adec:decorative xmlns:adec="http://schemas.microsoft.com/office/drawing/2017/decorative" val="1"/>
              </a:ext>
            </a:extLst>
          </p:cNvPr>
          <p:cNvSpPr/>
          <p:nvPr/>
        </p:nvSpPr>
        <p:spPr bwMode="auto">
          <a:xfrm>
            <a:off x="5504036" y="2090687"/>
            <a:ext cx="139336" cy="139336"/>
          </a:xfrm>
          <a:prstGeom prst="ellipse">
            <a:avLst/>
          </a:prstGeom>
          <a:solidFill>
            <a:srgbClr val="F7F7F7"/>
          </a:solidFill>
          <a:ln w="19050">
            <a:solidFill>
              <a:srgbClr val="5C5AD4"/>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grpSp>
        <p:nvGrpSpPr>
          <p:cNvPr id="36" name="Group 35">
            <a:extLst>
              <a:ext uri="{FF2B5EF4-FFF2-40B4-BE49-F238E27FC236}">
                <a16:creationId xmlns:a16="http://schemas.microsoft.com/office/drawing/2014/main" id="{09C4C5C7-CB93-2D65-DD7D-EFD21E4987DC}"/>
              </a:ext>
              <a:ext uri="{C183D7F6-B498-43B3-948B-1728B52AA6E4}">
                <adec:decorative xmlns:adec="http://schemas.microsoft.com/office/drawing/2017/decorative" val="1"/>
              </a:ext>
            </a:extLst>
          </p:cNvPr>
          <p:cNvGrpSpPr/>
          <p:nvPr/>
        </p:nvGrpSpPr>
        <p:grpSpPr>
          <a:xfrm rot="10800000">
            <a:off x="7682448" y="5336843"/>
            <a:ext cx="344297" cy="139336"/>
            <a:chOff x="5451475" y="2660469"/>
            <a:chExt cx="344297" cy="139336"/>
          </a:xfrm>
        </p:grpSpPr>
        <p:cxnSp>
          <p:nvCxnSpPr>
            <p:cNvPr id="37" name="Straight Connector 36">
              <a:extLst>
                <a:ext uri="{FF2B5EF4-FFF2-40B4-BE49-F238E27FC236}">
                  <a16:creationId xmlns:a16="http://schemas.microsoft.com/office/drawing/2014/main" id="{FABF392D-00B6-9665-7A4D-EA7E47B10D07}"/>
                </a:ext>
              </a:extLst>
            </p:cNvPr>
            <p:cNvCxnSpPr/>
            <p:nvPr/>
          </p:nvCxnSpPr>
          <p:spPr>
            <a:xfrm>
              <a:off x="5451475" y="2730137"/>
              <a:ext cx="291828" cy="0"/>
            </a:xfrm>
            <a:prstGeom prst="line">
              <a:avLst/>
            </a:prstGeom>
            <a:solidFill>
              <a:srgbClr val="F7F7F7"/>
            </a:solidFill>
            <a:ln w="19050">
              <a:solidFill>
                <a:srgbClr val="5C5AD4"/>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cxnSp>
        <p:sp>
          <p:nvSpPr>
            <p:cNvPr id="38" name="Oval 37">
              <a:extLst>
                <a:ext uri="{FF2B5EF4-FFF2-40B4-BE49-F238E27FC236}">
                  <a16:creationId xmlns:a16="http://schemas.microsoft.com/office/drawing/2014/main" id="{1648BBD5-3FD4-043D-6B77-5C76CAC8CF1C}"/>
                </a:ext>
              </a:extLst>
            </p:cNvPr>
            <p:cNvSpPr/>
            <p:nvPr/>
          </p:nvSpPr>
          <p:spPr bwMode="auto">
            <a:xfrm>
              <a:off x="5656436" y="2660469"/>
              <a:ext cx="139336" cy="139336"/>
            </a:xfrm>
            <a:prstGeom prst="ellipse">
              <a:avLst/>
            </a:prstGeom>
            <a:solidFill>
              <a:srgbClr val="F7F7F7"/>
            </a:solidFill>
            <a:ln w="19050">
              <a:solidFill>
                <a:srgbClr val="5C5AD4"/>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grpSp>
      <p:sp>
        <p:nvSpPr>
          <p:cNvPr id="18" name="Rectangle: Rounded Corners 17">
            <a:extLst>
              <a:ext uri="{FF2B5EF4-FFF2-40B4-BE49-F238E27FC236}">
                <a16:creationId xmlns:a16="http://schemas.microsoft.com/office/drawing/2014/main" id="{5D6E3513-DA63-913E-0DFB-2A5C923D86E4}"/>
              </a:ext>
              <a:ext uri="{C183D7F6-B498-43B3-948B-1728B52AA6E4}">
                <adec:decorative xmlns:adec="http://schemas.microsoft.com/office/drawing/2017/decorative" val="1"/>
              </a:ext>
            </a:extLst>
          </p:cNvPr>
          <p:cNvSpPr>
            <a:spLocks/>
          </p:cNvSpPr>
          <p:nvPr/>
        </p:nvSpPr>
        <p:spPr bwMode="auto">
          <a:xfrm flipH="1">
            <a:off x="8026745" y="4140394"/>
            <a:ext cx="3593068" cy="2126088"/>
          </a:xfrm>
          <a:prstGeom prst="roundRect">
            <a:avLst>
              <a:gd name="adj" fmla="val 3621"/>
            </a:avLst>
          </a:prstGeom>
          <a:solidFill>
            <a:srgbClr val="F7F7F7"/>
          </a:solidFill>
          <a:ln w="19050">
            <a:solidFill>
              <a:srgbClr val="5C5AD4"/>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7" name="Picture 6" descr="A screenshot displaying a presentation with a watermark being shared over a Teams Premium meeting.">
            <a:extLst>
              <a:ext uri="{FF2B5EF4-FFF2-40B4-BE49-F238E27FC236}">
                <a16:creationId xmlns:a16="http://schemas.microsoft.com/office/drawing/2014/main" id="{CC4C468A-0DC2-EC0C-5A57-1A5A3C0B4BD3}"/>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72454" y="4274745"/>
            <a:ext cx="3301651" cy="1857386"/>
          </a:xfrm>
          <a:prstGeom prst="rect">
            <a:avLst/>
          </a:prstGeom>
        </p:spPr>
      </p:pic>
      <p:cxnSp>
        <p:nvCxnSpPr>
          <p:cNvPr id="12" name="Straight Connector 11">
            <a:extLst>
              <a:ext uri="{FF2B5EF4-FFF2-40B4-BE49-F238E27FC236}">
                <a16:creationId xmlns:a16="http://schemas.microsoft.com/office/drawing/2014/main" id="{C670A2F1-3C04-093F-B904-8F796BD3468D}"/>
              </a:ext>
              <a:ext uri="{C183D7F6-B498-43B3-948B-1728B52AA6E4}">
                <adec:decorative xmlns:adec="http://schemas.microsoft.com/office/drawing/2017/decorative" val="1"/>
              </a:ext>
            </a:extLst>
          </p:cNvPr>
          <p:cNvCxnSpPr>
            <a:cxnSpLocks/>
          </p:cNvCxnSpPr>
          <p:nvPr/>
        </p:nvCxnSpPr>
        <p:spPr>
          <a:xfrm>
            <a:off x="9667785" y="1327200"/>
            <a:ext cx="2524215" cy="0"/>
          </a:xfrm>
          <a:prstGeom prst="line">
            <a:avLst/>
          </a:prstGeom>
          <a:solidFill>
            <a:srgbClr val="F7F7F7"/>
          </a:solidFill>
          <a:ln w="19050">
            <a:solidFill>
              <a:srgbClr val="5C5AD4"/>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cxnSp>
      <p:sp>
        <p:nvSpPr>
          <p:cNvPr id="13" name="TextBox 12">
            <a:extLst>
              <a:ext uri="{FF2B5EF4-FFF2-40B4-BE49-F238E27FC236}">
                <a16:creationId xmlns:a16="http://schemas.microsoft.com/office/drawing/2014/main" id="{AB1E8740-3E54-CC83-48D6-90E48B457E8B}"/>
              </a:ext>
              <a:ext uri="{C183D7F6-B498-43B3-948B-1728B52AA6E4}">
                <adec:decorative xmlns:adec="http://schemas.microsoft.com/office/drawing/2017/decorative" val="0"/>
              </a:ext>
            </a:extLst>
          </p:cNvPr>
          <p:cNvSpPr txBox="1"/>
          <p:nvPr/>
        </p:nvSpPr>
        <p:spPr>
          <a:xfrm>
            <a:off x="288400" y="6544396"/>
            <a:ext cx="6824948" cy="2308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900" baseline="30000">
                <a:solidFill>
                  <a:srgbClr val="000000">
                    <a:lumMod val="85000"/>
                    <a:lumOff val="15000"/>
                  </a:srgbClr>
                </a:solidFill>
                <a:latin typeface="+mn-lt"/>
                <a:cs typeface="+mn-cs"/>
              </a:rPr>
              <a:t>1</a:t>
            </a:r>
            <a:r>
              <a:rPr kumimoji="0" lang="en-US" sz="900" b="0" i="0" u="none" strike="noStrike" kern="1200" cap="none" spc="0" normalizeH="0" baseline="0" noProof="0">
                <a:ln>
                  <a:noFill/>
                </a:ln>
                <a:solidFill>
                  <a:srgbClr val="000000"/>
                </a:solidFill>
                <a:effectLst/>
                <a:uLnTx/>
                <a:uFillTx/>
                <a:latin typeface="Segoe UI"/>
                <a:ea typeface="+mn-ea"/>
                <a:cs typeface="+mn-cs"/>
                <a:hlinkClick r:id="rId6"/>
              </a:rPr>
              <a:t>IBM Security Cost of a Data Breach Report 2022 by </a:t>
            </a:r>
            <a:r>
              <a:rPr kumimoji="0" lang="en-US" sz="900" b="0" i="0" u="none" strike="noStrike" kern="1200" cap="none" spc="0" normalizeH="0" baseline="0" noProof="0" err="1">
                <a:ln>
                  <a:noFill/>
                </a:ln>
                <a:solidFill>
                  <a:srgbClr val="000000"/>
                </a:solidFill>
                <a:effectLst/>
                <a:uLnTx/>
                <a:uFillTx/>
                <a:latin typeface="Segoe UI"/>
                <a:ea typeface="+mn-ea"/>
                <a:cs typeface="+mn-cs"/>
                <a:hlinkClick r:id="rId6"/>
              </a:rPr>
              <a:t>Ponemon</a:t>
            </a:r>
            <a:r>
              <a:rPr kumimoji="0" lang="en-US" sz="900" b="0" i="0" u="none" strike="noStrike" kern="1200" cap="none" spc="0" normalizeH="0" baseline="0" noProof="0">
                <a:ln>
                  <a:noFill/>
                </a:ln>
                <a:solidFill>
                  <a:srgbClr val="000000"/>
                </a:solidFill>
                <a:effectLst/>
                <a:uLnTx/>
                <a:uFillTx/>
                <a:latin typeface="Segoe UI"/>
                <a:ea typeface="+mn-ea"/>
                <a:cs typeface="+mn-cs"/>
                <a:hlinkClick r:id="rId6"/>
              </a:rPr>
              <a:t> Institute, July 2022</a:t>
            </a:r>
            <a:endParaRPr kumimoji="0" lang="en-US" sz="9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E6CC27AA-2525-495F-550C-521BFA8BA2BA}"/>
              </a:ext>
              <a:ext uri="{C183D7F6-B498-43B3-948B-1728B52AA6E4}">
                <adec:decorative xmlns:adec="http://schemas.microsoft.com/office/drawing/2017/decorative" val="0"/>
              </a:ext>
            </a:extLst>
          </p:cNvPr>
          <p:cNvSpPr txBox="1"/>
          <p:nvPr/>
        </p:nvSpPr>
        <p:spPr>
          <a:xfrm>
            <a:off x="6400147" y="6653591"/>
            <a:ext cx="5752123" cy="161583"/>
          </a:xfrm>
          <a:prstGeom prst="rect">
            <a:avLst/>
          </a:prstGeom>
          <a:noFill/>
        </p:spPr>
        <p:txBody>
          <a:bodyPr wrap="square" lIns="0" tIns="0" rIns="0" bIns="0" rtlCol="0" anchor="t">
            <a:spAutoFit/>
          </a:bodyPr>
          <a:lstStyle/>
          <a:p>
            <a:pPr algn="r">
              <a:defRPr/>
            </a:pPr>
            <a:r>
              <a:rPr kumimoji="0" lang="en-US" sz="1050" b="0" i="1" u="none" strike="noStrike" kern="1200" cap="none" spc="0" normalizeH="0" baseline="0" noProof="0" dirty="0">
                <a:ln>
                  <a:noFill/>
                </a:ln>
                <a:solidFill>
                  <a:srgbClr val="000000"/>
                </a:solidFill>
                <a:effectLst/>
                <a:uLnTx/>
                <a:uFillTx/>
                <a:latin typeface="Segoe UI"/>
                <a:ea typeface="+mn-ea"/>
                <a:cs typeface="+mn-cs"/>
              </a:rPr>
              <a:t>*</a:t>
            </a:r>
            <a:r>
              <a:rPr kumimoji="0" lang="en-US" sz="700" b="0" i="1" u="none" strike="noStrike" kern="1200" cap="none" spc="0" normalizeH="0" baseline="0" noProof="0" dirty="0">
                <a:ln>
                  <a:noFill/>
                </a:ln>
                <a:solidFill>
                  <a:srgbClr val="000000"/>
                </a:solidFill>
                <a:effectLst/>
                <a:uLnTx/>
                <a:uFillTx/>
                <a:latin typeface="Segoe UI"/>
                <a:ea typeface="+mn-ea"/>
                <a:cs typeface="+mn-cs"/>
              </a:rPr>
              <a:t>Teams protects your data with encryption in transit and at rest for all </a:t>
            </a:r>
            <a:r>
              <a:rPr lang="en-US" sz="700" i="1" dirty="0">
                <a:solidFill>
                  <a:srgbClr val="000000"/>
                </a:solidFill>
                <a:latin typeface="Segoe UI"/>
              </a:rPr>
              <a:t>meetings. </a:t>
            </a:r>
            <a:r>
              <a:rPr kumimoji="0" lang="en-US" sz="700" b="0" i="1" u="none" strike="noStrike" kern="1200" cap="none" spc="0" normalizeH="0" baseline="0" noProof="0" dirty="0">
                <a:ln>
                  <a:noFill/>
                </a:ln>
                <a:solidFill>
                  <a:srgbClr val="000000"/>
                </a:solidFill>
                <a:effectLst/>
                <a:uLnTx/>
                <a:uFillTx/>
                <a:latin typeface="Segoe UI"/>
                <a:ea typeface="+mn-ea"/>
                <a:cs typeface="+mn-cs"/>
              </a:rPr>
              <a:t>**Customers with an E5 license</a:t>
            </a:r>
            <a:r>
              <a:rPr lang="en-US" sz="700" i="1" dirty="0">
                <a:solidFill>
                  <a:srgbClr val="000000"/>
                </a:solidFill>
                <a:latin typeface="Segoe UI"/>
              </a:rPr>
              <a:t> or E5 compliance</a:t>
            </a:r>
            <a:endParaRPr kumimoji="0" lang="en-US" sz="700" b="0" i="1"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9912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D51927C-CD20-A7B6-DB6A-07714918087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4503" y="0"/>
            <a:ext cx="8621485" cy="2961825"/>
          </a:xfrm>
          <a:prstGeom prst="rect">
            <a:avLst/>
          </a:prstGeom>
        </p:spPr>
      </p:pic>
      <p:sp>
        <p:nvSpPr>
          <p:cNvPr id="58" name="create">
            <a:extLst>
              <a:ext uri="{FF2B5EF4-FFF2-40B4-BE49-F238E27FC236}">
                <a16:creationId xmlns:a16="http://schemas.microsoft.com/office/drawing/2014/main" id="{B8F9B327-CD55-529E-270B-A8E7674D05C2}"/>
              </a:ext>
              <a:ext uri="{C183D7F6-B498-43B3-948B-1728B52AA6E4}">
                <adec:decorative xmlns:adec="http://schemas.microsoft.com/office/drawing/2017/decorative" val="1"/>
              </a:ext>
            </a:extLst>
          </p:cNvPr>
          <p:cNvSpPr>
            <a:spLocks noChangeAspect="1" noEditPoints="1"/>
          </p:cNvSpPr>
          <p:nvPr/>
        </p:nvSpPr>
        <p:spPr bwMode="auto">
          <a:xfrm>
            <a:off x="667388" y="429269"/>
            <a:ext cx="426666" cy="417887"/>
          </a:xfrm>
          <a:custGeom>
            <a:avLst/>
            <a:gdLst>
              <a:gd name="T0" fmla="*/ 0 w 354"/>
              <a:gd name="T1" fmla="*/ 174 h 348"/>
              <a:gd name="T2" fmla="*/ 177 w 354"/>
              <a:gd name="T3" fmla="*/ 0 h 348"/>
              <a:gd name="T4" fmla="*/ 354 w 354"/>
              <a:gd name="T5" fmla="*/ 174 h 348"/>
              <a:gd name="T6" fmla="*/ 177 w 354"/>
              <a:gd name="T7" fmla="*/ 348 h 348"/>
              <a:gd name="T8" fmla="*/ 18 w 354"/>
              <a:gd name="T9" fmla="*/ 252 h 348"/>
              <a:gd name="T10" fmla="*/ 60 w 354"/>
              <a:gd name="T11" fmla="*/ 265 h 348"/>
              <a:gd name="T12" fmla="*/ 18 w 354"/>
              <a:gd name="T13" fmla="*/ 252 h 348"/>
              <a:gd name="T14" fmla="*/ 6 w 354"/>
              <a:gd name="T15" fmla="*/ 294 h 348"/>
              <a:gd name="T16" fmla="*/ 263 w 354"/>
              <a:gd name="T17" fmla="*/ 22 h 348"/>
              <a:gd name="T18" fmla="*/ 161 w 354"/>
              <a:gd name="T19" fmla="*/ 121 h 348"/>
              <a:gd name="T20" fmla="*/ 120 w 354"/>
              <a:gd name="T21" fmla="*/ 234 h 348"/>
              <a:gd name="T22" fmla="*/ 237 w 354"/>
              <a:gd name="T23" fmla="*/ 194 h 348"/>
              <a:gd name="T24" fmla="*/ 336 w 354"/>
              <a:gd name="T25" fmla="*/ 97 h 348"/>
              <a:gd name="T26" fmla="*/ 161 w 354"/>
              <a:gd name="T27" fmla="*/ 121 h 348"/>
              <a:gd name="T28" fmla="*/ 217 w 354"/>
              <a:gd name="T29" fmla="*/ 140 h 348"/>
              <a:gd name="T30" fmla="*/ 304 w 354"/>
              <a:gd name="T31" fmla="*/ 52 h 348"/>
              <a:gd name="T32" fmla="*/ 236 w 354"/>
              <a:gd name="T33" fmla="*/ 194 h 348"/>
              <a:gd name="T34" fmla="*/ 217 w 354"/>
              <a:gd name="T35" fmla="*/ 140 h 348"/>
              <a:gd name="T36" fmla="*/ 138 w 354"/>
              <a:gd name="T37" fmla="*/ 184 h 348"/>
              <a:gd name="T38" fmla="*/ 171 w 354"/>
              <a:gd name="T39" fmla="*/ 2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4" h="348">
                <a:moveTo>
                  <a:pt x="0" y="174"/>
                </a:moveTo>
                <a:cubicBezTo>
                  <a:pt x="0" y="78"/>
                  <a:pt x="79" y="0"/>
                  <a:pt x="177" y="0"/>
                </a:cubicBezTo>
                <a:cubicBezTo>
                  <a:pt x="275" y="0"/>
                  <a:pt x="354" y="78"/>
                  <a:pt x="354" y="174"/>
                </a:cubicBezTo>
                <a:cubicBezTo>
                  <a:pt x="354" y="271"/>
                  <a:pt x="275" y="348"/>
                  <a:pt x="177" y="348"/>
                </a:cubicBezTo>
                <a:cubicBezTo>
                  <a:pt x="108" y="348"/>
                  <a:pt x="47" y="309"/>
                  <a:pt x="18" y="252"/>
                </a:cubicBezTo>
                <a:moveTo>
                  <a:pt x="60" y="265"/>
                </a:moveTo>
                <a:cubicBezTo>
                  <a:pt x="18" y="252"/>
                  <a:pt x="18" y="252"/>
                  <a:pt x="18" y="252"/>
                </a:cubicBezTo>
                <a:cubicBezTo>
                  <a:pt x="6" y="294"/>
                  <a:pt x="6" y="294"/>
                  <a:pt x="6" y="294"/>
                </a:cubicBezTo>
                <a:moveTo>
                  <a:pt x="263" y="22"/>
                </a:moveTo>
                <a:cubicBezTo>
                  <a:pt x="161" y="121"/>
                  <a:pt x="161" y="121"/>
                  <a:pt x="161" y="121"/>
                </a:cubicBezTo>
                <a:cubicBezTo>
                  <a:pt x="120" y="234"/>
                  <a:pt x="120" y="234"/>
                  <a:pt x="120" y="234"/>
                </a:cubicBezTo>
                <a:cubicBezTo>
                  <a:pt x="237" y="194"/>
                  <a:pt x="237" y="194"/>
                  <a:pt x="237" y="194"/>
                </a:cubicBezTo>
                <a:cubicBezTo>
                  <a:pt x="336" y="97"/>
                  <a:pt x="336" y="97"/>
                  <a:pt x="336" y="97"/>
                </a:cubicBezTo>
                <a:moveTo>
                  <a:pt x="161" y="121"/>
                </a:moveTo>
                <a:cubicBezTo>
                  <a:pt x="217" y="140"/>
                  <a:pt x="217" y="140"/>
                  <a:pt x="217" y="140"/>
                </a:cubicBezTo>
                <a:cubicBezTo>
                  <a:pt x="304" y="52"/>
                  <a:pt x="304" y="52"/>
                  <a:pt x="304" y="52"/>
                </a:cubicBezTo>
                <a:moveTo>
                  <a:pt x="236" y="194"/>
                </a:moveTo>
                <a:cubicBezTo>
                  <a:pt x="217" y="140"/>
                  <a:pt x="217" y="140"/>
                  <a:pt x="217" y="140"/>
                </a:cubicBezTo>
                <a:moveTo>
                  <a:pt x="138" y="184"/>
                </a:moveTo>
                <a:cubicBezTo>
                  <a:pt x="171" y="217"/>
                  <a:pt x="171" y="217"/>
                  <a:pt x="171" y="217"/>
                </a:cubicBezTo>
              </a:path>
            </a:pathLst>
          </a:custGeom>
          <a:noFill/>
          <a:ln w="222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505050"/>
              </a:solidFill>
              <a:effectLst/>
              <a:uLnTx/>
              <a:uFillTx/>
              <a:latin typeface="Segoe UI"/>
              <a:ea typeface="+mn-ea"/>
              <a:cs typeface="+mn-cs"/>
            </a:endParaRPr>
          </a:p>
        </p:txBody>
      </p:sp>
      <p:sp>
        <p:nvSpPr>
          <p:cNvPr id="35" name="Title 6">
            <a:extLst>
              <a:ext uri="{FF2B5EF4-FFF2-40B4-BE49-F238E27FC236}">
                <a16:creationId xmlns:a16="http://schemas.microsoft.com/office/drawing/2014/main" id="{936BF58A-6460-68C8-C10F-6C54899617C7}"/>
              </a:ext>
            </a:extLst>
          </p:cNvPr>
          <p:cNvSpPr txBox="1">
            <a:spLocks noGrp="1"/>
          </p:cNvSpPr>
          <p:nvPr>
            <p:ph type="title"/>
          </p:nvPr>
        </p:nvSpPr>
        <p:spPr>
          <a:xfrm>
            <a:off x="1201420" y="376161"/>
            <a:ext cx="10397455"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b="0" i="0" u="none" strike="noStrike" kern="1200" cap="none" spc="-50" normalizeH="0" baseline="0" noProof="0" dirty="0">
                <a:ln w="3175">
                  <a:noFill/>
                </a:ln>
                <a:solidFill>
                  <a:schemeClr val="bg1"/>
                </a:solidFill>
                <a:effectLst/>
                <a:uLnTx/>
                <a:uFillTx/>
                <a:latin typeface="Montserrat Black" panose="00000A00000000000000" pitchFamily="2" charset="0"/>
              </a:rPr>
              <a:t>Richer engagements</a:t>
            </a:r>
            <a:endParaRPr kumimoji="0" lang="en-US" b="0" i="0" u="none" strike="noStrike" kern="1200" cap="none" spc="-50" normalizeH="0" baseline="0" noProof="0" dirty="0">
              <a:ln w="3175">
                <a:noFill/>
              </a:ln>
              <a:solidFill>
                <a:schemeClr val="bg1"/>
              </a:solidFill>
              <a:effectLst/>
              <a:uLnTx/>
              <a:uFillTx/>
              <a:latin typeface="Montserrat Black" panose="00000A00000000000000" pitchFamily="2" charset="0"/>
            </a:endParaRPr>
          </a:p>
        </p:txBody>
      </p:sp>
      <p:sp>
        <p:nvSpPr>
          <p:cNvPr id="36" name="Content Placeholder 9">
            <a:extLst>
              <a:ext uri="{FF2B5EF4-FFF2-40B4-BE49-F238E27FC236}">
                <a16:creationId xmlns:a16="http://schemas.microsoft.com/office/drawing/2014/main" id="{1251F22D-CCB3-804A-822C-1005D9ACFB5E}"/>
              </a:ext>
            </a:extLst>
          </p:cNvPr>
          <p:cNvSpPr txBox="1">
            <a:spLocks/>
          </p:cNvSpPr>
          <p:nvPr/>
        </p:nvSpPr>
        <p:spPr>
          <a:xfrm>
            <a:off x="1201420" y="903221"/>
            <a:ext cx="4894580" cy="430887"/>
          </a:xfrm>
          <a:prstGeom prst="rect">
            <a:avLst/>
          </a:prstGeom>
          <a:ln>
            <a:noFill/>
          </a:ln>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
              <a:spcBef>
                <a:spcPts val="0"/>
              </a:spcBef>
              <a:buSzTx/>
              <a:buNone/>
              <a:defRPr/>
            </a:pPr>
            <a:r>
              <a:rPr kumimoji="0" lang="en-US" sz="1400" b="0" i="0" u="none" strike="noStrike" kern="1200" cap="none" spc="0" normalizeH="0" baseline="0" noProof="0" dirty="0">
                <a:ln>
                  <a:noFill/>
                </a:ln>
                <a:solidFill>
                  <a:schemeClr val="bg1"/>
                </a:solidFill>
                <a:effectLst/>
                <a:uLnTx/>
                <a:uFillTx/>
                <a:latin typeface="Segoe UI"/>
                <a:cs typeface="Segoe UI"/>
              </a:rPr>
              <a:t>Create deeper engagements with personalised experiences that help grow your business and brand</a:t>
            </a:r>
          </a:p>
        </p:txBody>
      </p:sp>
      <p:sp>
        <p:nvSpPr>
          <p:cNvPr id="72" name="Rectangle: Rounded Corners 71">
            <a:extLst>
              <a:ext uri="{FF2B5EF4-FFF2-40B4-BE49-F238E27FC236}">
                <a16:creationId xmlns:a16="http://schemas.microsoft.com/office/drawing/2014/main" id="{C672CDFA-3221-CF3D-3E69-0BE4E6ADC1AE}"/>
              </a:ext>
              <a:ext uri="{C183D7F6-B498-43B3-948B-1728B52AA6E4}">
                <adec:decorative xmlns:adec="http://schemas.microsoft.com/office/drawing/2017/decorative" val="1"/>
              </a:ext>
            </a:extLst>
          </p:cNvPr>
          <p:cNvSpPr>
            <a:spLocks/>
          </p:cNvSpPr>
          <p:nvPr/>
        </p:nvSpPr>
        <p:spPr bwMode="auto">
          <a:xfrm flipH="1">
            <a:off x="584198" y="1846699"/>
            <a:ext cx="4711997" cy="2741872"/>
          </a:xfrm>
          <a:prstGeom prst="roundRect">
            <a:avLst>
              <a:gd name="adj" fmla="val 3621"/>
            </a:avLst>
          </a:prstGeom>
          <a:solidFill>
            <a:srgbClr val="F7F7F7"/>
          </a:solidFill>
          <a:ln w="19050">
            <a:solidFill>
              <a:srgbClr val="5C5AD4"/>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9" name="Picture 8" descr="A picture containing human person sitting at a desk">
            <a:extLst>
              <a:ext uri="{FF2B5EF4-FFF2-40B4-BE49-F238E27FC236}">
                <a16:creationId xmlns:a16="http://schemas.microsoft.com/office/drawing/2014/main" id="{F57ABAF7-BF82-D840-2839-A78D774F0EE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0002" y="2011809"/>
            <a:ext cx="4287381" cy="2411652"/>
          </a:xfrm>
          <a:prstGeom prst="rect">
            <a:avLst/>
          </a:prstGeom>
        </p:spPr>
      </p:pic>
      <p:sp>
        <p:nvSpPr>
          <p:cNvPr id="25" name="TextBox 24">
            <a:extLst>
              <a:ext uri="{FF2B5EF4-FFF2-40B4-BE49-F238E27FC236}">
                <a16:creationId xmlns:a16="http://schemas.microsoft.com/office/drawing/2014/main" id="{EB50283F-309D-77A8-6E8C-27F3A22AE409}"/>
              </a:ext>
            </a:extLst>
          </p:cNvPr>
          <p:cNvSpPr txBox="1"/>
          <p:nvPr/>
        </p:nvSpPr>
        <p:spPr>
          <a:xfrm>
            <a:off x="5738949" y="2020450"/>
            <a:ext cx="5868852" cy="692497"/>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Semibold"/>
                <a:ea typeface="+mn-ea"/>
                <a:cs typeface="+mn-cs"/>
              </a:rPr>
              <a:t>Host and deliver high-quality webinars and Town halls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Use advanced webinar &amp; town hall functionality to drive richer engagement and help generate new leads</a:t>
            </a:r>
            <a:endParaRPr lang="en-US" sz="1200" b="0" i="0" u="none" strike="noStrike" kern="1200" cap="none" spc="0" normalizeH="0" baseline="0" noProof="0" dirty="0">
              <a:ln>
                <a:noFill/>
              </a:ln>
              <a:solidFill>
                <a:srgbClr val="000000"/>
              </a:solidFill>
              <a:effectLst/>
              <a:uLnTx/>
              <a:uFillTx/>
              <a:latin typeface="Segoe UI"/>
              <a:cs typeface="Segoe UI"/>
            </a:endParaRPr>
          </a:p>
        </p:txBody>
      </p:sp>
      <p:cxnSp>
        <p:nvCxnSpPr>
          <p:cNvPr id="29" name="Straight Connector 28">
            <a:extLst>
              <a:ext uri="{FF2B5EF4-FFF2-40B4-BE49-F238E27FC236}">
                <a16:creationId xmlns:a16="http://schemas.microsoft.com/office/drawing/2014/main" id="{24E886BE-19C3-910D-DE7D-7EFDDA9A7620}"/>
              </a:ext>
              <a:ext uri="{C183D7F6-B498-43B3-948B-1728B52AA6E4}">
                <adec:decorative xmlns:adec="http://schemas.microsoft.com/office/drawing/2017/decorative" val="1"/>
              </a:ext>
            </a:extLst>
          </p:cNvPr>
          <p:cNvCxnSpPr/>
          <p:nvPr/>
        </p:nvCxnSpPr>
        <p:spPr>
          <a:xfrm>
            <a:off x="5299075" y="2160355"/>
            <a:ext cx="291828" cy="0"/>
          </a:xfrm>
          <a:prstGeom prst="line">
            <a:avLst/>
          </a:prstGeom>
          <a:solidFill>
            <a:srgbClr val="F7F7F7"/>
          </a:solidFill>
          <a:ln w="19050">
            <a:solidFill>
              <a:srgbClr val="5C5AD4"/>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cxnSp>
      <p:sp>
        <p:nvSpPr>
          <p:cNvPr id="30" name="Oval 29">
            <a:extLst>
              <a:ext uri="{FF2B5EF4-FFF2-40B4-BE49-F238E27FC236}">
                <a16:creationId xmlns:a16="http://schemas.microsoft.com/office/drawing/2014/main" id="{89C2172E-E1B1-6B98-A957-66C7923FA123}"/>
              </a:ext>
              <a:ext uri="{C183D7F6-B498-43B3-948B-1728B52AA6E4}">
                <adec:decorative xmlns:adec="http://schemas.microsoft.com/office/drawing/2017/decorative" val="1"/>
              </a:ext>
            </a:extLst>
          </p:cNvPr>
          <p:cNvSpPr/>
          <p:nvPr/>
        </p:nvSpPr>
        <p:spPr bwMode="auto">
          <a:xfrm>
            <a:off x="5504036" y="2090687"/>
            <a:ext cx="139336" cy="139336"/>
          </a:xfrm>
          <a:prstGeom prst="ellipse">
            <a:avLst/>
          </a:prstGeom>
          <a:solidFill>
            <a:srgbClr val="F7F7F7"/>
          </a:solidFill>
          <a:ln w="19050">
            <a:solidFill>
              <a:schemeClr val="accent1"/>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grpSp>
        <p:nvGrpSpPr>
          <p:cNvPr id="2" name="Group 1">
            <a:extLst>
              <a:ext uri="{FF2B5EF4-FFF2-40B4-BE49-F238E27FC236}">
                <a16:creationId xmlns:a16="http://schemas.microsoft.com/office/drawing/2014/main" id="{BB9C725C-97E6-3196-55B2-0742777FFD77}"/>
              </a:ext>
              <a:ext uri="{C183D7F6-B498-43B3-948B-1728B52AA6E4}">
                <adec:decorative xmlns:adec="http://schemas.microsoft.com/office/drawing/2017/decorative" val="1"/>
              </a:ext>
            </a:extLst>
          </p:cNvPr>
          <p:cNvGrpSpPr/>
          <p:nvPr/>
        </p:nvGrpSpPr>
        <p:grpSpPr>
          <a:xfrm rot="10800000">
            <a:off x="7887416" y="4312394"/>
            <a:ext cx="365932" cy="139336"/>
            <a:chOff x="4898207" y="2660469"/>
            <a:chExt cx="365932" cy="139336"/>
          </a:xfrm>
        </p:grpSpPr>
        <p:cxnSp>
          <p:nvCxnSpPr>
            <p:cNvPr id="3" name="Straight Connector 2">
              <a:extLst>
                <a:ext uri="{FF2B5EF4-FFF2-40B4-BE49-F238E27FC236}">
                  <a16:creationId xmlns:a16="http://schemas.microsoft.com/office/drawing/2014/main" id="{5DB13818-ABE7-6BE4-48E2-B0B932A02507}"/>
                </a:ext>
              </a:extLst>
            </p:cNvPr>
            <p:cNvCxnSpPr>
              <a:cxnSpLocks/>
              <a:endCxn id="4" idx="6"/>
            </p:cNvCxnSpPr>
            <p:nvPr/>
          </p:nvCxnSpPr>
          <p:spPr>
            <a:xfrm rot="10800000" flipH="1">
              <a:off x="4898207" y="2730137"/>
              <a:ext cx="365932" cy="0"/>
            </a:xfrm>
            <a:prstGeom prst="line">
              <a:avLst/>
            </a:prstGeom>
            <a:solidFill>
              <a:srgbClr val="F7F7F7"/>
            </a:solidFill>
            <a:ln w="19050">
              <a:solidFill>
                <a:srgbClr val="5C5AD4"/>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cxnSp>
        <p:sp>
          <p:nvSpPr>
            <p:cNvPr id="4" name="Oval 3">
              <a:extLst>
                <a:ext uri="{FF2B5EF4-FFF2-40B4-BE49-F238E27FC236}">
                  <a16:creationId xmlns:a16="http://schemas.microsoft.com/office/drawing/2014/main" id="{43B5E9C0-2A96-A3D9-0909-32765999A238}"/>
                </a:ext>
              </a:extLst>
            </p:cNvPr>
            <p:cNvSpPr/>
            <p:nvPr/>
          </p:nvSpPr>
          <p:spPr bwMode="auto">
            <a:xfrm>
              <a:off x="5124803" y="2660469"/>
              <a:ext cx="139336" cy="139336"/>
            </a:xfrm>
            <a:prstGeom prst="ellipse">
              <a:avLst/>
            </a:prstGeom>
            <a:solidFill>
              <a:srgbClr val="F7F7F7"/>
            </a:solidFill>
            <a:ln w="19050">
              <a:solidFill>
                <a:srgbClr val="5C5AD4"/>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grpSp>
      <p:sp>
        <p:nvSpPr>
          <p:cNvPr id="26" name="TextBox 25">
            <a:extLst>
              <a:ext uri="{FF2B5EF4-FFF2-40B4-BE49-F238E27FC236}">
                <a16:creationId xmlns:a16="http://schemas.microsoft.com/office/drawing/2014/main" id="{A249E450-B0E3-C263-FC09-E611476A096F}"/>
              </a:ext>
            </a:extLst>
          </p:cNvPr>
          <p:cNvSpPr txBox="1"/>
          <p:nvPr/>
        </p:nvSpPr>
        <p:spPr>
          <a:xfrm>
            <a:off x="5355310" y="3797706"/>
            <a:ext cx="2462332" cy="1308050"/>
          </a:xfrm>
          <a:prstGeom prst="rect">
            <a:avLst/>
          </a:prstGeom>
          <a:noFill/>
        </p:spPr>
        <p:txBody>
          <a:bodyPr wrap="square" lIns="0" tIns="0" rIns="0" bIns="0" rtlCol="0" anchor="t" anchorCtr="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US" sz="1600" b="1" dirty="0">
                <a:solidFill>
                  <a:srgbClr val="000000"/>
                </a:solidFill>
                <a:latin typeface="Segoe UI Semibold"/>
              </a:rPr>
              <a:t>Build your brand into every interaction</a:t>
            </a:r>
          </a:p>
          <a:p>
            <a:pPr algn="r">
              <a:spcAft>
                <a:spcPts val="600"/>
              </a:spcAft>
              <a:defRPr/>
            </a:pPr>
            <a:r>
              <a:rPr lang="en-US" sz="1200" dirty="0">
                <a:solidFill>
                  <a:srgbClr val="000000"/>
                </a:solidFill>
                <a:latin typeface="Segoe UI"/>
              </a:rPr>
              <a:t>Create custom backgrounds and unique together mode screens to bring people together and highlight your brand</a:t>
            </a:r>
          </a:p>
        </p:txBody>
      </p:sp>
      <p:sp>
        <p:nvSpPr>
          <p:cNvPr id="17" name="Rectangle: Rounded Corners 16">
            <a:extLst>
              <a:ext uri="{FF2B5EF4-FFF2-40B4-BE49-F238E27FC236}">
                <a16:creationId xmlns:a16="http://schemas.microsoft.com/office/drawing/2014/main" id="{8D7FCF8F-6380-2B76-668E-D9E0BFC96790}"/>
              </a:ext>
              <a:ext uri="{C183D7F6-B498-43B3-948B-1728B52AA6E4}">
                <adec:decorative xmlns:adec="http://schemas.microsoft.com/office/drawing/2017/decorative" val="1"/>
              </a:ext>
            </a:extLst>
          </p:cNvPr>
          <p:cNvSpPr>
            <a:spLocks noChangeAspect="1"/>
          </p:cNvSpPr>
          <p:nvPr/>
        </p:nvSpPr>
        <p:spPr bwMode="auto">
          <a:xfrm flipH="1">
            <a:off x="8253348" y="2961825"/>
            <a:ext cx="3719669" cy="2209480"/>
          </a:xfrm>
          <a:prstGeom prst="roundRect">
            <a:avLst>
              <a:gd name="adj" fmla="val 3621"/>
            </a:avLst>
          </a:prstGeom>
          <a:solidFill>
            <a:schemeClr val="bg1">
              <a:alpha val="75000"/>
            </a:schemeClr>
          </a:solidFill>
          <a:ln w="19050">
            <a:gradFill>
              <a:gsLst>
                <a:gs pos="0">
                  <a:srgbClr val="5C5AD4"/>
                </a:gs>
                <a:gs pos="100000">
                  <a:schemeClr val="accent2"/>
                </a:gs>
              </a:gsLst>
              <a:lin ang="5400000" scaled="1"/>
            </a:gra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18" name="Picture 17">
            <a:extLst>
              <a:ext uri="{FF2B5EF4-FFF2-40B4-BE49-F238E27FC236}">
                <a16:creationId xmlns:a16="http://schemas.microsoft.com/office/drawing/2014/main" id="{C1D7FDB0-624F-3958-7146-C542FF8FDE6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92895" y="3098902"/>
            <a:ext cx="3440575" cy="1935326"/>
          </a:xfrm>
          <a:prstGeom prst="roundRect">
            <a:avLst>
              <a:gd name="adj" fmla="val 1500"/>
            </a:avLst>
          </a:prstGeom>
          <a:effectLst/>
        </p:spPr>
      </p:pic>
      <p:sp>
        <p:nvSpPr>
          <p:cNvPr id="8" name="TextBox 7">
            <a:extLst>
              <a:ext uri="{FF2B5EF4-FFF2-40B4-BE49-F238E27FC236}">
                <a16:creationId xmlns:a16="http://schemas.microsoft.com/office/drawing/2014/main" id="{54DAF606-0C2B-28E5-EFD6-D17C9E6E9766}"/>
              </a:ext>
              <a:ext uri="{C183D7F6-B498-43B3-948B-1728B52AA6E4}">
                <adec:decorative xmlns:adec="http://schemas.microsoft.com/office/drawing/2017/decorative" val="1"/>
              </a:ext>
            </a:extLst>
          </p:cNvPr>
          <p:cNvSpPr txBox="1"/>
          <p:nvPr/>
        </p:nvSpPr>
        <p:spPr>
          <a:xfrm>
            <a:off x="5535896" y="5967931"/>
            <a:ext cx="4563491" cy="507831"/>
          </a:xfrm>
          <a:prstGeom prst="rect">
            <a:avLst/>
          </a:prstGeom>
          <a:noFill/>
        </p:spPr>
        <p:txBody>
          <a:bodyPr wrap="square" lIns="0" tIns="0" rIns="0" bIns="0" rtlCol="0" anchor="t" anchorCtr="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US" sz="1600" b="1" dirty="0">
                <a:solidFill>
                  <a:srgbClr val="000000"/>
                </a:solidFill>
                <a:latin typeface="Segoe UI Semibold"/>
              </a:rPr>
              <a:t>Break down language barriers</a:t>
            </a:r>
          </a:p>
          <a:p>
            <a:pPr algn="r">
              <a:spcAft>
                <a:spcPts val="600"/>
              </a:spcAft>
              <a:defRPr/>
            </a:pPr>
            <a:r>
              <a:rPr lang="en-US" sz="1200" dirty="0">
                <a:solidFill>
                  <a:srgbClr val="000000"/>
                </a:solidFill>
                <a:latin typeface="Segoe UI"/>
              </a:rPr>
              <a:t>Turn on live translated meeting captions in your chosen language</a:t>
            </a:r>
          </a:p>
        </p:txBody>
      </p:sp>
      <p:grpSp>
        <p:nvGrpSpPr>
          <p:cNvPr id="10" name="Group 9">
            <a:extLst>
              <a:ext uri="{FF2B5EF4-FFF2-40B4-BE49-F238E27FC236}">
                <a16:creationId xmlns:a16="http://schemas.microsoft.com/office/drawing/2014/main" id="{4809813C-13D8-293F-52FB-42628B99DD19}"/>
              </a:ext>
              <a:ext uri="{C183D7F6-B498-43B3-948B-1728B52AA6E4}">
                <adec:decorative xmlns:adec="http://schemas.microsoft.com/office/drawing/2017/decorative" val="1"/>
              </a:ext>
            </a:extLst>
          </p:cNvPr>
          <p:cNvGrpSpPr/>
          <p:nvPr/>
        </p:nvGrpSpPr>
        <p:grpSpPr>
          <a:xfrm>
            <a:off x="1710482" y="4658239"/>
            <a:ext cx="3585713" cy="2120643"/>
            <a:chOff x="584199" y="4606252"/>
            <a:chExt cx="3364992" cy="1958061"/>
          </a:xfrm>
        </p:grpSpPr>
        <p:sp>
          <p:nvSpPr>
            <p:cNvPr id="11" name="Rectangle: Rounded Corners 10">
              <a:extLst>
                <a:ext uri="{FF2B5EF4-FFF2-40B4-BE49-F238E27FC236}">
                  <a16:creationId xmlns:a16="http://schemas.microsoft.com/office/drawing/2014/main" id="{9A7B6872-27B7-E3F6-B5B1-C2F035DA5F27}"/>
                </a:ext>
                <a:ext uri="{C183D7F6-B498-43B3-948B-1728B52AA6E4}">
                  <adec:decorative xmlns:adec="http://schemas.microsoft.com/office/drawing/2017/decorative" val="1"/>
                </a:ext>
              </a:extLst>
            </p:cNvPr>
            <p:cNvSpPr>
              <a:spLocks/>
            </p:cNvSpPr>
            <p:nvPr/>
          </p:nvSpPr>
          <p:spPr bwMode="auto">
            <a:xfrm flipH="1">
              <a:off x="584199" y="4606252"/>
              <a:ext cx="3364992" cy="1958061"/>
            </a:xfrm>
            <a:prstGeom prst="roundRect">
              <a:avLst>
                <a:gd name="adj" fmla="val 3621"/>
              </a:avLst>
            </a:prstGeom>
            <a:solidFill>
              <a:srgbClr val="F7F7F7"/>
            </a:solidFill>
            <a:ln w="19050">
              <a:solidFill>
                <a:srgbClr val="5C5AD4"/>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12" name="Picture 11" descr="A screen capture using Microsoft Teams live translations of a users captions in a meeting">
              <a:extLst>
                <a:ext uri="{FF2B5EF4-FFF2-40B4-BE49-F238E27FC236}">
                  <a16:creationId xmlns:a16="http://schemas.microsoft.com/office/drawing/2014/main" id="{FEA8A00F-C4CF-B21C-FFC7-DD4038BE6F07}"/>
                </a:ext>
              </a:extLst>
            </p:cNvPr>
            <p:cNvPicPr>
              <a:picLocks/>
            </p:cNvPicPr>
            <p:nvPr/>
          </p:nvPicPr>
          <p:blipFill rotWithShape="1">
            <a:blip r:embed="rId6" cstate="hqprint">
              <a:extLst>
                <a:ext uri="{28A0092B-C50C-407E-A947-70E740481C1C}">
                  <a14:useLocalDpi xmlns:a14="http://schemas.microsoft.com/office/drawing/2010/main"/>
                </a:ext>
              </a:extLst>
            </a:blip>
            <a:srcRect/>
            <a:stretch/>
          </p:blipFill>
          <p:spPr>
            <a:xfrm>
              <a:off x="683478" y="4703205"/>
              <a:ext cx="3166435" cy="1764155"/>
            </a:xfrm>
            <a:prstGeom prst="roundRect">
              <a:avLst>
                <a:gd name="adj" fmla="val 1500"/>
              </a:avLst>
            </a:prstGeom>
            <a:effectLst/>
          </p:spPr>
        </p:pic>
      </p:grpSp>
      <p:grpSp>
        <p:nvGrpSpPr>
          <p:cNvPr id="13" name="Group 12">
            <a:extLst>
              <a:ext uri="{FF2B5EF4-FFF2-40B4-BE49-F238E27FC236}">
                <a16:creationId xmlns:a16="http://schemas.microsoft.com/office/drawing/2014/main" id="{0184C505-DB2C-7740-5F6A-6F326AA06039}"/>
              </a:ext>
              <a:ext uri="{C183D7F6-B498-43B3-948B-1728B52AA6E4}">
                <adec:decorative xmlns:adec="http://schemas.microsoft.com/office/drawing/2017/decorative" val="1"/>
              </a:ext>
            </a:extLst>
          </p:cNvPr>
          <p:cNvGrpSpPr/>
          <p:nvPr/>
        </p:nvGrpSpPr>
        <p:grpSpPr>
          <a:xfrm>
            <a:off x="5302341" y="6319624"/>
            <a:ext cx="344297" cy="139336"/>
            <a:chOff x="5451475" y="2660469"/>
            <a:chExt cx="344297" cy="139336"/>
          </a:xfrm>
        </p:grpSpPr>
        <p:cxnSp>
          <p:nvCxnSpPr>
            <p:cNvPr id="14" name="Straight Connector 13">
              <a:extLst>
                <a:ext uri="{FF2B5EF4-FFF2-40B4-BE49-F238E27FC236}">
                  <a16:creationId xmlns:a16="http://schemas.microsoft.com/office/drawing/2014/main" id="{B4566F27-783C-D5CC-C689-61BFE416CBA8}"/>
                </a:ext>
              </a:extLst>
            </p:cNvPr>
            <p:cNvCxnSpPr/>
            <p:nvPr/>
          </p:nvCxnSpPr>
          <p:spPr>
            <a:xfrm>
              <a:off x="5451475" y="2730137"/>
              <a:ext cx="291828" cy="0"/>
            </a:xfrm>
            <a:prstGeom prst="line">
              <a:avLst/>
            </a:prstGeom>
            <a:solidFill>
              <a:srgbClr val="F7F7F7"/>
            </a:solidFill>
            <a:ln w="19050">
              <a:solidFill>
                <a:srgbClr val="5C5AD4"/>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cxnSp>
        <p:sp>
          <p:nvSpPr>
            <p:cNvPr id="15" name="Oval 14">
              <a:extLst>
                <a:ext uri="{FF2B5EF4-FFF2-40B4-BE49-F238E27FC236}">
                  <a16:creationId xmlns:a16="http://schemas.microsoft.com/office/drawing/2014/main" id="{55C1E029-1C0D-F833-F189-792852961ADA}"/>
                </a:ext>
              </a:extLst>
            </p:cNvPr>
            <p:cNvSpPr/>
            <p:nvPr/>
          </p:nvSpPr>
          <p:spPr bwMode="auto">
            <a:xfrm>
              <a:off x="5656436" y="2660469"/>
              <a:ext cx="139336" cy="139336"/>
            </a:xfrm>
            <a:prstGeom prst="ellipse">
              <a:avLst/>
            </a:prstGeom>
            <a:solidFill>
              <a:srgbClr val="F7F7F7"/>
            </a:solidFill>
            <a:ln w="19050">
              <a:solidFill>
                <a:srgbClr val="5C5AD4"/>
              </a:soli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grpSp>
    </p:spTree>
    <p:extLst>
      <p:ext uri="{BB962C8B-B14F-4D97-AF65-F5344CB8AC3E}">
        <p14:creationId xmlns:p14="http://schemas.microsoft.com/office/powerpoint/2010/main" val="300291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49E413-E17B-5FDD-E813-FD661821983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648" y="0"/>
            <a:ext cx="8500443" cy="1522821"/>
          </a:xfrm>
          <a:prstGeom prst="rect">
            <a:avLst/>
          </a:prstGeom>
        </p:spPr>
      </p:pic>
      <p:grpSp>
        <p:nvGrpSpPr>
          <p:cNvPr id="117" name="Group 116">
            <a:extLst>
              <a:ext uri="{FF2B5EF4-FFF2-40B4-BE49-F238E27FC236}">
                <a16:creationId xmlns:a16="http://schemas.microsoft.com/office/drawing/2014/main" id="{C6CF2279-6447-C6D7-ECA9-EFBCE3A465AD}"/>
              </a:ext>
              <a:ext uri="{C183D7F6-B498-43B3-948B-1728B52AA6E4}">
                <adec:decorative xmlns:adec="http://schemas.microsoft.com/office/drawing/2017/decorative" val="1"/>
              </a:ext>
            </a:extLst>
          </p:cNvPr>
          <p:cNvGrpSpPr/>
          <p:nvPr/>
        </p:nvGrpSpPr>
        <p:grpSpPr>
          <a:xfrm>
            <a:off x="652526" y="449798"/>
            <a:ext cx="413546" cy="393850"/>
            <a:chOff x="3972116" y="3109632"/>
            <a:chExt cx="200025" cy="190499"/>
          </a:xfrm>
          <a:solidFill>
            <a:schemeClr val="bg1"/>
          </a:solidFill>
        </p:grpSpPr>
        <p:sp>
          <p:nvSpPr>
            <p:cNvPr id="118" name="Freeform: Shape 117">
              <a:extLst>
                <a:ext uri="{FF2B5EF4-FFF2-40B4-BE49-F238E27FC236}">
                  <a16:creationId xmlns:a16="http://schemas.microsoft.com/office/drawing/2014/main" id="{6A45B688-24D1-ADA4-EEF7-3C67A924EC9A}"/>
                </a:ext>
              </a:extLst>
            </p:cNvPr>
            <p:cNvSpPr/>
            <p:nvPr/>
          </p:nvSpPr>
          <p:spPr>
            <a:xfrm>
              <a:off x="3972116" y="3109632"/>
              <a:ext cx="190500" cy="152400"/>
            </a:xfrm>
            <a:custGeom>
              <a:avLst/>
              <a:gdLst>
                <a:gd name="connsiteX0" fmla="*/ 92869 w 190500"/>
                <a:gd name="connsiteY0" fmla="*/ 0 h 190501"/>
                <a:gd name="connsiteX1" fmla="*/ 100013 w 190500"/>
                <a:gd name="connsiteY1" fmla="*/ 7144 h 190501"/>
                <a:gd name="connsiteX2" fmla="*/ 100013 w 190500"/>
                <a:gd name="connsiteY2" fmla="*/ 9525 h 190501"/>
                <a:gd name="connsiteX3" fmla="*/ 159544 w 190500"/>
                <a:gd name="connsiteY3" fmla="*/ 9525 h 190501"/>
                <a:gd name="connsiteX4" fmla="*/ 190500 w 190500"/>
                <a:gd name="connsiteY4" fmla="*/ 40481 h 190501"/>
                <a:gd name="connsiteX5" fmla="*/ 190500 w 190500"/>
                <a:gd name="connsiteY5" fmla="*/ 119063 h 190501"/>
                <a:gd name="connsiteX6" fmla="*/ 176213 w 190500"/>
                <a:gd name="connsiteY6" fmla="*/ 91700 h 190501"/>
                <a:gd name="connsiteX7" fmla="*/ 176213 w 190500"/>
                <a:gd name="connsiteY7" fmla="*/ 40481 h 190501"/>
                <a:gd name="connsiteX8" fmla="*/ 159544 w 190500"/>
                <a:gd name="connsiteY8" fmla="*/ 23813 h 190501"/>
                <a:gd name="connsiteX9" fmla="*/ 30956 w 190500"/>
                <a:gd name="connsiteY9" fmla="*/ 23813 h 190501"/>
                <a:gd name="connsiteX10" fmla="*/ 14288 w 190500"/>
                <a:gd name="connsiteY10" fmla="*/ 40481 h 190501"/>
                <a:gd name="connsiteX11" fmla="*/ 14288 w 190500"/>
                <a:gd name="connsiteY11" fmla="*/ 130969 h 190501"/>
                <a:gd name="connsiteX12" fmla="*/ 30956 w 190500"/>
                <a:gd name="connsiteY12" fmla="*/ 147638 h 190501"/>
                <a:gd name="connsiteX13" fmla="*/ 116050 w 190500"/>
                <a:gd name="connsiteY13" fmla="*/ 147638 h 190501"/>
                <a:gd name="connsiteX14" fmla="*/ 105812 w 190500"/>
                <a:gd name="connsiteY14" fmla="*/ 161925 h 190501"/>
                <a:gd name="connsiteX15" fmla="*/ 72401 w 190500"/>
                <a:gd name="connsiteY15" fmla="*/ 161925 h 190501"/>
                <a:gd name="connsiteX16" fmla="*/ 50726 w 190500"/>
                <a:gd name="connsiteY16" fmla="*/ 187931 h 190501"/>
                <a:gd name="connsiteX17" fmla="*/ 40665 w 190500"/>
                <a:gd name="connsiteY17" fmla="*/ 188845 h 190501"/>
                <a:gd name="connsiteX18" fmla="*/ 39751 w 190500"/>
                <a:gd name="connsiteY18" fmla="*/ 178783 h 190501"/>
                <a:gd name="connsiteX19" fmla="*/ 53802 w 190500"/>
                <a:gd name="connsiteY19" fmla="*/ 161925 h 190501"/>
                <a:gd name="connsiteX20" fmla="*/ 30956 w 190500"/>
                <a:gd name="connsiteY20" fmla="*/ 161925 h 190501"/>
                <a:gd name="connsiteX21" fmla="*/ 0 w 190500"/>
                <a:gd name="connsiteY21" fmla="*/ 130969 h 190501"/>
                <a:gd name="connsiteX22" fmla="*/ 0 w 190500"/>
                <a:gd name="connsiteY22" fmla="*/ 40481 h 190501"/>
                <a:gd name="connsiteX23" fmla="*/ 30956 w 190500"/>
                <a:gd name="connsiteY23" fmla="*/ 9525 h 190501"/>
                <a:gd name="connsiteX24" fmla="*/ 85725 w 190500"/>
                <a:gd name="connsiteY24" fmla="*/ 9525 h 190501"/>
                <a:gd name="connsiteX25" fmla="*/ 85725 w 190500"/>
                <a:gd name="connsiteY25" fmla="*/ 7144 h 190501"/>
                <a:gd name="connsiteX26" fmla="*/ 92869 w 190500"/>
                <a:gd name="connsiteY26" fmla="*/ 0 h 190501"/>
                <a:gd name="connsiteX0" fmla="*/ 92869 w 190500"/>
                <a:gd name="connsiteY0" fmla="*/ 0 h 188537"/>
                <a:gd name="connsiteX1" fmla="*/ 100013 w 190500"/>
                <a:gd name="connsiteY1" fmla="*/ 7144 h 188537"/>
                <a:gd name="connsiteX2" fmla="*/ 100013 w 190500"/>
                <a:gd name="connsiteY2" fmla="*/ 9525 h 188537"/>
                <a:gd name="connsiteX3" fmla="*/ 159544 w 190500"/>
                <a:gd name="connsiteY3" fmla="*/ 9525 h 188537"/>
                <a:gd name="connsiteX4" fmla="*/ 190500 w 190500"/>
                <a:gd name="connsiteY4" fmla="*/ 40481 h 188537"/>
                <a:gd name="connsiteX5" fmla="*/ 190500 w 190500"/>
                <a:gd name="connsiteY5" fmla="*/ 119063 h 188537"/>
                <a:gd name="connsiteX6" fmla="*/ 176213 w 190500"/>
                <a:gd name="connsiteY6" fmla="*/ 91700 h 188537"/>
                <a:gd name="connsiteX7" fmla="*/ 176213 w 190500"/>
                <a:gd name="connsiteY7" fmla="*/ 40481 h 188537"/>
                <a:gd name="connsiteX8" fmla="*/ 159544 w 190500"/>
                <a:gd name="connsiteY8" fmla="*/ 23813 h 188537"/>
                <a:gd name="connsiteX9" fmla="*/ 30956 w 190500"/>
                <a:gd name="connsiteY9" fmla="*/ 23813 h 188537"/>
                <a:gd name="connsiteX10" fmla="*/ 14288 w 190500"/>
                <a:gd name="connsiteY10" fmla="*/ 40481 h 188537"/>
                <a:gd name="connsiteX11" fmla="*/ 14288 w 190500"/>
                <a:gd name="connsiteY11" fmla="*/ 130969 h 188537"/>
                <a:gd name="connsiteX12" fmla="*/ 30956 w 190500"/>
                <a:gd name="connsiteY12" fmla="*/ 147638 h 188537"/>
                <a:gd name="connsiteX13" fmla="*/ 116050 w 190500"/>
                <a:gd name="connsiteY13" fmla="*/ 147638 h 188537"/>
                <a:gd name="connsiteX14" fmla="*/ 105812 w 190500"/>
                <a:gd name="connsiteY14" fmla="*/ 161925 h 188537"/>
                <a:gd name="connsiteX15" fmla="*/ 72401 w 190500"/>
                <a:gd name="connsiteY15" fmla="*/ 161925 h 188537"/>
                <a:gd name="connsiteX16" fmla="*/ 50726 w 190500"/>
                <a:gd name="connsiteY16" fmla="*/ 187931 h 188537"/>
                <a:gd name="connsiteX17" fmla="*/ 39751 w 190500"/>
                <a:gd name="connsiteY17" fmla="*/ 178783 h 188537"/>
                <a:gd name="connsiteX18" fmla="*/ 53802 w 190500"/>
                <a:gd name="connsiteY18" fmla="*/ 161925 h 188537"/>
                <a:gd name="connsiteX19" fmla="*/ 30956 w 190500"/>
                <a:gd name="connsiteY19" fmla="*/ 161925 h 188537"/>
                <a:gd name="connsiteX20" fmla="*/ 0 w 190500"/>
                <a:gd name="connsiteY20" fmla="*/ 130969 h 188537"/>
                <a:gd name="connsiteX21" fmla="*/ 0 w 190500"/>
                <a:gd name="connsiteY21" fmla="*/ 40481 h 188537"/>
                <a:gd name="connsiteX22" fmla="*/ 30956 w 190500"/>
                <a:gd name="connsiteY22" fmla="*/ 9525 h 188537"/>
                <a:gd name="connsiteX23" fmla="*/ 85725 w 190500"/>
                <a:gd name="connsiteY23" fmla="*/ 9525 h 188537"/>
                <a:gd name="connsiteX24" fmla="*/ 85725 w 190500"/>
                <a:gd name="connsiteY24" fmla="*/ 7144 h 188537"/>
                <a:gd name="connsiteX25" fmla="*/ 92869 w 190500"/>
                <a:gd name="connsiteY25" fmla="*/ 0 h 188537"/>
                <a:gd name="connsiteX0" fmla="*/ 92869 w 190500"/>
                <a:gd name="connsiteY0" fmla="*/ 0 h 187931"/>
                <a:gd name="connsiteX1" fmla="*/ 100013 w 190500"/>
                <a:gd name="connsiteY1" fmla="*/ 7144 h 187931"/>
                <a:gd name="connsiteX2" fmla="*/ 100013 w 190500"/>
                <a:gd name="connsiteY2" fmla="*/ 9525 h 187931"/>
                <a:gd name="connsiteX3" fmla="*/ 159544 w 190500"/>
                <a:gd name="connsiteY3" fmla="*/ 9525 h 187931"/>
                <a:gd name="connsiteX4" fmla="*/ 190500 w 190500"/>
                <a:gd name="connsiteY4" fmla="*/ 40481 h 187931"/>
                <a:gd name="connsiteX5" fmla="*/ 190500 w 190500"/>
                <a:gd name="connsiteY5" fmla="*/ 119063 h 187931"/>
                <a:gd name="connsiteX6" fmla="*/ 176213 w 190500"/>
                <a:gd name="connsiteY6" fmla="*/ 91700 h 187931"/>
                <a:gd name="connsiteX7" fmla="*/ 176213 w 190500"/>
                <a:gd name="connsiteY7" fmla="*/ 40481 h 187931"/>
                <a:gd name="connsiteX8" fmla="*/ 159544 w 190500"/>
                <a:gd name="connsiteY8" fmla="*/ 23813 h 187931"/>
                <a:gd name="connsiteX9" fmla="*/ 30956 w 190500"/>
                <a:gd name="connsiteY9" fmla="*/ 23813 h 187931"/>
                <a:gd name="connsiteX10" fmla="*/ 14288 w 190500"/>
                <a:gd name="connsiteY10" fmla="*/ 40481 h 187931"/>
                <a:gd name="connsiteX11" fmla="*/ 14288 w 190500"/>
                <a:gd name="connsiteY11" fmla="*/ 130969 h 187931"/>
                <a:gd name="connsiteX12" fmla="*/ 30956 w 190500"/>
                <a:gd name="connsiteY12" fmla="*/ 147638 h 187931"/>
                <a:gd name="connsiteX13" fmla="*/ 116050 w 190500"/>
                <a:gd name="connsiteY13" fmla="*/ 147638 h 187931"/>
                <a:gd name="connsiteX14" fmla="*/ 105812 w 190500"/>
                <a:gd name="connsiteY14" fmla="*/ 161925 h 187931"/>
                <a:gd name="connsiteX15" fmla="*/ 72401 w 190500"/>
                <a:gd name="connsiteY15" fmla="*/ 161925 h 187931"/>
                <a:gd name="connsiteX16" fmla="*/ 50726 w 190500"/>
                <a:gd name="connsiteY16" fmla="*/ 187931 h 187931"/>
                <a:gd name="connsiteX17" fmla="*/ 53802 w 190500"/>
                <a:gd name="connsiteY17" fmla="*/ 161925 h 187931"/>
                <a:gd name="connsiteX18" fmla="*/ 30956 w 190500"/>
                <a:gd name="connsiteY18" fmla="*/ 161925 h 187931"/>
                <a:gd name="connsiteX19" fmla="*/ 0 w 190500"/>
                <a:gd name="connsiteY19" fmla="*/ 130969 h 187931"/>
                <a:gd name="connsiteX20" fmla="*/ 0 w 190500"/>
                <a:gd name="connsiteY20" fmla="*/ 40481 h 187931"/>
                <a:gd name="connsiteX21" fmla="*/ 30956 w 190500"/>
                <a:gd name="connsiteY21" fmla="*/ 9525 h 187931"/>
                <a:gd name="connsiteX22" fmla="*/ 85725 w 190500"/>
                <a:gd name="connsiteY22" fmla="*/ 9525 h 187931"/>
                <a:gd name="connsiteX23" fmla="*/ 85725 w 190500"/>
                <a:gd name="connsiteY23" fmla="*/ 7144 h 187931"/>
                <a:gd name="connsiteX24" fmla="*/ 92869 w 190500"/>
                <a:gd name="connsiteY24" fmla="*/ 0 h 187931"/>
                <a:gd name="connsiteX0" fmla="*/ 92869 w 190500"/>
                <a:gd name="connsiteY0" fmla="*/ 0 h 161925"/>
                <a:gd name="connsiteX1" fmla="*/ 100013 w 190500"/>
                <a:gd name="connsiteY1" fmla="*/ 7144 h 161925"/>
                <a:gd name="connsiteX2" fmla="*/ 100013 w 190500"/>
                <a:gd name="connsiteY2" fmla="*/ 9525 h 161925"/>
                <a:gd name="connsiteX3" fmla="*/ 159544 w 190500"/>
                <a:gd name="connsiteY3" fmla="*/ 9525 h 161925"/>
                <a:gd name="connsiteX4" fmla="*/ 190500 w 190500"/>
                <a:gd name="connsiteY4" fmla="*/ 40481 h 161925"/>
                <a:gd name="connsiteX5" fmla="*/ 190500 w 190500"/>
                <a:gd name="connsiteY5" fmla="*/ 119063 h 161925"/>
                <a:gd name="connsiteX6" fmla="*/ 176213 w 190500"/>
                <a:gd name="connsiteY6" fmla="*/ 91700 h 161925"/>
                <a:gd name="connsiteX7" fmla="*/ 176213 w 190500"/>
                <a:gd name="connsiteY7" fmla="*/ 40481 h 161925"/>
                <a:gd name="connsiteX8" fmla="*/ 159544 w 190500"/>
                <a:gd name="connsiteY8" fmla="*/ 23813 h 161925"/>
                <a:gd name="connsiteX9" fmla="*/ 30956 w 190500"/>
                <a:gd name="connsiteY9" fmla="*/ 23813 h 161925"/>
                <a:gd name="connsiteX10" fmla="*/ 14288 w 190500"/>
                <a:gd name="connsiteY10" fmla="*/ 40481 h 161925"/>
                <a:gd name="connsiteX11" fmla="*/ 14288 w 190500"/>
                <a:gd name="connsiteY11" fmla="*/ 130969 h 161925"/>
                <a:gd name="connsiteX12" fmla="*/ 30956 w 190500"/>
                <a:gd name="connsiteY12" fmla="*/ 147638 h 161925"/>
                <a:gd name="connsiteX13" fmla="*/ 116050 w 190500"/>
                <a:gd name="connsiteY13" fmla="*/ 147638 h 161925"/>
                <a:gd name="connsiteX14" fmla="*/ 105812 w 190500"/>
                <a:gd name="connsiteY14" fmla="*/ 161925 h 161925"/>
                <a:gd name="connsiteX15" fmla="*/ 72401 w 190500"/>
                <a:gd name="connsiteY15" fmla="*/ 161925 h 161925"/>
                <a:gd name="connsiteX16" fmla="*/ 53802 w 190500"/>
                <a:gd name="connsiteY16" fmla="*/ 161925 h 161925"/>
                <a:gd name="connsiteX17" fmla="*/ 30956 w 190500"/>
                <a:gd name="connsiteY17" fmla="*/ 161925 h 161925"/>
                <a:gd name="connsiteX18" fmla="*/ 0 w 190500"/>
                <a:gd name="connsiteY18" fmla="*/ 130969 h 161925"/>
                <a:gd name="connsiteX19" fmla="*/ 0 w 190500"/>
                <a:gd name="connsiteY19" fmla="*/ 40481 h 161925"/>
                <a:gd name="connsiteX20" fmla="*/ 30956 w 190500"/>
                <a:gd name="connsiteY20" fmla="*/ 9525 h 161925"/>
                <a:gd name="connsiteX21" fmla="*/ 85725 w 190500"/>
                <a:gd name="connsiteY21" fmla="*/ 9525 h 161925"/>
                <a:gd name="connsiteX22" fmla="*/ 85725 w 190500"/>
                <a:gd name="connsiteY22" fmla="*/ 7144 h 161925"/>
                <a:gd name="connsiteX23" fmla="*/ 92869 w 190500"/>
                <a:gd name="connsiteY23" fmla="*/ 0 h 161925"/>
                <a:gd name="connsiteX0" fmla="*/ 92869 w 190500"/>
                <a:gd name="connsiteY0" fmla="*/ 0 h 161925"/>
                <a:gd name="connsiteX1" fmla="*/ 100013 w 190500"/>
                <a:gd name="connsiteY1" fmla="*/ 7144 h 161925"/>
                <a:gd name="connsiteX2" fmla="*/ 100013 w 190500"/>
                <a:gd name="connsiteY2" fmla="*/ 9525 h 161925"/>
                <a:gd name="connsiteX3" fmla="*/ 159544 w 190500"/>
                <a:gd name="connsiteY3" fmla="*/ 9525 h 161925"/>
                <a:gd name="connsiteX4" fmla="*/ 190500 w 190500"/>
                <a:gd name="connsiteY4" fmla="*/ 40481 h 161925"/>
                <a:gd name="connsiteX5" fmla="*/ 190500 w 190500"/>
                <a:gd name="connsiteY5" fmla="*/ 119063 h 161925"/>
                <a:gd name="connsiteX6" fmla="*/ 176213 w 190500"/>
                <a:gd name="connsiteY6" fmla="*/ 91700 h 161925"/>
                <a:gd name="connsiteX7" fmla="*/ 176213 w 190500"/>
                <a:gd name="connsiteY7" fmla="*/ 40481 h 161925"/>
                <a:gd name="connsiteX8" fmla="*/ 159544 w 190500"/>
                <a:gd name="connsiteY8" fmla="*/ 23813 h 161925"/>
                <a:gd name="connsiteX9" fmla="*/ 30956 w 190500"/>
                <a:gd name="connsiteY9" fmla="*/ 23813 h 161925"/>
                <a:gd name="connsiteX10" fmla="*/ 14288 w 190500"/>
                <a:gd name="connsiteY10" fmla="*/ 40481 h 161925"/>
                <a:gd name="connsiteX11" fmla="*/ 14288 w 190500"/>
                <a:gd name="connsiteY11" fmla="*/ 130969 h 161925"/>
                <a:gd name="connsiteX12" fmla="*/ 30956 w 190500"/>
                <a:gd name="connsiteY12" fmla="*/ 147638 h 161925"/>
                <a:gd name="connsiteX13" fmla="*/ 116050 w 190500"/>
                <a:gd name="connsiteY13" fmla="*/ 147638 h 161925"/>
                <a:gd name="connsiteX14" fmla="*/ 105812 w 190500"/>
                <a:gd name="connsiteY14" fmla="*/ 161925 h 161925"/>
                <a:gd name="connsiteX15" fmla="*/ 72401 w 190500"/>
                <a:gd name="connsiteY15" fmla="*/ 161925 h 161925"/>
                <a:gd name="connsiteX16" fmla="*/ 30956 w 190500"/>
                <a:gd name="connsiteY16" fmla="*/ 161925 h 161925"/>
                <a:gd name="connsiteX17" fmla="*/ 0 w 190500"/>
                <a:gd name="connsiteY17" fmla="*/ 130969 h 161925"/>
                <a:gd name="connsiteX18" fmla="*/ 0 w 190500"/>
                <a:gd name="connsiteY18" fmla="*/ 40481 h 161925"/>
                <a:gd name="connsiteX19" fmla="*/ 30956 w 190500"/>
                <a:gd name="connsiteY19" fmla="*/ 9525 h 161925"/>
                <a:gd name="connsiteX20" fmla="*/ 85725 w 190500"/>
                <a:gd name="connsiteY20" fmla="*/ 9525 h 161925"/>
                <a:gd name="connsiteX21" fmla="*/ 85725 w 190500"/>
                <a:gd name="connsiteY21" fmla="*/ 7144 h 161925"/>
                <a:gd name="connsiteX22" fmla="*/ 92869 w 190500"/>
                <a:gd name="connsiteY22" fmla="*/ 0 h 161925"/>
                <a:gd name="connsiteX0" fmla="*/ 92869 w 190500"/>
                <a:gd name="connsiteY0" fmla="*/ 0 h 161925"/>
                <a:gd name="connsiteX1" fmla="*/ 100013 w 190500"/>
                <a:gd name="connsiteY1" fmla="*/ 7144 h 161925"/>
                <a:gd name="connsiteX2" fmla="*/ 100013 w 190500"/>
                <a:gd name="connsiteY2" fmla="*/ 9525 h 161925"/>
                <a:gd name="connsiteX3" fmla="*/ 159544 w 190500"/>
                <a:gd name="connsiteY3" fmla="*/ 9525 h 161925"/>
                <a:gd name="connsiteX4" fmla="*/ 190500 w 190500"/>
                <a:gd name="connsiteY4" fmla="*/ 40481 h 161925"/>
                <a:gd name="connsiteX5" fmla="*/ 190500 w 190500"/>
                <a:gd name="connsiteY5" fmla="*/ 119063 h 161925"/>
                <a:gd name="connsiteX6" fmla="*/ 176213 w 190500"/>
                <a:gd name="connsiteY6" fmla="*/ 91700 h 161925"/>
                <a:gd name="connsiteX7" fmla="*/ 176213 w 190500"/>
                <a:gd name="connsiteY7" fmla="*/ 40481 h 161925"/>
                <a:gd name="connsiteX8" fmla="*/ 159544 w 190500"/>
                <a:gd name="connsiteY8" fmla="*/ 23813 h 161925"/>
                <a:gd name="connsiteX9" fmla="*/ 30956 w 190500"/>
                <a:gd name="connsiteY9" fmla="*/ 23813 h 161925"/>
                <a:gd name="connsiteX10" fmla="*/ 14288 w 190500"/>
                <a:gd name="connsiteY10" fmla="*/ 40481 h 161925"/>
                <a:gd name="connsiteX11" fmla="*/ 14288 w 190500"/>
                <a:gd name="connsiteY11" fmla="*/ 130969 h 161925"/>
                <a:gd name="connsiteX12" fmla="*/ 30956 w 190500"/>
                <a:gd name="connsiteY12" fmla="*/ 147638 h 161925"/>
                <a:gd name="connsiteX13" fmla="*/ 116050 w 190500"/>
                <a:gd name="connsiteY13" fmla="*/ 147638 h 161925"/>
                <a:gd name="connsiteX14" fmla="*/ 105812 w 190500"/>
                <a:gd name="connsiteY14" fmla="*/ 161925 h 161925"/>
                <a:gd name="connsiteX15" fmla="*/ 30956 w 190500"/>
                <a:gd name="connsiteY15" fmla="*/ 161925 h 161925"/>
                <a:gd name="connsiteX16" fmla="*/ 0 w 190500"/>
                <a:gd name="connsiteY16" fmla="*/ 130969 h 161925"/>
                <a:gd name="connsiteX17" fmla="*/ 0 w 190500"/>
                <a:gd name="connsiteY17" fmla="*/ 40481 h 161925"/>
                <a:gd name="connsiteX18" fmla="*/ 30956 w 190500"/>
                <a:gd name="connsiteY18" fmla="*/ 9525 h 161925"/>
                <a:gd name="connsiteX19" fmla="*/ 85725 w 190500"/>
                <a:gd name="connsiteY19" fmla="*/ 9525 h 161925"/>
                <a:gd name="connsiteX20" fmla="*/ 85725 w 190500"/>
                <a:gd name="connsiteY20" fmla="*/ 7144 h 161925"/>
                <a:gd name="connsiteX21" fmla="*/ 92869 w 190500"/>
                <a:gd name="connsiteY21" fmla="*/ 0 h 161925"/>
                <a:gd name="connsiteX0" fmla="*/ 85725 w 190500"/>
                <a:gd name="connsiteY0" fmla="*/ 298 h 155079"/>
                <a:gd name="connsiteX1" fmla="*/ 100013 w 190500"/>
                <a:gd name="connsiteY1" fmla="*/ 298 h 155079"/>
                <a:gd name="connsiteX2" fmla="*/ 100013 w 190500"/>
                <a:gd name="connsiteY2" fmla="*/ 2679 h 155079"/>
                <a:gd name="connsiteX3" fmla="*/ 159544 w 190500"/>
                <a:gd name="connsiteY3" fmla="*/ 2679 h 155079"/>
                <a:gd name="connsiteX4" fmla="*/ 190500 w 190500"/>
                <a:gd name="connsiteY4" fmla="*/ 33635 h 155079"/>
                <a:gd name="connsiteX5" fmla="*/ 190500 w 190500"/>
                <a:gd name="connsiteY5" fmla="*/ 112217 h 155079"/>
                <a:gd name="connsiteX6" fmla="*/ 176213 w 190500"/>
                <a:gd name="connsiteY6" fmla="*/ 84854 h 155079"/>
                <a:gd name="connsiteX7" fmla="*/ 176213 w 190500"/>
                <a:gd name="connsiteY7" fmla="*/ 33635 h 155079"/>
                <a:gd name="connsiteX8" fmla="*/ 159544 w 190500"/>
                <a:gd name="connsiteY8" fmla="*/ 16967 h 155079"/>
                <a:gd name="connsiteX9" fmla="*/ 30956 w 190500"/>
                <a:gd name="connsiteY9" fmla="*/ 16967 h 155079"/>
                <a:gd name="connsiteX10" fmla="*/ 14288 w 190500"/>
                <a:gd name="connsiteY10" fmla="*/ 33635 h 155079"/>
                <a:gd name="connsiteX11" fmla="*/ 14288 w 190500"/>
                <a:gd name="connsiteY11" fmla="*/ 124123 h 155079"/>
                <a:gd name="connsiteX12" fmla="*/ 30956 w 190500"/>
                <a:gd name="connsiteY12" fmla="*/ 140792 h 155079"/>
                <a:gd name="connsiteX13" fmla="*/ 116050 w 190500"/>
                <a:gd name="connsiteY13" fmla="*/ 140792 h 155079"/>
                <a:gd name="connsiteX14" fmla="*/ 105812 w 190500"/>
                <a:gd name="connsiteY14" fmla="*/ 155079 h 155079"/>
                <a:gd name="connsiteX15" fmla="*/ 30956 w 190500"/>
                <a:gd name="connsiteY15" fmla="*/ 155079 h 155079"/>
                <a:gd name="connsiteX16" fmla="*/ 0 w 190500"/>
                <a:gd name="connsiteY16" fmla="*/ 124123 h 155079"/>
                <a:gd name="connsiteX17" fmla="*/ 0 w 190500"/>
                <a:gd name="connsiteY17" fmla="*/ 33635 h 155079"/>
                <a:gd name="connsiteX18" fmla="*/ 30956 w 190500"/>
                <a:gd name="connsiteY18" fmla="*/ 2679 h 155079"/>
                <a:gd name="connsiteX19" fmla="*/ 85725 w 190500"/>
                <a:gd name="connsiteY19" fmla="*/ 2679 h 155079"/>
                <a:gd name="connsiteX20" fmla="*/ 85725 w 190500"/>
                <a:gd name="connsiteY20" fmla="*/ 298 h 155079"/>
                <a:gd name="connsiteX0" fmla="*/ 85725 w 190500"/>
                <a:gd name="connsiteY0" fmla="*/ 298 h 155079"/>
                <a:gd name="connsiteX1" fmla="*/ 100013 w 190500"/>
                <a:gd name="connsiteY1" fmla="*/ 298 h 155079"/>
                <a:gd name="connsiteX2" fmla="*/ 159544 w 190500"/>
                <a:gd name="connsiteY2" fmla="*/ 2679 h 155079"/>
                <a:gd name="connsiteX3" fmla="*/ 190500 w 190500"/>
                <a:gd name="connsiteY3" fmla="*/ 33635 h 155079"/>
                <a:gd name="connsiteX4" fmla="*/ 190500 w 190500"/>
                <a:gd name="connsiteY4" fmla="*/ 112217 h 155079"/>
                <a:gd name="connsiteX5" fmla="*/ 176213 w 190500"/>
                <a:gd name="connsiteY5" fmla="*/ 84854 h 155079"/>
                <a:gd name="connsiteX6" fmla="*/ 176213 w 190500"/>
                <a:gd name="connsiteY6" fmla="*/ 33635 h 155079"/>
                <a:gd name="connsiteX7" fmla="*/ 159544 w 190500"/>
                <a:gd name="connsiteY7" fmla="*/ 16967 h 155079"/>
                <a:gd name="connsiteX8" fmla="*/ 30956 w 190500"/>
                <a:gd name="connsiteY8" fmla="*/ 16967 h 155079"/>
                <a:gd name="connsiteX9" fmla="*/ 14288 w 190500"/>
                <a:gd name="connsiteY9" fmla="*/ 33635 h 155079"/>
                <a:gd name="connsiteX10" fmla="*/ 14288 w 190500"/>
                <a:gd name="connsiteY10" fmla="*/ 124123 h 155079"/>
                <a:gd name="connsiteX11" fmla="*/ 30956 w 190500"/>
                <a:gd name="connsiteY11" fmla="*/ 140792 h 155079"/>
                <a:gd name="connsiteX12" fmla="*/ 116050 w 190500"/>
                <a:gd name="connsiteY12" fmla="*/ 140792 h 155079"/>
                <a:gd name="connsiteX13" fmla="*/ 105812 w 190500"/>
                <a:gd name="connsiteY13" fmla="*/ 155079 h 155079"/>
                <a:gd name="connsiteX14" fmla="*/ 30956 w 190500"/>
                <a:gd name="connsiteY14" fmla="*/ 155079 h 155079"/>
                <a:gd name="connsiteX15" fmla="*/ 0 w 190500"/>
                <a:gd name="connsiteY15" fmla="*/ 124123 h 155079"/>
                <a:gd name="connsiteX16" fmla="*/ 0 w 190500"/>
                <a:gd name="connsiteY16" fmla="*/ 33635 h 155079"/>
                <a:gd name="connsiteX17" fmla="*/ 30956 w 190500"/>
                <a:gd name="connsiteY17" fmla="*/ 2679 h 155079"/>
                <a:gd name="connsiteX18" fmla="*/ 85725 w 190500"/>
                <a:gd name="connsiteY18" fmla="*/ 2679 h 155079"/>
                <a:gd name="connsiteX19" fmla="*/ 85725 w 190500"/>
                <a:gd name="connsiteY19" fmla="*/ 298 h 155079"/>
                <a:gd name="connsiteX0" fmla="*/ 85725 w 190500"/>
                <a:gd name="connsiteY0" fmla="*/ 2381 h 154781"/>
                <a:gd name="connsiteX1" fmla="*/ 100013 w 190500"/>
                <a:gd name="connsiteY1" fmla="*/ 0 h 154781"/>
                <a:gd name="connsiteX2" fmla="*/ 159544 w 190500"/>
                <a:gd name="connsiteY2" fmla="*/ 2381 h 154781"/>
                <a:gd name="connsiteX3" fmla="*/ 190500 w 190500"/>
                <a:gd name="connsiteY3" fmla="*/ 33337 h 154781"/>
                <a:gd name="connsiteX4" fmla="*/ 190500 w 190500"/>
                <a:gd name="connsiteY4" fmla="*/ 111919 h 154781"/>
                <a:gd name="connsiteX5" fmla="*/ 176213 w 190500"/>
                <a:gd name="connsiteY5" fmla="*/ 84556 h 154781"/>
                <a:gd name="connsiteX6" fmla="*/ 176213 w 190500"/>
                <a:gd name="connsiteY6" fmla="*/ 33337 h 154781"/>
                <a:gd name="connsiteX7" fmla="*/ 159544 w 190500"/>
                <a:gd name="connsiteY7" fmla="*/ 16669 h 154781"/>
                <a:gd name="connsiteX8" fmla="*/ 30956 w 190500"/>
                <a:gd name="connsiteY8" fmla="*/ 16669 h 154781"/>
                <a:gd name="connsiteX9" fmla="*/ 14288 w 190500"/>
                <a:gd name="connsiteY9" fmla="*/ 33337 h 154781"/>
                <a:gd name="connsiteX10" fmla="*/ 14288 w 190500"/>
                <a:gd name="connsiteY10" fmla="*/ 123825 h 154781"/>
                <a:gd name="connsiteX11" fmla="*/ 30956 w 190500"/>
                <a:gd name="connsiteY11" fmla="*/ 140494 h 154781"/>
                <a:gd name="connsiteX12" fmla="*/ 116050 w 190500"/>
                <a:gd name="connsiteY12" fmla="*/ 140494 h 154781"/>
                <a:gd name="connsiteX13" fmla="*/ 105812 w 190500"/>
                <a:gd name="connsiteY13" fmla="*/ 154781 h 154781"/>
                <a:gd name="connsiteX14" fmla="*/ 30956 w 190500"/>
                <a:gd name="connsiteY14" fmla="*/ 154781 h 154781"/>
                <a:gd name="connsiteX15" fmla="*/ 0 w 190500"/>
                <a:gd name="connsiteY15" fmla="*/ 123825 h 154781"/>
                <a:gd name="connsiteX16" fmla="*/ 0 w 190500"/>
                <a:gd name="connsiteY16" fmla="*/ 33337 h 154781"/>
                <a:gd name="connsiteX17" fmla="*/ 30956 w 190500"/>
                <a:gd name="connsiteY17" fmla="*/ 2381 h 154781"/>
                <a:gd name="connsiteX18" fmla="*/ 85725 w 190500"/>
                <a:gd name="connsiteY18" fmla="*/ 2381 h 154781"/>
                <a:gd name="connsiteX0" fmla="*/ 30956 w 190500"/>
                <a:gd name="connsiteY0" fmla="*/ 2381 h 154781"/>
                <a:gd name="connsiteX1" fmla="*/ 100013 w 190500"/>
                <a:gd name="connsiteY1" fmla="*/ 0 h 154781"/>
                <a:gd name="connsiteX2" fmla="*/ 159544 w 190500"/>
                <a:gd name="connsiteY2" fmla="*/ 2381 h 154781"/>
                <a:gd name="connsiteX3" fmla="*/ 190500 w 190500"/>
                <a:gd name="connsiteY3" fmla="*/ 33337 h 154781"/>
                <a:gd name="connsiteX4" fmla="*/ 190500 w 190500"/>
                <a:gd name="connsiteY4" fmla="*/ 111919 h 154781"/>
                <a:gd name="connsiteX5" fmla="*/ 176213 w 190500"/>
                <a:gd name="connsiteY5" fmla="*/ 84556 h 154781"/>
                <a:gd name="connsiteX6" fmla="*/ 176213 w 190500"/>
                <a:gd name="connsiteY6" fmla="*/ 33337 h 154781"/>
                <a:gd name="connsiteX7" fmla="*/ 159544 w 190500"/>
                <a:gd name="connsiteY7" fmla="*/ 16669 h 154781"/>
                <a:gd name="connsiteX8" fmla="*/ 30956 w 190500"/>
                <a:gd name="connsiteY8" fmla="*/ 16669 h 154781"/>
                <a:gd name="connsiteX9" fmla="*/ 14288 w 190500"/>
                <a:gd name="connsiteY9" fmla="*/ 33337 h 154781"/>
                <a:gd name="connsiteX10" fmla="*/ 14288 w 190500"/>
                <a:gd name="connsiteY10" fmla="*/ 123825 h 154781"/>
                <a:gd name="connsiteX11" fmla="*/ 30956 w 190500"/>
                <a:gd name="connsiteY11" fmla="*/ 140494 h 154781"/>
                <a:gd name="connsiteX12" fmla="*/ 116050 w 190500"/>
                <a:gd name="connsiteY12" fmla="*/ 140494 h 154781"/>
                <a:gd name="connsiteX13" fmla="*/ 105812 w 190500"/>
                <a:gd name="connsiteY13" fmla="*/ 154781 h 154781"/>
                <a:gd name="connsiteX14" fmla="*/ 30956 w 190500"/>
                <a:gd name="connsiteY14" fmla="*/ 154781 h 154781"/>
                <a:gd name="connsiteX15" fmla="*/ 0 w 190500"/>
                <a:gd name="connsiteY15" fmla="*/ 123825 h 154781"/>
                <a:gd name="connsiteX16" fmla="*/ 0 w 190500"/>
                <a:gd name="connsiteY16" fmla="*/ 33337 h 154781"/>
                <a:gd name="connsiteX17" fmla="*/ 30956 w 190500"/>
                <a:gd name="connsiteY17" fmla="*/ 2381 h 154781"/>
                <a:gd name="connsiteX0" fmla="*/ 30956 w 190500"/>
                <a:gd name="connsiteY0" fmla="*/ 0 h 152400"/>
                <a:gd name="connsiteX1" fmla="*/ 159544 w 190500"/>
                <a:gd name="connsiteY1" fmla="*/ 0 h 152400"/>
                <a:gd name="connsiteX2" fmla="*/ 190500 w 190500"/>
                <a:gd name="connsiteY2" fmla="*/ 30956 h 152400"/>
                <a:gd name="connsiteX3" fmla="*/ 190500 w 190500"/>
                <a:gd name="connsiteY3" fmla="*/ 109538 h 152400"/>
                <a:gd name="connsiteX4" fmla="*/ 176213 w 190500"/>
                <a:gd name="connsiteY4" fmla="*/ 82175 h 152400"/>
                <a:gd name="connsiteX5" fmla="*/ 176213 w 190500"/>
                <a:gd name="connsiteY5" fmla="*/ 30956 h 152400"/>
                <a:gd name="connsiteX6" fmla="*/ 159544 w 190500"/>
                <a:gd name="connsiteY6" fmla="*/ 14288 h 152400"/>
                <a:gd name="connsiteX7" fmla="*/ 30956 w 190500"/>
                <a:gd name="connsiteY7" fmla="*/ 14288 h 152400"/>
                <a:gd name="connsiteX8" fmla="*/ 14288 w 190500"/>
                <a:gd name="connsiteY8" fmla="*/ 30956 h 152400"/>
                <a:gd name="connsiteX9" fmla="*/ 14288 w 190500"/>
                <a:gd name="connsiteY9" fmla="*/ 121444 h 152400"/>
                <a:gd name="connsiteX10" fmla="*/ 30956 w 190500"/>
                <a:gd name="connsiteY10" fmla="*/ 138113 h 152400"/>
                <a:gd name="connsiteX11" fmla="*/ 116050 w 190500"/>
                <a:gd name="connsiteY11" fmla="*/ 138113 h 152400"/>
                <a:gd name="connsiteX12" fmla="*/ 105812 w 190500"/>
                <a:gd name="connsiteY12" fmla="*/ 152400 h 152400"/>
                <a:gd name="connsiteX13" fmla="*/ 30956 w 190500"/>
                <a:gd name="connsiteY13" fmla="*/ 152400 h 152400"/>
                <a:gd name="connsiteX14" fmla="*/ 0 w 190500"/>
                <a:gd name="connsiteY14" fmla="*/ 121444 h 152400"/>
                <a:gd name="connsiteX15" fmla="*/ 0 w 190500"/>
                <a:gd name="connsiteY15" fmla="*/ 30956 h 152400"/>
                <a:gd name="connsiteX16" fmla="*/ 30956 w 190500"/>
                <a:gd name="connsiteY16"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500" h="152400">
                  <a:moveTo>
                    <a:pt x="30956" y="0"/>
                  </a:moveTo>
                  <a:lnTo>
                    <a:pt x="159544" y="0"/>
                  </a:lnTo>
                  <a:cubicBezTo>
                    <a:pt x="176640" y="0"/>
                    <a:pt x="190500" y="13860"/>
                    <a:pt x="190500" y="30956"/>
                  </a:cubicBezTo>
                  <a:lnTo>
                    <a:pt x="190500" y="109538"/>
                  </a:lnTo>
                  <a:cubicBezTo>
                    <a:pt x="190500" y="98208"/>
                    <a:pt x="184849" y="88200"/>
                    <a:pt x="176213" y="82175"/>
                  </a:cubicBezTo>
                  <a:lnTo>
                    <a:pt x="176213" y="30956"/>
                  </a:lnTo>
                  <a:cubicBezTo>
                    <a:pt x="176213" y="21750"/>
                    <a:pt x="168750" y="14288"/>
                    <a:pt x="159544" y="14288"/>
                  </a:cubicBezTo>
                  <a:lnTo>
                    <a:pt x="30956" y="14288"/>
                  </a:lnTo>
                  <a:cubicBezTo>
                    <a:pt x="21750" y="14288"/>
                    <a:pt x="14288" y="21750"/>
                    <a:pt x="14288" y="30956"/>
                  </a:cubicBezTo>
                  <a:lnTo>
                    <a:pt x="14288" y="121444"/>
                  </a:lnTo>
                  <a:cubicBezTo>
                    <a:pt x="14288" y="130650"/>
                    <a:pt x="21750" y="138113"/>
                    <a:pt x="30956" y="138113"/>
                  </a:cubicBezTo>
                  <a:lnTo>
                    <a:pt x="116050" y="138113"/>
                  </a:lnTo>
                  <a:cubicBezTo>
                    <a:pt x="111176" y="141525"/>
                    <a:pt x="107507" y="146543"/>
                    <a:pt x="105812" y="152400"/>
                  </a:cubicBezTo>
                  <a:lnTo>
                    <a:pt x="30956" y="152400"/>
                  </a:lnTo>
                  <a:cubicBezTo>
                    <a:pt x="13860" y="152400"/>
                    <a:pt x="0" y="138540"/>
                    <a:pt x="0" y="121444"/>
                  </a:cubicBezTo>
                  <a:lnTo>
                    <a:pt x="0" y="30956"/>
                  </a:lnTo>
                  <a:cubicBezTo>
                    <a:pt x="0" y="13860"/>
                    <a:pt x="13860" y="0"/>
                    <a:pt x="30956" y="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p>
          </p:txBody>
        </p:sp>
        <p:sp>
          <p:nvSpPr>
            <p:cNvPr id="119" name="Freeform: Shape 118">
              <a:extLst>
                <a:ext uri="{FF2B5EF4-FFF2-40B4-BE49-F238E27FC236}">
                  <a16:creationId xmlns:a16="http://schemas.microsoft.com/office/drawing/2014/main" id="{F5417901-6FDB-CA37-D660-43436406E0B0}"/>
                </a:ext>
              </a:extLst>
            </p:cNvPr>
            <p:cNvSpPr/>
            <p:nvPr/>
          </p:nvSpPr>
          <p:spPr>
            <a:xfrm>
              <a:off x="4010216" y="3147731"/>
              <a:ext cx="52388" cy="14288"/>
            </a:xfrm>
            <a:custGeom>
              <a:avLst/>
              <a:gdLst>
                <a:gd name="connsiteX0" fmla="*/ 7144 w 52388"/>
                <a:gd name="connsiteY0" fmla="*/ 0 h 14288"/>
                <a:gd name="connsiteX1" fmla="*/ 45244 w 52388"/>
                <a:gd name="connsiteY1" fmla="*/ 0 h 14288"/>
                <a:gd name="connsiteX2" fmla="*/ 52388 w 52388"/>
                <a:gd name="connsiteY2" fmla="*/ 7144 h 14288"/>
                <a:gd name="connsiteX3" fmla="*/ 45244 w 52388"/>
                <a:gd name="connsiteY3" fmla="*/ 14288 h 14288"/>
                <a:gd name="connsiteX4" fmla="*/ 7144 w 52388"/>
                <a:gd name="connsiteY4" fmla="*/ 14288 h 14288"/>
                <a:gd name="connsiteX5" fmla="*/ 0 w 52388"/>
                <a:gd name="connsiteY5" fmla="*/ 7144 h 14288"/>
                <a:gd name="connsiteX6" fmla="*/ 7144 w 52388"/>
                <a:gd name="connsiteY6" fmla="*/ 0 h 1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 h="14288">
                  <a:moveTo>
                    <a:pt x="7144" y="0"/>
                  </a:moveTo>
                  <a:lnTo>
                    <a:pt x="45244" y="0"/>
                  </a:lnTo>
                  <a:cubicBezTo>
                    <a:pt x="49189" y="0"/>
                    <a:pt x="52388" y="3198"/>
                    <a:pt x="52388" y="7144"/>
                  </a:cubicBezTo>
                  <a:cubicBezTo>
                    <a:pt x="52388" y="11089"/>
                    <a:pt x="49189" y="14288"/>
                    <a:pt x="45244" y="14288"/>
                  </a:cubicBezTo>
                  <a:lnTo>
                    <a:pt x="7144" y="14288"/>
                  </a:lnTo>
                  <a:cubicBezTo>
                    <a:pt x="3198" y="14288"/>
                    <a:pt x="0" y="11089"/>
                    <a:pt x="0" y="7144"/>
                  </a:cubicBezTo>
                  <a:cubicBezTo>
                    <a:pt x="0" y="3198"/>
                    <a:pt x="3198" y="0"/>
                    <a:pt x="7144" y="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p>
          </p:txBody>
        </p:sp>
        <p:sp>
          <p:nvSpPr>
            <p:cNvPr id="120" name="Freeform: Shape 119">
              <a:extLst>
                <a:ext uri="{FF2B5EF4-FFF2-40B4-BE49-F238E27FC236}">
                  <a16:creationId xmlns:a16="http://schemas.microsoft.com/office/drawing/2014/main" id="{8316C7EE-5E7B-77E1-3EB1-D50C1BC1E54A}"/>
                </a:ext>
              </a:extLst>
            </p:cNvPr>
            <p:cNvSpPr/>
            <p:nvPr/>
          </p:nvSpPr>
          <p:spPr>
            <a:xfrm>
              <a:off x="4010216" y="3176306"/>
              <a:ext cx="76200" cy="14288"/>
            </a:xfrm>
            <a:custGeom>
              <a:avLst/>
              <a:gdLst>
                <a:gd name="connsiteX0" fmla="*/ 7144 w 76200"/>
                <a:gd name="connsiteY0" fmla="*/ 0 h 14288"/>
                <a:gd name="connsiteX1" fmla="*/ 69056 w 76200"/>
                <a:gd name="connsiteY1" fmla="*/ 0 h 14288"/>
                <a:gd name="connsiteX2" fmla="*/ 76200 w 76200"/>
                <a:gd name="connsiteY2" fmla="*/ 7144 h 14288"/>
                <a:gd name="connsiteX3" fmla="*/ 69056 w 76200"/>
                <a:gd name="connsiteY3" fmla="*/ 14288 h 14288"/>
                <a:gd name="connsiteX4" fmla="*/ 7144 w 76200"/>
                <a:gd name="connsiteY4" fmla="*/ 14288 h 14288"/>
                <a:gd name="connsiteX5" fmla="*/ 0 w 76200"/>
                <a:gd name="connsiteY5" fmla="*/ 7144 h 14288"/>
                <a:gd name="connsiteX6" fmla="*/ 7144 w 76200"/>
                <a:gd name="connsiteY6" fmla="*/ 0 h 1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14288">
                  <a:moveTo>
                    <a:pt x="7144" y="0"/>
                  </a:moveTo>
                  <a:lnTo>
                    <a:pt x="69056" y="0"/>
                  </a:lnTo>
                  <a:cubicBezTo>
                    <a:pt x="73002" y="0"/>
                    <a:pt x="76200" y="3199"/>
                    <a:pt x="76200" y="7144"/>
                  </a:cubicBezTo>
                  <a:cubicBezTo>
                    <a:pt x="76200" y="11089"/>
                    <a:pt x="73002" y="14288"/>
                    <a:pt x="69056" y="14288"/>
                  </a:cubicBezTo>
                  <a:lnTo>
                    <a:pt x="7144" y="14288"/>
                  </a:lnTo>
                  <a:cubicBezTo>
                    <a:pt x="3198" y="14288"/>
                    <a:pt x="0" y="11089"/>
                    <a:pt x="0" y="7144"/>
                  </a:cubicBezTo>
                  <a:cubicBezTo>
                    <a:pt x="0" y="3199"/>
                    <a:pt x="3198" y="0"/>
                    <a:pt x="7144" y="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p>
          </p:txBody>
        </p:sp>
        <p:sp>
          <p:nvSpPr>
            <p:cNvPr id="121" name="Freeform: Shape 120">
              <a:extLst>
                <a:ext uri="{FF2B5EF4-FFF2-40B4-BE49-F238E27FC236}">
                  <a16:creationId xmlns:a16="http://schemas.microsoft.com/office/drawing/2014/main" id="{46D0DB8D-67A7-FF8A-1EED-D426A906C2F3}"/>
                </a:ext>
              </a:extLst>
            </p:cNvPr>
            <p:cNvSpPr/>
            <p:nvPr/>
          </p:nvSpPr>
          <p:spPr>
            <a:xfrm>
              <a:off x="4105466" y="3195356"/>
              <a:ext cx="47625" cy="47625"/>
            </a:xfrm>
            <a:custGeom>
              <a:avLst/>
              <a:gdLst>
                <a:gd name="connsiteX0" fmla="*/ 23813 w 47625"/>
                <a:gd name="connsiteY0" fmla="*/ 0 h 47625"/>
                <a:gd name="connsiteX1" fmla="*/ 47625 w 47625"/>
                <a:gd name="connsiteY1" fmla="*/ 23813 h 47625"/>
                <a:gd name="connsiteX2" fmla="*/ 23813 w 47625"/>
                <a:gd name="connsiteY2" fmla="*/ 47625 h 47625"/>
                <a:gd name="connsiteX3" fmla="*/ 0 w 47625"/>
                <a:gd name="connsiteY3" fmla="*/ 23813 h 47625"/>
                <a:gd name="connsiteX4" fmla="*/ 23813 w 47625"/>
                <a:gd name="connsiteY4" fmla="*/ 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0"/>
                  </a:moveTo>
                  <a:cubicBezTo>
                    <a:pt x="36964" y="0"/>
                    <a:pt x="47625" y="10661"/>
                    <a:pt x="47625" y="23813"/>
                  </a:cubicBezTo>
                  <a:cubicBezTo>
                    <a:pt x="47625" y="36964"/>
                    <a:pt x="36964" y="47625"/>
                    <a:pt x="23813" y="47625"/>
                  </a:cubicBezTo>
                  <a:cubicBezTo>
                    <a:pt x="10661" y="47625"/>
                    <a:pt x="0" y="36964"/>
                    <a:pt x="0" y="23813"/>
                  </a:cubicBezTo>
                  <a:cubicBezTo>
                    <a:pt x="0" y="10661"/>
                    <a:pt x="10661" y="0"/>
                    <a:pt x="23813" y="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p>
          </p:txBody>
        </p:sp>
        <p:sp>
          <p:nvSpPr>
            <p:cNvPr id="122" name="Freeform: Shape 121">
              <a:extLst>
                <a:ext uri="{FF2B5EF4-FFF2-40B4-BE49-F238E27FC236}">
                  <a16:creationId xmlns:a16="http://schemas.microsoft.com/office/drawing/2014/main" id="{5764D979-B3B3-54F2-C726-E95762FCC139}"/>
                </a:ext>
              </a:extLst>
            </p:cNvPr>
            <p:cNvSpPr/>
            <p:nvPr/>
          </p:nvSpPr>
          <p:spPr>
            <a:xfrm>
              <a:off x="4010216" y="3204881"/>
              <a:ext cx="66675" cy="14288"/>
            </a:xfrm>
            <a:custGeom>
              <a:avLst/>
              <a:gdLst>
                <a:gd name="connsiteX0" fmla="*/ 7144 w 66675"/>
                <a:gd name="connsiteY0" fmla="*/ 0 h 14288"/>
                <a:gd name="connsiteX1" fmla="*/ 59531 w 66675"/>
                <a:gd name="connsiteY1" fmla="*/ 0 h 14288"/>
                <a:gd name="connsiteX2" fmla="*/ 66675 w 66675"/>
                <a:gd name="connsiteY2" fmla="*/ 7144 h 14288"/>
                <a:gd name="connsiteX3" fmla="*/ 59531 w 66675"/>
                <a:gd name="connsiteY3" fmla="*/ 14288 h 14288"/>
                <a:gd name="connsiteX4" fmla="*/ 7144 w 66675"/>
                <a:gd name="connsiteY4" fmla="*/ 14288 h 14288"/>
                <a:gd name="connsiteX5" fmla="*/ 0 w 66675"/>
                <a:gd name="connsiteY5" fmla="*/ 7144 h 14288"/>
                <a:gd name="connsiteX6" fmla="*/ 7144 w 66675"/>
                <a:gd name="connsiteY6" fmla="*/ 0 h 1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14288">
                  <a:moveTo>
                    <a:pt x="7144" y="0"/>
                  </a:moveTo>
                  <a:lnTo>
                    <a:pt x="59531" y="0"/>
                  </a:lnTo>
                  <a:cubicBezTo>
                    <a:pt x="63477" y="0"/>
                    <a:pt x="66675" y="3199"/>
                    <a:pt x="66675" y="7144"/>
                  </a:cubicBezTo>
                  <a:cubicBezTo>
                    <a:pt x="66675" y="11089"/>
                    <a:pt x="63477" y="14288"/>
                    <a:pt x="59531" y="14288"/>
                  </a:cubicBezTo>
                  <a:lnTo>
                    <a:pt x="7144" y="14288"/>
                  </a:lnTo>
                  <a:cubicBezTo>
                    <a:pt x="3198" y="14288"/>
                    <a:pt x="0" y="11089"/>
                    <a:pt x="0" y="7144"/>
                  </a:cubicBezTo>
                  <a:cubicBezTo>
                    <a:pt x="0" y="3199"/>
                    <a:pt x="3198" y="0"/>
                    <a:pt x="7144" y="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p>
          </p:txBody>
        </p:sp>
        <p:sp>
          <p:nvSpPr>
            <p:cNvPr id="123" name="Freeform: Shape 122">
              <a:extLst>
                <a:ext uri="{FF2B5EF4-FFF2-40B4-BE49-F238E27FC236}">
                  <a16:creationId xmlns:a16="http://schemas.microsoft.com/office/drawing/2014/main" id="{7062A6A3-B896-FBAA-96B1-7D037DA15E6D}"/>
                </a:ext>
              </a:extLst>
            </p:cNvPr>
            <p:cNvSpPr/>
            <p:nvPr/>
          </p:nvSpPr>
          <p:spPr>
            <a:xfrm>
              <a:off x="4086416" y="3252506"/>
              <a:ext cx="85725" cy="47625"/>
            </a:xfrm>
            <a:custGeom>
              <a:avLst/>
              <a:gdLst>
                <a:gd name="connsiteX0" fmla="*/ 16885 w 85725"/>
                <a:gd name="connsiteY0" fmla="*/ 0 h 47625"/>
                <a:gd name="connsiteX1" fmla="*/ 68840 w 85725"/>
                <a:gd name="connsiteY1" fmla="*/ 0 h 47625"/>
                <a:gd name="connsiteX2" fmla="*/ 85725 w 85725"/>
                <a:gd name="connsiteY2" fmla="*/ 16878 h 47625"/>
                <a:gd name="connsiteX3" fmla="*/ 85725 w 85725"/>
                <a:gd name="connsiteY3" fmla="*/ 17859 h 47625"/>
                <a:gd name="connsiteX4" fmla="*/ 42863 w 85725"/>
                <a:gd name="connsiteY4" fmla="*/ 47625 h 47625"/>
                <a:gd name="connsiteX5" fmla="*/ 0 w 85725"/>
                <a:gd name="connsiteY5" fmla="*/ 17859 h 47625"/>
                <a:gd name="connsiteX6" fmla="*/ 0 w 85725"/>
                <a:gd name="connsiteY6" fmla="*/ 16878 h 47625"/>
                <a:gd name="connsiteX7" fmla="*/ 16885 w 85725"/>
                <a:gd name="connsiteY7"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47625">
                  <a:moveTo>
                    <a:pt x="16885" y="0"/>
                  </a:moveTo>
                  <a:lnTo>
                    <a:pt x="68840" y="0"/>
                  </a:lnTo>
                  <a:cubicBezTo>
                    <a:pt x="78165" y="0"/>
                    <a:pt x="85725" y="7553"/>
                    <a:pt x="85725" y="16878"/>
                  </a:cubicBezTo>
                  <a:lnTo>
                    <a:pt x="85725" y="17859"/>
                  </a:lnTo>
                  <a:cubicBezTo>
                    <a:pt x="85725" y="32685"/>
                    <a:pt x="73479" y="47625"/>
                    <a:pt x="42863" y="47625"/>
                  </a:cubicBezTo>
                  <a:cubicBezTo>
                    <a:pt x="12246" y="47625"/>
                    <a:pt x="0" y="32741"/>
                    <a:pt x="0" y="17859"/>
                  </a:cubicBezTo>
                  <a:lnTo>
                    <a:pt x="0" y="16878"/>
                  </a:lnTo>
                  <a:cubicBezTo>
                    <a:pt x="0" y="7552"/>
                    <a:pt x="7560" y="0"/>
                    <a:pt x="16885" y="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p>
          </p:txBody>
        </p:sp>
      </p:grpSp>
      <p:sp>
        <p:nvSpPr>
          <p:cNvPr id="6" name="Title 6">
            <a:extLst>
              <a:ext uri="{FF2B5EF4-FFF2-40B4-BE49-F238E27FC236}">
                <a16:creationId xmlns:a16="http://schemas.microsoft.com/office/drawing/2014/main" id="{DD70C61E-CFFF-AC55-3E64-927D0EF7C47D}"/>
              </a:ext>
            </a:extLst>
          </p:cNvPr>
          <p:cNvSpPr txBox="1">
            <a:spLocks noGrp="1"/>
          </p:cNvSpPr>
          <p:nvPr>
            <p:ph type="title"/>
          </p:nvPr>
        </p:nvSpPr>
        <p:spPr>
          <a:xfrm>
            <a:off x="1201420" y="363529"/>
            <a:ext cx="10397455"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b="0" i="0" u="none" strike="noStrike" kern="1200" cap="none" spc="-50" normalizeH="0" baseline="0" noProof="0" dirty="0">
                <a:ln w="3175">
                  <a:noFill/>
                </a:ln>
                <a:solidFill>
                  <a:schemeClr val="bg1"/>
                </a:solidFill>
                <a:effectLst/>
                <a:uLnTx/>
                <a:uFillTx/>
                <a:latin typeface="Montserrat Black" panose="00000A00000000000000" pitchFamily="2" charset="0"/>
              </a:rPr>
              <a:t>Advanced webinars</a:t>
            </a:r>
            <a:endParaRPr kumimoji="0" lang="en-US" b="0" i="0" u="none" strike="noStrike" kern="1200" cap="none" spc="-50" normalizeH="0" baseline="0" noProof="0" dirty="0">
              <a:ln w="3175">
                <a:noFill/>
              </a:ln>
              <a:solidFill>
                <a:schemeClr val="bg1"/>
              </a:solidFill>
              <a:effectLst/>
              <a:uLnTx/>
              <a:uFillTx/>
              <a:latin typeface="Montserrat Black" panose="00000A00000000000000" pitchFamily="2" charset="0"/>
            </a:endParaRPr>
          </a:p>
        </p:txBody>
      </p:sp>
      <p:sp>
        <p:nvSpPr>
          <p:cNvPr id="2" name="Content Placeholder 9">
            <a:extLst>
              <a:ext uri="{FF2B5EF4-FFF2-40B4-BE49-F238E27FC236}">
                <a16:creationId xmlns:a16="http://schemas.microsoft.com/office/drawing/2014/main" id="{657C69FF-7466-A717-0422-E891862A8FCD}"/>
              </a:ext>
            </a:extLst>
          </p:cNvPr>
          <p:cNvSpPr txBox="1">
            <a:spLocks/>
          </p:cNvSpPr>
          <p:nvPr/>
        </p:nvSpPr>
        <p:spPr>
          <a:xfrm>
            <a:off x="1201420" y="903221"/>
            <a:ext cx="5147130" cy="215444"/>
          </a:xfrm>
          <a:prstGeom prst="rect">
            <a:avLst/>
          </a:prstGeom>
          <a:ln>
            <a:noFill/>
          </a:ln>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 latinLnBrk="0" hangingPunct="1">
              <a:lnSpc>
                <a:spcPct val="100000"/>
              </a:lnSpc>
              <a:spcBef>
                <a:spcPts val="0"/>
              </a:spcBef>
              <a:spcAft>
                <a:spcPts val="0"/>
              </a:spcAft>
              <a:buClrTx/>
              <a:buSzTx/>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a:rPr>
              <a:t>Create richer engagements with high-quality webinars</a:t>
            </a:r>
          </a:p>
        </p:txBody>
      </p:sp>
      <p:sp>
        <p:nvSpPr>
          <p:cNvPr id="13" name="Rectangle: Rounded Corners 12">
            <a:extLst>
              <a:ext uri="{FF2B5EF4-FFF2-40B4-BE49-F238E27FC236}">
                <a16:creationId xmlns:a16="http://schemas.microsoft.com/office/drawing/2014/main" id="{570E5443-6C1F-0273-CF49-F7C171245FF5}"/>
              </a:ext>
              <a:ext uri="{C183D7F6-B498-43B3-948B-1728B52AA6E4}">
                <adec:decorative xmlns:adec="http://schemas.microsoft.com/office/drawing/2017/decorative" val="1"/>
              </a:ext>
            </a:extLst>
          </p:cNvPr>
          <p:cNvSpPr>
            <a:spLocks/>
          </p:cNvSpPr>
          <p:nvPr/>
        </p:nvSpPr>
        <p:spPr bwMode="auto">
          <a:xfrm flipH="1">
            <a:off x="584199" y="2017713"/>
            <a:ext cx="3364992" cy="1958061"/>
          </a:xfrm>
          <a:prstGeom prst="roundRect">
            <a:avLst>
              <a:gd name="adj" fmla="val 3621"/>
            </a:avLst>
          </a:prstGeom>
          <a:solidFill>
            <a:srgbClr val="F7F7F7"/>
          </a:solidFill>
          <a:ln w="19050">
            <a:gradFill>
              <a:gsLst>
                <a:gs pos="0">
                  <a:srgbClr val="CE99FD"/>
                </a:gs>
                <a:gs pos="100000">
                  <a:srgbClr val="5C5AD4"/>
                </a:gs>
              </a:gsLst>
              <a:lin ang="5400000" scaled="1"/>
            </a:gra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15" name="Picture 14" descr="Screenshot showing the editor view for creating a customized email to webinar attendees. ">
            <a:extLst>
              <a:ext uri="{FF2B5EF4-FFF2-40B4-BE49-F238E27FC236}">
                <a16:creationId xmlns:a16="http://schemas.microsoft.com/office/drawing/2014/main" id="{6C49C21C-A04E-1968-4A10-BF87574C126D}"/>
              </a:ext>
            </a:extLst>
          </p:cNvPr>
          <p:cNvPicPr>
            <a:picLocks noChangeAspect="1"/>
          </p:cNvPicPr>
          <p:nvPr/>
        </p:nvPicPr>
        <p:blipFill rotWithShape="1">
          <a:blip r:embed="rId4">
            <a:extLst>
              <a:ext uri="{28A0092B-C50C-407E-A947-70E740481C1C}">
                <a14:useLocalDpi xmlns:a14="http://schemas.microsoft.com/office/drawing/2010/main" val="0"/>
              </a:ext>
            </a:extLst>
          </a:blip>
          <a:srcRect l="1534" t="784" r="1363" b="3541"/>
          <a:stretch/>
        </p:blipFill>
        <p:spPr>
          <a:xfrm>
            <a:off x="731297" y="2083481"/>
            <a:ext cx="3076253" cy="1830349"/>
          </a:xfrm>
          <a:prstGeom prst="roundRect">
            <a:avLst>
              <a:gd name="adj" fmla="val 3600"/>
            </a:avLst>
          </a:prstGeom>
          <a:effectLst/>
        </p:spPr>
      </p:pic>
      <p:sp>
        <p:nvSpPr>
          <p:cNvPr id="5" name="TextBox 4">
            <a:extLst>
              <a:ext uri="{FF2B5EF4-FFF2-40B4-BE49-F238E27FC236}">
                <a16:creationId xmlns:a16="http://schemas.microsoft.com/office/drawing/2014/main" id="{F9B40CFF-FD48-6E63-E54C-978C4102D4D4}"/>
              </a:ext>
            </a:extLst>
          </p:cNvPr>
          <p:cNvSpPr txBox="1"/>
          <p:nvPr/>
        </p:nvSpPr>
        <p:spPr>
          <a:xfrm>
            <a:off x="580349" y="4292613"/>
            <a:ext cx="3364992" cy="861774"/>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Attract attendees with </a:t>
            </a:r>
            <a:r>
              <a:rPr kumimoji="0" lang="en-US" sz="1400" b="1" i="0" u="none" strike="noStrike" kern="1200" cap="none" spc="0" normalizeH="0" baseline="0" noProof="0" dirty="0">
                <a:ln>
                  <a:noFill/>
                </a:ln>
                <a:solidFill>
                  <a:srgbClr val="000000"/>
                </a:solidFill>
                <a:effectLst/>
                <a:uLnTx/>
                <a:uFillTx/>
                <a:latin typeface="Segoe UI Semibold"/>
                <a:ea typeface="+mn-ea"/>
                <a:cs typeface="+mn-cs"/>
              </a:rPr>
              <a:t>customised emails</a:t>
            </a:r>
            <a:r>
              <a:rPr kumimoji="0" lang="en-US" sz="1400" b="0" i="0" u="none" strike="noStrike" kern="1200" cap="none" spc="0" normalizeH="0" baseline="0" noProof="0" dirty="0">
                <a:ln>
                  <a:noFill/>
                </a:ln>
                <a:solidFill>
                  <a:srgbClr val="000000"/>
                </a:solidFill>
                <a:effectLst/>
                <a:uLnTx/>
                <a:uFillTx/>
                <a:latin typeface="Segoe UI"/>
                <a:ea typeface="+mn-ea"/>
                <a:cs typeface="+mn-cs"/>
              </a:rPr>
              <a:t> and manage demand and registration capacity by </a:t>
            </a:r>
            <a:r>
              <a:rPr kumimoji="0" lang="en-US" sz="1400" b="1" i="0" u="none" strike="noStrike" kern="1200" cap="none" spc="0" normalizeH="0" baseline="0" noProof="0" dirty="0">
                <a:ln>
                  <a:noFill/>
                </a:ln>
                <a:solidFill>
                  <a:srgbClr val="000000"/>
                </a:solidFill>
                <a:effectLst/>
                <a:uLnTx/>
                <a:uFillTx/>
                <a:latin typeface="Segoe UI Semibold"/>
                <a:ea typeface="+mn-ea"/>
                <a:cs typeface="+mn-cs"/>
              </a:rPr>
              <a:t>enabling a waitlist and registrant approval</a:t>
            </a:r>
          </a:p>
        </p:txBody>
      </p:sp>
      <p:sp>
        <p:nvSpPr>
          <p:cNvPr id="10" name="Rectangle: Rounded Corners 9">
            <a:extLst>
              <a:ext uri="{FF2B5EF4-FFF2-40B4-BE49-F238E27FC236}">
                <a16:creationId xmlns:a16="http://schemas.microsoft.com/office/drawing/2014/main" id="{6C9B610A-8B1D-62D0-CF61-66066BAB1C28}"/>
              </a:ext>
              <a:ext uri="{C183D7F6-B498-43B3-948B-1728B52AA6E4}">
                <adec:decorative xmlns:adec="http://schemas.microsoft.com/office/drawing/2017/decorative" val="1"/>
              </a:ext>
            </a:extLst>
          </p:cNvPr>
          <p:cNvSpPr>
            <a:spLocks/>
          </p:cNvSpPr>
          <p:nvPr/>
        </p:nvSpPr>
        <p:spPr bwMode="auto">
          <a:xfrm flipH="1">
            <a:off x="4334452" y="2017713"/>
            <a:ext cx="3364992" cy="1958061"/>
          </a:xfrm>
          <a:prstGeom prst="roundRect">
            <a:avLst>
              <a:gd name="adj" fmla="val 3621"/>
            </a:avLst>
          </a:prstGeom>
          <a:solidFill>
            <a:srgbClr val="F7F7F7"/>
          </a:solidFill>
          <a:ln w="19050">
            <a:gradFill>
              <a:gsLst>
                <a:gs pos="0">
                  <a:srgbClr val="CE99FD"/>
                </a:gs>
                <a:gs pos="100000">
                  <a:srgbClr val="5C5AD4"/>
                </a:gs>
              </a:gsLst>
              <a:lin ang="5400000" scaled="1"/>
            </a:gra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16" name="Picture 15" descr="A screen capture of people having a virtual meeting in Microsoft Teams Green room.">
            <a:extLst>
              <a:ext uri="{FF2B5EF4-FFF2-40B4-BE49-F238E27FC236}">
                <a16:creationId xmlns:a16="http://schemas.microsoft.com/office/drawing/2014/main" id="{8FE95ED3-924A-363D-1E35-11CBA96CCF5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35805" y="2107350"/>
            <a:ext cx="3162286" cy="1778786"/>
          </a:xfrm>
          <a:prstGeom prst="roundRect">
            <a:avLst>
              <a:gd name="adj" fmla="val 3600"/>
            </a:avLst>
          </a:prstGeom>
          <a:effectLst/>
        </p:spPr>
      </p:pic>
      <p:sp>
        <p:nvSpPr>
          <p:cNvPr id="7" name="TextBox 6">
            <a:extLst>
              <a:ext uri="{FF2B5EF4-FFF2-40B4-BE49-F238E27FC236}">
                <a16:creationId xmlns:a16="http://schemas.microsoft.com/office/drawing/2014/main" id="{BA66E83F-582A-5684-BB67-3F6488B76F2A}"/>
              </a:ext>
            </a:extLst>
          </p:cNvPr>
          <p:cNvSpPr txBox="1"/>
          <p:nvPr/>
        </p:nvSpPr>
        <p:spPr>
          <a:xfrm>
            <a:off x="4323223" y="4292613"/>
            <a:ext cx="3376221" cy="646331"/>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Connect with presenters in </a:t>
            </a:r>
            <a:r>
              <a:rPr kumimoji="0" lang="en-US" sz="1400" b="1" i="0" u="none" strike="noStrike" kern="1200" cap="none" spc="0" normalizeH="0" baseline="0" noProof="0" dirty="0">
                <a:ln>
                  <a:noFill/>
                </a:ln>
                <a:solidFill>
                  <a:srgbClr val="000000"/>
                </a:solidFill>
                <a:effectLst/>
                <a:uLnTx/>
                <a:uFillTx/>
                <a:latin typeface="Segoe UI Semibold"/>
                <a:ea typeface="+mn-ea"/>
                <a:cs typeface="+mn-cs"/>
              </a:rPr>
              <a:t>a virtual green room</a:t>
            </a:r>
            <a:r>
              <a:rPr kumimoji="0" lang="en-US" sz="1400" b="1" i="0" u="none" strike="noStrike" kern="1200" cap="none" spc="0" normalizeH="0" baseline="0" noProof="0" dirty="0">
                <a:ln>
                  <a:noFill/>
                </a:ln>
                <a:solidFill>
                  <a:srgbClr val="000000"/>
                </a:solidFill>
                <a:effectLst/>
                <a:uLnTx/>
                <a:uFillTx/>
                <a:latin typeface="Segoe UI"/>
                <a:ea typeface="+mn-ea"/>
                <a:cs typeface="+mn-cs"/>
              </a:rPr>
              <a:t> </a:t>
            </a:r>
            <a:r>
              <a:rPr kumimoji="0" lang="en-US" sz="1400" b="0" i="0" u="none" strike="noStrike" kern="1200" cap="none" spc="0" normalizeH="0" baseline="0" noProof="0" dirty="0">
                <a:ln>
                  <a:noFill/>
                </a:ln>
                <a:solidFill>
                  <a:srgbClr val="000000"/>
                </a:solidFill>
                <a:effectLst/>
                <a:uLnTx/>
                <a:uFillTx/>
                <a:latin typeface="Segoe UI"/>
                <a:ea typeface="+mn-ea"/>
                <a:cs typeface="+mn-cs"/>
              </a:rPr>
              <a:t>to stage content, socialise and prep, and respond to chats and Q&amp;A</a:t>
            </a:r>
          </a:p>
        </p:txBody>
      </p:sp>
      <p:sp>
        <p:nvSpPr>
          <p:cNvPr id="12" name="Rectangle: Rounded Corners 11">
            <a:extLst>
              <a:ext uri="{FF2B5EF4-FFF2-40B4-BE49-F238E27FC236}">
                <a16:creationId xmlns:a16="http://schemas.microsoft.com/office/drawing/2014/main" id="{093C44A6-5C3E-B732-DA83-3DBAEFF400D0}"/>
              </a:ext>
              <a:ext uri="{C183D7F6-B498-43B3-948B-1728B52AA6E4}">
                <adec:decorative xmlns:adec="http://schemas.microsoft.com/office/drawing/2017/decorative" val="1"/>
              </a:ext>
            </a:extLst>
          </p:cNvPr>
          <p:cNvSpPr>
            <a:spLocks/>
          </p:cNvSpPr>
          <p:nvPr/>
        </p:nvSpPr>
        <p:spPr bwMode="auto">
          <a:xfrm flipH="1">
            <a:off x="8084705" y="2017713"/>
            <a:ext cx="3364992" cy="1958061"/>
          </a:xfrm>
          <a:prstGeom prst="roundRect">
            <a:avLst>
              <a:gd name="adj" fmla="val 3621"/>
            </a:avLst>
          </a:prstGeom>
          <a:solidFill>
            <a:srgbClr val="F7F7F7"/>
          </a:solidFill>
          <a:ln w="19050">
            <a:gradFill>
              <a:gsLst>
                <a:gs pos="0">
                  <a:srgbClr val="CE99FD"/>
                </a:gs>
                <a:gs pos="100000">
                  <a:srgbClr val="5C5AD4"/>
                </a:gs>
              </a:gsLst>
              <a:lin ang="5400000" scaled="1"/>
            </a:gra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14" name="Picture 13" descr="A screen capture of a webinar in Microsoft Teams">
            <a:extLst>
              <a:ext uri="{FF2B5EF4-FFF2-40B4-BE49-F238E27FC236}">
                <a16:creationId xmlns:a16="http://schemas.microsoft.com/office/drawing/2014/main" id="{247F2059-6826-2739-21C4-1E9B46F185F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87112" y="2107943"/>
            <a:ext cx="3160178" cy="1777601"/>
          </a:xfrm>
          <a:prstGeom prst="roundRect">
            <a:avLst>
              <a:gd name="adj" fmla="val 3600"/>
            </a:avLst>
          </a:prstGeom>
          <a:ln>
            <a:noFill/>
          </a:ln>
          <a:effectLst/>
        </p:spPr>
      </p:pic>
      <p:sp>
        <p:nvSpPr>
          <p:cNvPr id="11" name="TextBox 10">
            <a:extLst>
              <a:ext uri="{FF2B5EF4-FFF2-40B4-BE49-F238E27FC236}">
                <a16:creationId xmlns:a16="http://schemas.microsoft.com/office/drawing/2014/main" id="{CA22303A-77FE-FF6A-C603-0CAA48BF552D}"/>
              </a:ext>
            </a:extLst>
          </p:cNvPr>
          <p:cNvSpPr txBox="1">
            <a:spLocks/>
          </p:cNvSpPr>
          <p:nvPr/>
        </p:nvSpPr>
        <p:spPr>
          <a:xfrm>
            <a:off x="8084705" y="4292613"/>
            <a:ext cx="3364992" cy="861774"/>
          </a:xfrm>
          <a:prstGeom prst="rect">
            <a:avLst/>
          </a:prstGeom>
          <a:noFill/>
        </p:spPr>
        <p:txBody>
          <a:bodyPr wrap="square" lIns="0" tIns="0" rIns="0" bIns="0" rtlCol="0" anchor="t"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Deliver dynamic content by </a:t>
            </a:r>
            <a:r>
              <a:rPr kumimoji="0" lang="en-US" sz="1400" b="1"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streaming different media types with RTMP-in</a:t>
            </a:r>
            <a:r>
              <a:rPr kumimoji="0" lang="en-US" sz="14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 </a:t>
            </a:r>
            <a:br>
              <a:rPr kumimoji="0" lang="en-US" sz="14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b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and minimise distractions by curating and managing what is presented to attendees</a:t>
            </a:r>
          </a:p>
        </p:txBody>
      </p:sp>
    </p:spTree>
    <p:extLst>
      <p:ext uri="{BB962C8B-B14F-4D97-AF65-F5344CB8AC3E}">
        <p14:creationId xmlns:p14="http://schemas.microsoft.com/office/powerpoint/2010/main" val="112725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E81102-048C-F561-AA81-B43215F348B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648" y="0"/>
            <a:ext cx="8500443" cy="1522821"/>
          </a:xfrm>
          <a:prstGeom prst="rect">
            <a:avLst/>
          </a:prstGeom>
        </p:spPr>
      </p:pic>
      <p:sp>
        <p:nvSpPr>
          <p:cNvPr id="45" name="Title 6">
            <a:extLst>
              <a:ext uri="{FF2B5EF4-FFF2-40B4-BE49-F238E27FC236}">
                <a16:creationId xmlns:a16="http://schemas.microsoft.com/office/drawing/2014/main" id="{D7324D75-99C1-9EC7-A112-B1B1AE6B485C}"/>
              </a:ext>
            </a:extLst>
          </p:cNvPr>
          <p:cNvSpPr txBox="1">
            <a:spLocks noGrp="1"/>
          </p:cNvSpPr>
          <p:nvPr>
            <p:ph type="title"/>
          </p:nvPr>
        </p:nvSpPr>
        <p:spPr>
          <a:xfrm>
            <a:off x="1206817" y="398034"/>
            <a:ext cx="10397455"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3200" b="0" i="0" u="none" strike="noStrike" kern="1200" cap="none" spc="-50" normalizeH="0" baseline="0" noProof="0" dirty="0">
                <a:ln w="3175">
                  <a:noFill/>
                </a:ln>
                <a:solidFill>
                  <a:schemeClr val="bg1"/>
                </a:solidFill>
                <a:effectLst/>
                <a:uLnTx/>
                <a:uFillTx/>
                <a:latin typeface="Montserrat Black" panose="00000A00000000000000" pitchFamily="2" charset="0"/>
              </a:rPr>
              <a:t>Ad</a:t>
            </a:r>
            <a:r>
              <a:rPr lang="en-AU" sz="3200" dirty="0" err="1">
                <a:solidFill>
                  <a:schemeClr val="bg1"/>
                </a:solidFill>
                <a:latin typeface="Montserrat Black" panose="00000A00000000000000" pitchFamily="2" charset="0"/>
              </a:rPr>
              <a:t>vanced</a:t>
            </a:r>
            <a:r>
              <a:rPr lang="en-AU" sz="3200" dirty="0">
                <a:solidFill>
                  <a:schemeClr val="bg1"/>
                </a:solidFill>
                <a:latin typeface="Montserrat Black" panose="00000A00000000000000" pitchFamily="2" charset="0"/>
              </a:rPr>
              <a:t> virtual appointments </a:t>
            </a:r>
            <a:endParaRPr kumimoji="0" lang="en-US" sz="3200" b="0" i="0" u="none" strike="noStrike" kern="1200" cap="none" spc="-50" normalizeH="0" baseline="0" noProof="0" dirty="0">
              <a:ln w="3175">
                <a:noFill/>
              </a:ln>
              <a:solidFill>
                <a:schemeClr val="bg1"/>
              </a:solidFill>
              <a:effectLst/>
              <a:uLnTx/>
              <a:uFillTx/>
              <a:latin typeface="Montserrat Black" panose="00000A00000000000000" pitchFamily="2" charset="0"/>
            </a:endParaRPr>
          </a:p>
        </p:txBody>
      </p:sp>
      <p:sp>
        <p:nvSpPr>
          <p:cNvPr id="46" name="Content Placeholder 9">
            <a:extLst>
              <a:ext uri="{FF2B5EF4-FFF2-40B4-BE49-F238E27FC236}">
                <a16:creationId xmlns:a16="http://schemas.microsoft.com/office/drawing/2014/main" id="{48BD2813-F16D-8800-E355-DD0B486AEC02}"/>
              </a:ext>
            </a:extLst>
          </p:cNvPr>
          <p:cNvSpPr txBox="1">
            <a:spLocks/>
          </p:cNvSpPr>
          <p:nvPr/>
        </p:nvSpPr>
        <p:spPr>
          <a:xfrm>
            <a:off x="1201419" y="903221"/>
            <a:ext cx="5250765" cy="430887"/>
          </a:xfrm>
          <a:prstGeom prst="rect">
            <a:avLst/>
          </a:prstGeom>
          <a:ln>
            <a:noFill/>
          </a:ln>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
              <a:spcBef>
                <a:spcPts val="0"/>
              </a:spcBef>
              <a:buSzTx/>
              <a:buNone/>
              <a:defRPr/>
            </a:pPr>
            <a:r>
              <a:rPr kumimoji="0" lang="en-US" sz="1400" b="0" i="0" u="none" strike="noStrike" kern="1200" cap="none" spc="0" normalizeH="0" baseline="0" noProof="0" dirty="0">
                <a:ln>
                  <a:noFill/>
                </a:ln>
                <a:solidFill>
                  <a:schemeClr val="bg1"/>
                </a:solidFill>
                <a:effectLst/>
                <a:uLnTx/>
                <a:uFillTx/>
                <a:latin typeface="Segoe UI"/>
                <a:cs typeface="Segoe UI"/>
              </a:rPr>
              <a:t>Host personalised B2C engagements using advanced capabilities that improve performance</a:t>
            </a:r>
          </a:p>
        </p:txBody>
      </p:sp>
      <p:sp>
        <p:nvSpPr>
          <p:cNvPr id="12" name="Rectangle: Rounded Corners 11">
            <a:extLst>
              <a:ext uri="{FF2B5EF4-FFF2-40B4-BE49-F238E27FC236}">
                <a16:creationId xmlns:a16="http://schemas.microsoft.com/office/drawing/2014/main" id="{166AEF3A-268A-5F5C-4AC6-B39179860A21}"/>
              </a:ext>
              <a:ext uri="{C183D7F6-B498-43B3-948B-1728B52AA6E4}">
                <adec:decorative xmlns:adec="http://schemas.microsoft.com/office/drawing/2017/decorative" val="1"/>
              </a:ext>
            </a:extLst>
          </p:cNvPr>
          <p:cNvSpPr>
            <a:spLocks/>
          </p:cNvSpPr>
          <p:nvPr/>
        </p:nvSpPr>
        <p:spPr bwMode="auto">
          <a:xfrm flipH="1">
            <a:off x="584199" y="2017713"/>
            <a:ext cx="3364992" cy="1958061"/>
          </a:xfrm>
          <a:prstGeom prst="roundRect">
            <a:avLst>
              <a:gd name="adj" fmla="val 3621"/>
            </a:avLst>
          </a:prstGeom>
          <a:solidFill>
            <a:srgbClr val="F7F7F7"/>
          </a:solidFill>
          <a:ln w="19050">
            <a:gradFill>
              <a:gsLst>
                <a:gs pos="0">
                  <a:srgbClr val="CE99FD"/>
                </a:gs>
                <a:gs pos="100000">
                  <a:srgbClr val="5C5AD4"/>
                </a:gs>
              </a:gsLst>
              <a:lin ang="5400000" scaled="1"/>
            </a:gra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10" name="Picture 9" descr="A screenshot of a computer">
            <a:extLst>
              <a:ext uri="{FF2B5EF4-FFF2-40B4-BE49-F238E27FC236}">
                <a16:creationId xmlns:a16="http://schemas.microsoft.com/office/drawing/2014/main" id="{A074B867-8B59-4AF9-A6E2-C17F6C135B90}"/>
              </a:ext>
            </a:extLst>
          </p:cNvPr>
          <p:cNvPicPr>
            <a:picLocks noChangeAspect="1"/>
          </p:cNvPicPr>
          <p:nvPr/>
        </p:nvPicPr>
        <p:blipFill>
          <a:blip r:embed="rId4"/>
          <a:stretch>
            <a:fillRect/>
          </a:stretch>
        </p:blipFill>
        <p:spPr>
          <a:xfrm>
            <a:off x="682683" y="2083077"/>
            <a:ext cx="3168024" cy="1782014"/>
          </a:xfrm>
          <a:prstGeom prst="roundRect">
            <a:avLst>
              <a:gd name="adj" fmla="val 1500"/>
            </a:avLst>
          </a:prstGeom>
          <a:effectLst/>
        </p:spPr>
      </p:pic>
      <p:sp>
        <p:nvSpPr>
          <p:cNvPr id="13" name="Rectangle: Rounded Corners 12">
            <a:extLst>
              <a:ext uri="{FF2B5EF4-FFF2-40B4-BE49-F238E27FC236}">
                <a16:creationId xmlns:a16="http://schemas.microsoft.com/office/drawing/2014/main" id="{5DFB8C36-D7DA-2E9C-D778-E7E3BC083DA9}"/>
              </a:ext>
              <a:ext uri="{C183D7F6-B498-43B3-948B-1728B52AA6E4}">
                <adec:decorative xmlns:adec="http://schemas.microsoft.com/office/drawing/2017/decorative" val="1"/>
              </a:ext>
            </a:extLst>
          </p:cNvPr>
          <p:cNvSpPr>
            <a:spLocks/>
          </p:cNvSpPr>
          <p:nvPr/>
        </p:nvSpPr>
        <p:spPr bwMode="auto">
          <a:xfrm flipH="1">
            <a:off x="4334452" y="2017713"/>
            <a:ext cx="3364992" cy="1958061"/>
          </a:xfrm>
          <a:prstGeom prst="roundRect">
            <a:avLst>
              <a:gd name="adj" fmla="val 3621"/>
            </a:avLst>
          </a:prstGeom>
          <a:solidFill>
            <a:srgbClr val="F7F7F7"/>
          </a:solidFill>
          <a:ln w="19050">
            <a:gradFill>
              <a:gsLst>
                <a:gs pos="0">
                  <a:srgbClr val="CE99FD"/>
                </a:gs>
                <a:gs pos="100000">
                  <a:srgbClr val="5C5AD4"/>
                </a:gs>
              </a:gsLst>
              <a:lin ang="5400000" scaled="1"/>
            </a:gra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nvGrpSpPr>
          <p:cNvPr id="35" name="Group 34" descr="group of mobile screenshots">
            <a:extLst>
              <a:ext uri="{FF2B5EF4-FFF2-40B4-BE49-F238E27FC236}">
                <a16:creationId xmlns:a16="http://schemas.microsoft.com/office/drawing/2014/main" id="{0D0B8F19-2E96-401F-FC06-6D8267FED9CB}"/>
              </a:ext>
              <a:ext uri="{C183D7F6-B498-43B3-948B-1728B52AA6E4}">
                <adec:decorative xmlns:adec="http://schemas.microsoft.com/office/drawing/2017/decorative" val="0"/>
              </a:ext>
            </a:extLst>
          </p:cNvPr>
          <p:cNvGrpSpPr/>
          <p:nvPr/>
        </p:nvGrpSpPr>
        <p:grpSpPr>
          <a:xfrm>
            <a:off x="4435805" y="2182899"/>
            <a:ext cx="3156865" cy="1647198"/>
            <a:chOff x="4436859" y="-2093773"/>
            <a:chExt cx="3156865" cy="1647198"/>
          </a:xfrm>
        </p:grpSpPr>
        <p:pic>
          <p:nvPicPr>
            <p:cNvPr id="120" name="Picture 119" descr="A screen capture of a Microsoft Teams notification message in a mobile phone">
              <a:extLst>
                <a:ext uri="{FF2B5EF4-FFF2-40B4-BE49-F238E27FC236}">
                  <a16:creationId xmlns:a16="http://schemas.microsoft.com/office/drawing/2014/main" id="{7685EF9A-F0A2-47DD-E57B-4546538BF26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36859" y="-2093773"/>
              <a:ext cx="745352" cy="1615921"/>
            </a:xfrm>
            <a:prstGeom prst="roundRect">
              <a:avLst>
                <a:gd name="adj" fmla="val 1500"/>
              </a:avLst>
            </a:prstGeom>
            <a:effectLst>
              <a:outerShdw blurRad="254000" dist="38100" dir="5400000" sx="101000" sy="101000" algn="ctr" rotWithShape="0">
                <a:srgbClr val="000000">
                  <a:alpha val="20000"/>
                </a:srgbClr>
              </a:outerShdw>
            </a:effectLst>
          </p:spPr>
        </p:pic>
        <p:pic>
          <p:nvPicPr>
            <p:cNvPr id="149" name="Picture 148" descr="A screen capture of a virtual one on one meeting using Microsoft teams in a mobile phone">
              <a:extLst>
                <a:ext uri="{FF2B5EF4-FFF2-40B4-BE49-F238E27FC236}">
                  <a16:creationId xmlns:a16="http://schemas.microsoft.com/office/drawing/2014/main" id="{06937CD6-CA01-7E14-6244-8AC97B7B2DB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847454" y="-2063841"/>
              <a:ext cx="746270" cy="1615921"/>
            </a:xfrm>
            <a:prstGeom prst="roundRect">
              <a:avLst>
                <a:gd name="adj" fmla="val 1500"/>
              </a:avLst>
            </a:prstGeom>
            <a:effectLst>
              <a:outerShdw blurRad="254000" dist="38100" dir="5400000" sx="101000" sy="101000" algn="ctr" rotWithShape="0">
                <a:srgbClr val="000000">
                  <a:alpha val="20000"/>
                </a:srgbClr>
              </a:outerShdw>
            </a:effectLst>
          </p:spPr>
        </p:pic>
        <p:pic>
          <p:nvPicPr>
            <p:cNvPr id="3" name="Picture 2" descr="A screenshot of a person&#10;&#10;Description automatically generated with medium confidence">
              <a:extLst>
                <a:ext uri="{FF2B5EF4-FFF2-40B4-BE49-F238E27FC236}">
                  <a16:creationId xmlns:a16="http://schemas.microsoft.com/office/drawing/2014/main" id="{B0A818D4-F27E-D70F-BE21-75FD19855D92}"/>
                </a:ext>
              </a:extLst>
            </p:cNvPr>
            <p:cNvPicPr>
              <a:picLocks noChangeAspect="1"/>
            </p:cNvPicPr>
            <p:nvPr/>
          </p:nvPicPr>
          <p:blipFill>
            <a:blip r:embed="rId7"/>
            <a:stretch>
              <a:fillRect/>
            </a:stretch>
          </p:blipFill>
          <p:spPr>
            <a:xfrm>
              <a:off x="5241892" y="-2082005"/>
              <a:ext cx="746269" cy="1615921"/>
            </a:xfrm>
            <a:prstGeom prst="roundRect">
              <a:avLst>
                <a:gd name="adj" fmla="val 1500"/>
              </a:avLst>
            </a:prstGeom>
            <a:effectLst>
              <a:outerShdw blurRad="254000" dist="38100" dir="5400000" sx="101000" sy="101000" algn="ctr" rotWithShape="0">
                <a:srgbClr val="000000">
                  <a:alpha val="20000"/>
                </a:srgbClr>
              </a:outerShdw>
            </a:effectLst>
          </p:spPr>
        </p:pic>
        <p:pic>
          <p:nvPicPr>
            <p:cNvPr id="14" name="Picture 13" descr="A screenshot of a phone&#10;&#10;Description automatically generated with medium confidence">
              <a:extLst>
                <a:ext uri="{FF2B5EF4-FFF2-40B4-BE49-F238E27FC236}">
                  <a16:creationId xmlns:a16="http://schemas.microsoft.com/office/drawing/2014/main" id="{4EED3A88-876C-B505-A8A5-2BF88577DBA6}"/>
                </a:ext>
              </a:extLst>
            </p:cNvPr>
            <p:cNvPicPr>
              <a:picLocks noChangeAspect="1"/>
            </p:cNvPicPr>
            <p:nvPr/>
          </p:nvPicPr>
          <p:blipFill>
            <a:blip r:embed="rId8"/>
            <a:stretch>
              <a:fillRect/>
            </a:stretch>
          </p:blipFill>
          <p:spPr>
            <a:xfrm>
              <a:off x="6033924" y="-2060510"/>
              <a:ext cx="745351" cy="1613935"/>
            </a:xfrm>
            <a:prstGeom prst="roundRect">
              <a:avLst>
                <a:gd name="adj" fmla="val 1500"/>
              </a:avLst>
            </a:prstGeom>
            <a:effectLst>
              <a:outerShdw blurRad="254000" dist="38100" dir="5400000" sx="101000" sy="101000" algn="ctr" rotWithShape="0">
                <a:srgbClr val="000000">
                  <a:alpha val="20000"/>
                </a:srgbClr>
              </a:outerShdw>
            </a:effectLst>
          </p:spPr>
        </p:pic>
      </p:grpSp>
      <p:sp>
        <p:nvSpPr>
          <p:cNvPr id="15" name="Rectangle: Rounded Corners 14" descr="A screen capture of a Virtual Appointments data usage chart in Microsoft Teams">
            <a:extLst>
              <a:ext uri="{FF2B5EF4-FFF2-40B4-BE49-F238E27FC236}">
                <a16:creationId xmlns:a16="http://schemas.microsoft.com/office/drawing/2014/main" id="{53F92551-B81D-80CA-DA38-D98A3C4A62CF}"/>
              </a:ext>
              <a:ext uri="{C183D7F6-B498-43B3-948B-1728B52AA6E4}">
                <adec:decorative xmlns:adec="http://schemas.microsoft.com/office/drawing/2017/decorative" val="1"/>
              </a:ext>
            </a:extLst>
          </p:cNvPr>
          <p:cNvSpPr>
            <a:spLocks/>
          </p:cNvSpPr>
          <p:nvPr/>
        </p:nvSpPr>
        <p:spPr bwMode="auto">
          <a:xfrm flipH="1">
            <a:off x="8084705" y="2017713"/>
            <a:ext cx="3364992" cy="1958061"/>
          </a:xfrm>
          <a:prstGeom prst="roundRect">
            <a:avLst>
              <a:gd name="adj" fmla="val 3621"/>
            </a:avLst>
          </a:prstGeom>
          <a:solidFill>
            <a:srgbClr val="F7F7F7"/>
          </a:solidFill>
          <a:ln w="19050">
            <a:gradFill>
              <a:gsLst>
                <a:gs pos="0">
                  <a:srgbClr val="CE99FD"/>
                </a:gs>
                <a:gs pos="100000">
                  <a:srgbClr val="5C5AD4"/>
                </a:gs>
              </a:gsLst>
              <a:lin ang="5400000" scaled="1"/>
            </a:gradFill>
            <a:headEnd type="none" w="med" len="med"/>
            <a:tailEnd type="none" w="med" len="med"/>
          </a:ln>
          <a:effectLst>
            <a:outerShdw blurRad="1778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174" name="Picture 173" descr="A screen capture of a Virtual Appointments data usage chart in Microsoft Teams">
            <a:extLst>
              <a:ext uri="{FF2B5EF4-FFF2-40B4-BE49-F238E27FC236}">
                <a16:creationId xmlns:a16="http://schemas.microsoft.com/office/drawing/2014/main" id="{BFD6FAF3-4761-A5CD-D817-4D987B1A7587}"/>
              </a:ext>
            </a:extLst>
          </p:cNvPr>
          <p:cNvPicPr>
            <a:picLocks/>
          </p:cNvPicPr>
          <p:nvPr/>
        </p:nvPicPr>
        <p:blipFill>
          <a:blip r:embed="rId9" cstate="hqprint">
            <a:extLst>
              <a:ext uri="{28A0092B-C50C-407E-A947-70E740481C1C}">
                <a14:useLocalDpi xmlns:a14="http://schemas.microsoft.com/office/drawing/2010/main"/>
              </a:ext>
            </a:extLst>
          </a:blip>
          <a:stretch>
            <a:fillRect/>
          </a:stretch>
        </p:blipFill>
        <p:spPr>
          <a:xfrm>
            <a:off x="8183984" y="2107944"/>
            <a:ext cx="3160178" cy="1777600"/>
          </a:xfrm>
          <a:prstGeom prst="roundRect">
            <a:avLst>
              <a:gd name="adj" fmla="val 1500"/>
            </a:avLst>
          </a:prstGeom>
          <a:effectLst/>
        </p:spPr>
      </p:pic>
      <p:sp>
        <p:nvSpPr>
          <p:cNvPr id="22" name="TextBox 21">
            <a:extLst>
              <a:ext uri="{FF2B5EF4-FFF2-40B4-BE49-F238E27FC236}">
                <a16:creationId xmlns:a16="http://schemas.microsoft.com/office/drawing/2014/main" id="{B2DCD97E-31C6-4018-5D1D-3D5118BA5415}"/>
              </a:ext>
            </a:extLst>
          </p:cNvPr>
          <p:cNvSpPr txBox="1"/>
          <p:nvPr/>
        </p:nvSpPr>
        <p:spPr>
          <a:xfrm>
            <a:off x="580349" y="4292613"/>
            <a:ext cx="3364992" cy="430887"/>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Review all scheduled </a:t>
            </a:r>
            <a:r>
              <a:rPr kumimoji="0" lang="en-US" sz="1400" b="1" i="0" u="none" strike="noStrike" kern="1200" cap="none" spc="0" normalizeH="0" baseline="0" noProof="0">
                <a:ln>
                  <a:noFill/>
                </a:ln>
                <a:solidFill>
                  <a:srgbClr val="000000"/>
                </a:solidFill>
                <a:effectLst/>
                <a:uLnTx/>
                <a:uFillTx/>
                <a:latin typeface="Segoe UI Semibold"/>
                <a:ea typeface="+mn-ea"/>
                <a:cs typeface="+mn-cs"/>
              </a:rPr>
              <a:t>and on-demand appointments</a:t>
            </a:r>
            <a:r>
              <a:rPr kumimoji="0" lang="en-US" sz="1400" b="0" i="0" u="none" strike="noStrike" kern="1200" cap="none" spc="0" normalizeH="0" baseline="0" noProof="0">
                <a:ln>
                  <a:noFill/>
                </a:ln>
                <a:solidFill>
                  <a:srgbClr val="000000"/>
                </a:solidFill>
                <a:effectLst/>
                <a:uLnTx/>
                <a:uFillTx/>
                <a:latin typeface="Segoe UI"/>
                <a:ea typeface="+mn-ea"/>
                <a:cs typeface="+mn-cs"/>
              </a:rPr>
              <a:t> in a single queue</a:t>
            </a:r>
          </a:p>
        </p:txBody>
      </p:sp>
      <p:sp>
        <p:nvSpPr>
          <p:cNvPr id="23" name="TextBox 22">
            <a:extLst>
              <a:ext uri="{FF2B5EF4-FFF2-40B4-BE49-F238E27FC236}">
                <a16:creationId xmlns:a16="http://schemas.microsoft.com/office/drawing/2014/main" id="{6FD039D5-2C2B-4768-9117-1CBF2AC64971}"/>
              </a:ext>
            </a:extLst>
          </p:cNvPr>
          <p:cNvSpPr txBox="1"/>
          <p:nvPr/>
        </p:nvSpPr>
        <p:spPr>
          <a:xfrm>
            <a:off x="4323223" y="4292613"/>
            <a:ext cx="3376221" cy="1077218"/>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Give customers a personalized end-to-end experience with </a:t>
            </a:r>
            <a:r>
              <a:rPr kumimoji="0" lang="en-US" sz="1400" b="1" i="0" u="none" strike="noStrike" kern="1200" cap="none" spc="0" normalizeH="0" baseline="0" noProof="0">
                <a:ln>
                  <a:noFill/>
                </a:ln>
                <a:solidFill>
                  <a:srgbClr val="000000"/>
                </a:solidFill>
                <a:effectLst/>
                <a:uLnTx/>
                <a:uFillTx/>
                <a:latin typeface="Segoe UI Semibold"/>
                <a:ea typeface="+mn-ea"/>
                <a:cs typeface="+mn-cs"/>
              </a:rPr>
              <a:t>pre-appointment SMS reminders, a branded virtual lobby, </a:t>
            </a:r>
            <a:r>
              <a:rPr kumimoji="0" lang="en-US" sz="1400" b="0" i="0" u="none" strike="noStrike" kern="1200" cap="none" spc="0" normalizeH="0" baseline="0" noProof="0">
                <a:ln>
                  <a:noFill/>
                </a:ln>
                <a:solidFill>
                  <a:srgbClr val="000000"/>
                </a:solidFill>
                <a:effectLst/>
                <a:uLnTx/>
                <a:uFillTx/>
                <a:latin typeface="Segoe UI"/>
                <a:ea typeface="+mn-ea"/>
                <a:cs typeface="+mn-cs"/>
              </a:rPr>
              <a:t>and the ability to join via web or mobile—without downloading Teams</a:t>
            </a:r>
          </a:p>
        </p:txBody>
      </p:sp>
      <p:sp>
        <p:nvSpPr>
          <p:cNvPr id="25" name="TextBox 24">
            <a:extLst>
              <a:ext uri="{FF2B5EF4-FFF2-40B4-BE49-F238E27FC236}">
                <a16:creationId xmlns:a16="http://schemas.microsoft.com/office/drawing/2014/main" id="{14BCFDDA-4B10-5076-939B-494002C83E3D}"/>
              </a:ext>
            </a:extLst>
          </p:cNvPr>
          <p:cNvSpPr txBox="1">
            <a:spLocks/>
          </p:cNvSpPr>
          <p:nvPr/>
        </p:nvSpPr>
        <p:spPr>
          <a:xfrm>
            <a:off x="8084705" y="4292613"/>
            <a:ext cx="3364992" cy="646331"/>
          </a:xfrm>
          <a:prstGeom prst="rect">
            <a:avLst/>
          </a:prstGeom>
          <a:noFill/>
        </p:spPr>
        <p:txBody>
          <a:bodyPr wrap="square" lIns="0" tIns="0" rIns="0" bIns="0" rtlCol="0" anchor="t"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View </a:t>
            </a:r>
            <a:r>
              <a:rPr kumimoji="0" lang="en-US" sz="1400" b="1"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aggregated appointment reports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and trends, such as no-shows and wait times, to improve business outcomes</a:t>
            </a:r>
          </a:p>
        </p:txBody>
      </p:sp>
      <p:grpSp>
        <p:nvGrpSpPr>
          <p:cNvPr id="50" name="Group 49">
            <a:extLst>
              <a:ext uri="{FF2B5EF4-FFF2-40B4-BE49-F238E27FC236}">
                <a16:creationId xmlns:a16="http://schemas.microsoft.com/office/drawing/2014/main" id="{D53F82E3-D10C-3D48-606F-C7540F23DE8F}"/>
              </a:ext>
              <a:ext uri="{C183D7F6-B498-43B3-948B-1728B52AA6E4}">
                <adec:decorative xmlns:adec="http://schemas.microsoft.com/office/drawing/2017/decorative" val="1"/>
              </a:ext>
            </a:extLst>
          </p:cNvPr>
          <p:cNvGrpSpPr/>
          <p:nvPr/>
        </p:nvGrpSpPr>
        <p:grpSpPr>
          <a:xfrm>
            <a:off x="648841" y="473393"/>
            <a:ext cx="431803" cy="390678"/>
            <a:chOff x="1658447" y="1066800"/>
            <a:chExt cx="200026" cy="180976"/>
          </a:xfrm>
          <a:solidFill>
            <a:schemeClr val="bg1"/>
          </a:solidFill>
        </p:grpSpPr>
        <p:sp>
          <p:nvSpPr>
            <p:cNvPr id="51" name="Freeform: Shape 50">
              <a:extLst>
                <a:ext uri="{FF2B5EF4-FFF2-40B4-BE49-F238E27FC236}">
                  <a16:creationId xmlns:a16="http://schemas.microsoft.com/office/drawing/2014/main" id="{03D7689E-81EA-9264-20F6-AA75042BDF84}"/>
                </a:ext>
              </a:extLst>
            </p:cNvPr>
            <p:cNvSpPr/>
            <p:nvPr/>
          </p:nvSpPr>
          <p:spPr>
            <a:xfrm>
              <a:off x="1658447" y="1066800"/>
              <a:ext cx="190456" cy="152444"/>
            </a:xfrm>
            <a:custGeom>
              <a:avLst/>
              <a:gdLst>
                <a:gd name="connsiteX0" fmla="*/ 21431 w 190456"/>
                <a:gd name="connsiteY0" fmla="*/ 0 h 152444"/>
                <a:gd name="connsiteX1" fmla="*/ 169025 w 190456"/>
                <a:gd name="connsiteY1" fmla="*/ 0 h 152444"/>
                <a:gd name="connsiteX2" fmla="*/ 190456 w 190456"/>
                <a:gd name="connsiteY2" fmla="*/ 21431 h 152444"/>
                <a:gd name="connsiteX3" fmla="*/ 190456 w 190456"/>
                <a:gd name="connsiteY3" fmla="*/ 83869 h 152444"/>
                <a:gd name="connsiteX4" fmla="*/ 176169 w 190456"/>
                <a:gd name="connsiteY4" fmla="*/ 73626 h 152444"/>
                <a:gd name="connsiteX5" fmla="*/ 176169 w 190456"/>
                <a:gd name="connsiteY5" fmla="*/ 21431 h 152444"/>
                <a:gd name="connsiteX6" fmla="*/ 169025 w 190456"/>
                <a:gd name="connsiteY6" fmla="*/ 14288 h 152444"/>
                <a:gd name="connsiteX7" fmla="*/ 21431 w 190456"/>
                <a:gd name="connsiteY7" fmla="*/ 14288 h 152444"/>
                <a:gd name="connsiteX8" fmla="*/ 14288 w 190456"/>
                <a:gd name="connsiteY8" fmla="*/ 21431 h 152444"/>
                <a:gd name="connsiteX9" fmla="*/ 14288 w 190456"/>
                <a:gd name="connsiteY9" fmla="*/ 131013 h 152444"/>
                <a:gd name="connsiteX10" fmla="*/ 21431 w 190456"/>
                <a:gd name="connsiteY10" fmla="*/ 138156 h 152444"/>
                <a:gd name="connsiteX11" fmla="*/ 47615 w 190456"/>
                <a:gd name="connsiteY11" fmla="*/ 138151 h 152444"/>
                <a:gd name="connsiteX12" fmla="*/ 47625 w 190456"/>
                <a:gd name="connsiteY12" fmla="*/ 111919 h 152444"/>
                <a:gd name="connsiteX13" fmla="*/ 62927 w 190456"/>
                <a:gd name="connsiteY13" fmla="*/ 95305 h 152444"/>
                <a:gd name="connsiteX14" fmla="*/ 64294 w 190456"/>
                <a:gd name="connsiteY14" fmla="*/ 95250 h 152444"/>
                <a:gd name="connsiteX15" fmla="*/ 95458 w 190456"/>
                <a:gd name="connsiteY15" fmla="*/ 95250 h 152444"/>
                <a:gd name="connsiteX16" fmla="*/ 88711 w 190456"/>
                <a:gd name="connsiteY16" fmla="*/ 109538 h 152444"/>
                <a:gd name="connsiteX17" fmla="*/ 64294 w 190456"/>
                <a:gd name="connsiteY17" fmla="*/ 109538 h 152444"/>
                <a:gd name="connsiteX18" fmla="*/ 61975 w 190456"/>
                <a:gd name="connsiteY18" fmla="*/ 111373 h 152444"/>
                <a:gd name="connsiteX19" fmla="*/ 61913 w 190456"/>
                <a:gd name="connsiteY19" fmla="*/ 111919 h 152444"/>
                <a:gd name="connsiteX20" fmla="*/ 61903 w 190456"/>
                <a:gd name="connsiteY20" fmla="*/ 138151 h 152444"/>
                <a:gd name="connsiteX21" fmla="*/ 86459 w 190456"/>
                <a:gd name="connsiteY21" fmla="*/ 138151 h 152444"/>
                <a:gd name="connsiteX22" fmla="*/ 90488 w 190456"/>
                <a:gd name="connsiteY22" fmla="*/ 152444 h 152444"/>
                <a:gd name="connsiteX23" fmla="*/ 21431 w 190456"/>
                <a:gd name="connsiteY23" fmla="*/ 152444 h 152444"/>
                <a:gd name="connsiteX24" fmla="*/ 0 w 190456"/>
                <a:gd name="connsiteY24" fmla="*/ 131013 h 152444"/>
                <a:gd name="connsiteX25" fmla="*/ 0 w 190456"/>
                <a:gd name="connsiteY25" fmla="*/ 21431 h 152444"/>
                <a:gd name="connsiteX26" fmla="*/ 21431 w 190456"/>
                <a:gd name="connsiteY26" fmla="*/ 0 h 1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0456" h="152444">
                  <a:moveTo>
                    <a:pt x="21431" y="0"/>
                  </a:moveTo>
                  <a:lnTo>
                    <a:pt x="169025" y="0"/>
                  </a:lnTo>
                  <a:cubicBezTo>
                    <a:pt x="180861" y="0"/>
                    <a:pt x="190456" y="9595"/>
                    <a:pt x="190456" y="21431"/>
                  </a:cubicBezTo>
                  <a:lnTo>
                    <a:pt x="190456" y="83869"/>
                  </a:lnTo>
                  <a:cubicBezTo>
                    <a:pt x="186223" y="79815"/>
                    <a:pt x="181416" y="76356"/>
                    <a:pt x="176169" y="73626"/>
                  </a:cubicBezTo>
                  <a:lnTo>
                    <a:pt x="176169" y="21431"/>
                  </a:lnTo>
                  <a:cubicBezTo>
                    <a:pt x="176169" y="17486"/>
                    <a:pt x="172970" y="14288"/>
                    <a:pt x="169025" y="14288"/>
                  </a:cubicBezTo>
                  <a:lnTo>
                    <a:pt x="21431" y="14288"/>
                  </a:lnTo>
                  <a:cubicBezTo>
                    <a:pt x="17486" y="14288"/>
                    <a:pt x="14288" y="17486"/>
                    <a:pt x="14288" y="21431"/>
                  </a:cubicBezTo>
                  <a:lnTo>
                    <a:pt x="14288" y="131013"/>
                  </a:lnTo>
                  <a:cubicBezTo>
                    <a:pt x="14288" y="134958"/>
                    <a:pt x="17486" y="138156"/>
                    <a:pt x="21431" y="138156"/>
                  </a:cubicBezTo>
                  <a:lnTo>
                    <a:pt x="47615" y="138151"/>
                  </a:lnTo>
                  <a:lnTo>
                    <a:pt x="47625" y="111919"/>
                  </a:lnTo>
                  <a:cubicBezTo>
                    <a:pt x="47625" y="103173"/>
                    <a:pt x="54360" y="96001"/>
                    <a:pt x="62927" y="95305"/>
                  </a:cubicBezTo>
                  <a:lnTo>
                    <a:pt x="64294" y="95250"/>
                  </a:lnTo>
                  <a:lnTo>
                    <a:pt x="95458" y="95250"/>
                  </a:lnTo>
                  <a:cubicBezTo>
                    <a:pt x="92633" y="99662"/>
                    <a:pt x="90352" y="104456"/>
                    <a:pt x="88711" y="109538"/>
                  </a:cubicBezTo>
                  <a:lnTo>
                    <a:pt x="64294" y="109538"/>
                  </a:lnTo>
                  <a:cubicBezTo>
                    <a:pt x="63166" y="109538"/>
                    <a:pt x="62222" y="110320"/>
                    <a:pt x="61975" y="111373"/>
                  </a:cubicBezTo>
                  <a:lnTo>
                    <a:pt x="61913" y="111919"/>
                  </a:lnTo>
                  <a:lnTo>
                    <a:pt x="61903" y="138151"/>
                  </a:lnTo>
                  <a:lnTo>
                    <a:pt x="86459" y="138151"/>
                  </a:lnTo>
                  <a:cubicBezTo>
                    <a:pt x="87232" y="143137"/>
                    <a:pt x="88601" y="147926"/>
                    <a:pt x="90488" y="152444"/>
                  </a:cubicBezTo>
                  <a:lnTo>
                    <a:pt x="21431" y="152444"/>
                  </a:lnTo>
                  <a:cubicBezTo>
                    <a:pt x="9595" y="152444"/>
                    <a:pt x="0" y="142848"/>
                    <a:pt x="0" y="131013"/>
                  </a:cubicBezTo>
                  <a:lnTo>
                    <a:pt x="0" y="21431"/>
                  </a:lnTo>
                  <a:cubicBezTo>
                    <a:pt x="0" y="9595"/>
                    <a:pt x="9595" y="0"/>
                    <a:pt x="21431" y="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p>
          </p:txBody>
        </p:sp>
        <p:sp>
          <p:nvSpPr>
            <p:cNvPr id="52" name="Freeform: Shape 51">
              <a:extLst>
                <a:ext uri="{FF2B5EF4-FFF2-40B4-BE49-F238E27FC236}">
                  <a16:creationId xmlns:a16="http://schemas.microsoft.com/office/drawing/2014/main" id="{9FCE30F4-9D4C-B801-ED8B-DE39C92BB631}"/>
                </a:ext>
              </a:extLst>
            </p:cNvPr>
            <p:cNvSpPr/>
            <p:nvPr/>
          </p:nvSpPr>
          <p:spPr>
            <a:xfrm>
              <a:off x="1725122" y="1095380"/>
              <a:ext cx="57150" cy="57151"/>
            </a:xfrm>
            <a:custGeom>
              <a:avLst/>
              <a:gdLst>
                <a:gd name="connsiteX0" fmla="*/ 28575 w 57150"/>
                <a:gd name="connsiteY0" fmla="*/ 0 h 57151"/>
                <a:gd name="connsiteX1" fmla="*/ 57150 w 57150"/>
                <a:gd name="connsiteY1" fmla="*/ 28576 h 57151"/>
                <a:gd name="connsiteX2" fmla="*/ 28575 w 57150"/>
                <a:gd name="connsiteY2" fmla="*/ 57151 h 57151"/>
                <a:gd name="connsiteX3" fmla="*/ 0 w 57150"/>
                <a:gd name="connsiteY3" fmla="*/ 28576 h 57151"/>
                <a:gd name="connsiteX4" fmla="*/ 28575 w 57150"/>
                <a:gd name="connsiteY4" fmla="*/ 0 h 57151"/>
                <a:gd name="connsiteX5" fmla="*/ 28575 w 57150"/>
                <a:gd name="connsiteY5" fmla="*/ 14288 h 57151"/>
                <a:gd name="connsiteX6" fmla="*/ 14288 w 57150"/>
                <a:gd name="connsiteY6" fmla="*/ 28576 h 57151"/>
                <a:gd name="connsiteX7" fmla="*/ 28575 w 57150"/>
                <a:gd name="connsiteY7" fmla="*/ 42863 h 57151"/>
                <a:gd name="connsiteX8" fmla="*/ 42863 w 57150"/>
                <a:gd name="connsiteY8" fmla="*/ 28576 h 57151"/>
                <a:gd name="connsiteX9" fmla="*/ 28575 w 57150"/>
                <a:gd name="connsiteY9" fmla="*/ 14288 h 5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1">
                  <a:moveTo>
                    <a:pt x="28575" y="0"/>
                  </a:moveTo>
                  <a:cubicBezTo>
                    <a:pt x="44357" y="0"/>
                    <a:pt x="57150" y="12794"/>
                    <a:pt x="57150" y="28576"/>
                  </a:cubicBezTo>
                  <a:cubicBezTo>
                    <a:pt x="57150" y="44357"/>
                    <a:pt x="44357" y="57151"/>
                    <a:pt x="28575" y="57151"/>
                  </a:cubicBezTo>
                  <a:cubicBezTo>
                    <a:pt x="12793" y="57151"/>
                    <a:pt x="0" y="44357"/>
                    <a:pt x="0" y="28576"/>
                  </a:cubicBezTo>
                  <a:cubicBezTo>
                    <a:pt x="0" y="12794"/>
                    <a:pt x="12793" y="0"/>
                    <a:pt x="28575" y="0"/>
                  </a:cubicBezTo>
                  <a:close/>
                  <a:moveTo>
                    <a:pt x="28575" y="14288"/>
                  </a:moveTo>
                  <a:cubicBezTo>
                    <a:pt x="20684" y="14288"/>
                    <a:pt x="14288" y="20685"/>
                    <a:pt x="14288" y="28576"/>
                  </a:cubicBezTo>
                  <a:cubicBezTo>
                    <a:pt x="14288" y="36466"/>
                    <a:pt x="20684" y="42863"/>
                    <a:pt x="28575" y="42863"/>
                  </a:cubicBezTo>
                  <a:cubicBezTo>
                    <a:pt x="36466" y="42863"/>
                    <a:pt x="42863" y="36466"/>
                    <a:pt x="42863" y="28576"/>
                  </a:cubicBezTo>
                  <a:cubicBezTo>
                    <a:pt x="42863" y="20685"/>
                    <a:pt x="36466" y="14288"/>
                    <a:pt x="28575" y="14288"/>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p>
          </p:txBody>
        </p:sp>
        <p:sp>
          <p:nvSpPr>
            <p:cNvPr id="53" name="Freeform: Shape 52">
              <a:extLst>
                <a:ext uri="{FF2B5EF4-FFF2-40B4-BE49-F238E27FC236}">
                  <a16:creationId xmlns:a16="http://schemas.microsoft.com/office/drawing/2014/main" id="{00529447-D28A-A08A-DC21-3CAF38109959}"/>
                </a:ext>
              </a:extLst>
            </p:cNvPr>
            <p:cNvSpPr>
              <a:spLocks/>
            </p:cNvSpPr>
            <p:nvPr/>
          </p:nvSpPr>
          <p:spPr>
            <a:xfrm>
              <a:off x="1753698" y="1143001"/>
              <a:ext cx="104775" cy="104775"/>
            </a:xfrm>
            <a:custGeom>
              <a:avLst/>
              <a:gdLst>
                <a:gd name="connsiteX0" fmla="*/ 52388 w 104775"/>
                <a:gd name="connsiteY0" fmla="*/ 0 h 104775"/>
                <a:gd name="connsiteX1" fmla="*/ 104775 w 104775"/>
                <a:gd name="connsiteY1" fmla="*/ 52388 h 104775"/>
                <a:gd name="connsiteX2" fmla="*/ 52388 w 104775"/>
                <a:gd name="connsiteY2" fmla="*/ 104775 h 104775"/>
                <a:gd name="connsiteX3" fmla="*/ 0 w 104775"/>
                <a:gd name="connsiteY3" fmla="*/ 52388 h 104775"/>
                <a:gd name="connsiteX4" fmla="*/ 52388 w 104775"/>
                <a:gd name="connsiteY4" fmla="*/ 0 h 104775"/>
                <a:gd name="connsiteX5" fmla="*/ 47625 w 104775"/>
                <a:gd name="connsiteY5" fmla="*/ 23812 h 104775"/>
                <a:gd name="connsiteX6" fmla="*/ 42863 w 104775"/>
                <a:gd name="connsiteY6" fmla="*/ 28574 h 104775"/>
                <a:gd name="connsiteX7" fmla="*/ 42863 w 104775"/>
                <a:gd name="connsiteY7" fmla="*/ 57149 h 104775"/>
                <a:gd name="connsiteX8" fmla="*/ 42863 w 104775"/>
                <a:gd name="connsiteY8" fmla="*/ 57235 h 104775"/>
                <a:gd name="connsiteX9" fmla="*/ 47625 w 104775"/>
                <a:gd name="connsiteY9" fmla="*/ 61913 h 104775"/>
                <a:gd name="connsiteX10" fmla="*/ 71438 w 104775"/>
                <a:gd name="connsiteY10" fmla="*/ 61913 h 104775"/>
                <a:gd name="connsiteX11" fmla="*/ 76200 w 104775"/>
                <a:gd name="connsiteY11" fmla="*/ 57150 h 104775"/>
                <a:gd name="connsiteX12" fmla="*/ 71438 w 104775"/>
                <a:gd name="connsiteY12" fmla="*/ 52388 h 104775"/>
                <a:gd name="connsiteX13" fmla="*/ 52388 w 104775"/>
                <a:gd name="connsiteY13" fmla="*/ 52388 h 104775"/>
                <a:gd name="connsiteX14" fmla="*/ 52388 w 104775"/>
                <a:gd name="connsiteY14" fmla="*/ 28574 h 104775"/>
                <a:gd name="connsiteX15" fmla="*/ 47625 w 104775"/>
                <a:gd name="connsiteY15" fmla="*/ 2381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775" h="104775">
                  <a:moveTo>
                    <a:pt x="52388" y="0"/>
                  </a:moveTo>
                  <a:cubicBezTo>
                    <a:pt x="81321" y="0"/>
                    <a:pt x="104775" y="23454"/>
                    <a:pt x="104775" y="52388"/>
                  </a:cubicBezTo>
                  <a:cubicBezTo>
                    <a:pt x="104775" y="81321"/>
                    <a:pt x="81321" y="104775"/>
                    <a:pt x="52388" y="104775"/>
                  </a:cubicBezTo>
                  <a:cubicBezTo>
                    <a:pt x="23454" y="104775"/>
                    <a:pt x="0" y="81321"/>
                    <a:pt x="0" y="52388"/>
                  </a:cubicBezTo>
                  <a:cubicBezTo>
                    <a:pt x="0" y="23454"/>
                    <a:pt x="23454" y="0"/>
                    <a:pt x="52388" y="0"/>
                  </a:cubicBezTo>
                  <a:close/>
                  <a:moveTo>
                    <a:pt x="47625" y="23812"/>
                  </a:moveTo>
                  <a:cubicBezTo>
                    <a:pt x="44995" y="23812"/>
                    <a:pt x="42863" y="25944"/>
                    <a:pt x="42863" y="28574"/>
                  </a:cubicBezTo>
                  <a:lnTo>
                    <a:pt x="42863" y="57149"/>
                  </a:lnTo>
                  <a:lnTo>
                    <a:pt x="42863" y="57235"/>
                  </a:lnTo>
                  <a:cubicBezTo>
                    <a:pt x="42908" y="59826"/>
                    <a:pt x="45023" y="61913"/>
                    <a:pt x="47625" y="61913"/>
                  </a:cubicBezTo>
                  <a:lnTo>
                    <a:pt x="71438" y="61913"/>
                  </a:lnTo>
                  <a:cubicBezTo>
                    <a:pt x="74067" y="61913"/>
                    <a:pt x="76200" y="59781"/>
                    <a:pt x="76200" y="57150"/>
                  </a:cubicBezTo>
                  <a:cubicBezTo>
                    <a:pt x="76200" y="54520"/>
                    <a:pt x="74067" y="52388"/>
                    <a:pt x="71438" y="52388"/>
                  </a:cubicBezTo>
                  <a:lnTo>
                    <a:pt x="52388" y="52388"/>
                  </a:lnTo>
                  <a:lnTo>
                    <a:pt x="52388" y="28574"/>
                  </a:lnTo>
                  <a:cubicBezTo>
                    <a:pt x="52388" y="25944"/>
                    <a:pt x="50255" y="23812"/>
                    <a:pt x="47625" y="23812"/>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p>
          </p:txBody>
        </p:sp>
      </p:grpSp>
    </p:spTree>
    <p:extLst>
      <p:ext uri="{BB962C8B-B14F-4D97-AF65-F5344CB8AC3E}">
        <p14:creationId xmlns:p14="http://schemas.microsoft.com/office/powerpoint/2010/main" val="100574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9FCDB-E348-18E4-30A1-CA5F28F225DB}"/>
              </a:ext>
            </a:extLst>
          </p:cNvPr>
          <p:cNvSpPr>
            <a:spLocks noGrp="1"/>
          </p:cNvSpPr>
          <p:nvPr>
            <p:ph type="title"/>
          </p:nvPr>
        </p:nvSpPr>
        <p:spPr/>
        <p:txBody>
          <a:bodyPr/>
          <a:lstStyle/>
          <a:p>
            <a:r>
              <a:rPr lang="en-AU"/>
              <a:t>Agenda</a:t>
            </a:r>
          </a:p>
        </p:txBody>
      </p:sp>
      <p:sp>
        <p:nvSpPr>
          <p:cNvPr id="4" name="Content Placeholder 3">
            <a:extLst>
              <a:ext uri="{FF2B5EF4-FFF2-40B4-BE49-F238E27FC236}">
                <a16:creationId xmlns:a16="http://schemas.microsoft.com/office/drawing/2014/main" id="{9EAA61E7-53A3-7043-5688-12F660B12403}"/>
              </a:ext>
            </a:extLst>
          </p:cNvPr>
          <p:cNvSpPr>
            <a:spLocks noGrp="1"/>
          </p:cNvSpPr>
          <p:nvPr>
            <p:ph idx="10"/>
          </p:nvPr>
        </p:nvSpPr>
        <p:spPr>
          <a:xfrm>
            <a:off x="1753049" y="1956073"/>
            <a:ext cx="3621247" cy="532151"/>
          </a:xfrm>
        </p:spPr>
        <p:txBody>
          <a:bodyPr/>
          <a:lstStyle/>
          <a:p>
            <a:r>
              <a:rPr lang="en-AU"/>
              <a:t>News</a:t>
            </a:r>
          </a:p>
        </p:txBody>
      </p:sp>
      <p:sp>
        <p:nvSpPr>
          <p:cNvPr id="5" name="Content Placeholder 4">
            <a:extLst>
              <a:ext uri="{FF2B5EF4-FFF2-40B4-BE49-F238E27FC236}">
                <a16:creationId xmlns:a16="http://schemas.microsoft.com/office/drawing/2014/main" id="{C3C16E4F-E657-D1EB-CEB0-536E985DA73E}"/>
              </a:ext>
            </a:extLst>
          </p:cNvPr>
          <p:cNvSpPr>
            <a:spLocks noGrp="1"/>
          </p:cNvSpPr>
          <p:nvPr>
            <p:ph idx="11"/>
          </p:nvPr>
        </p:nvSpPr>
        <p:spPr>
          <a:xfrm>
            <a:off x="1753049" y="2680917"/>
            <a:ext cx="5890764" cy="532151"/>
          </a:xfrm>
        </p:spPr>
        <p:txBody>
          <a:bodyPr>
            <a:noAutofit/>
          </a:bodyPr>
          <a:lstStyle/>
          <a:p>
            <a:r>
              <a:rPr lang="en-AU" dirty="0"/>
              <a:t>Main Topic: Teams Premium</a:t>
            </a:r>
          </a:p>
        </p:txBody>
      </p:sp>
      <p:sp>
        <p:nvSpPr>
          <p:cNvPr id="6" name="Content Placeholder 5">
            <a:extLst>
              <a:ext uri="{FF2B5EF4-FFF2-40B4-BE49-F238E27FC236}">
                <a16:creationId xmlns:a16="http://schemas.microsoft.com/office/drawing/2014/main" id="{E857B395-6F71-7A45-2B6E-FA4ABC60CB4E}"/>
              </a:ext>
            </a:extLst>
          </p:cNvPr>
          <p:cNvSpPr>
            <a:spLocks noGrp="1"/>
          </p:cNvSpPr>
          <p:nvPr>
            <p:ph idx="12"/>
          </p:nvPr>
        </p:nvSpPr>
        <p:spPr>
          <a:xfrm>
            <a:off x="1753048" y="3365545"/>
            <a:ext cx="3621247" cy="532151"/>
          </a:xfrm>
        </p:spPr>
        <p:txBody>
          <a:bodyPr/>
          <a:lstStyle/>
          <a:p>
            <a:r>
              <a:rPr lang="en-AU"/>
              <a:t>Close</a:t>
            </a:r>
          </a:p>
        </p:txBody>
      </p:sp>
      <p:sp>
        <p:nvSpPr>
          <p:cNvPr id="13" name="Oval 12">
            <a:extLst>
              <a:ext uri="{FF2B5EF4-FFF2-40B4-BE49-F238E27FC236}">
                <a16:creationId xmlns:a16="http://schemas.microsoft.com/office/drawing/2014/main" id="{DF450737-831A-7204-D936-36CCFDC120AD}"/>
              </a:ext>
            </a:extLst>
          </p:cNvPr>
          <p:cNvSpPr/>
          <p:nvPr/>
        </p:nvSpPr>
        <p:spPr>
          <a:xfrm>
            <a:off x="956345" y="1909540"/>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8AF68A2-1176-9609-90A1-B65AC92539E8}"/>
              </a:ext>
            </a:extLst>
          </p:cNvPr>
          <p:cNvSpPr txBox="1"/>
          <p:nvPr/>
        </p:nvSpPr>
        <p:spPr>
          <a:xfrm>
            <a:off x="1060255" y="1967942"/>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1</a:t>
            </a:r>
          </a:p>
        </p:txBody>
      </p:sp>
      <p:sp>
        <p:nvSpPr>
          <p:cNvPr id="15" name="Oval 14">
            <a:extLst>
              <a:ext uri="{FF2B5EF4-FFF2-40B4-BE49-F238E27FC236}">
                <a16:creationId xmlns:a16="http://schemas.microsoft.com/office/drawing/2014/main" id="{79A78838-10A6-005A-75EB-7B8B3A12E203}"/>
              </a:ext>
            </a:extLst>
          </p:cNvPr>
          <p:cNvSpPr/>
          <p:nvPr/>
        </p:nvSpPr>
        <p:spPr>
          <a:xfrm>
            <a:off x="956345" y="2649958"/>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E8A7709B-94B6-37A3-5646-31346649F9ED}"/>
              </a:ext>
            </a:extLst>
          </p:cNvPr>
          <p:cNvSpPr txBox="1"/>
          <p:nvPr/>
        </p:nvSpPr>
        <p:spPr>
          <a:xfrm>
            <a:off x="1038991" y="2708360"/>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2</a:t>
            </a:r>
          </a:p>
        </p:txBody>
      </p:sp>
      <p:sp>
        <p:nvSpPr>
          <p:cNvPr id="17" name="Oval 16">
            <a:extLst>
              <a:ext uri="{FF2B5EF4-FFF2-40B4-BE49-F238E27FC236}">
                <a16:creationId xmlns:a16="http://schemas.microsoft.com/office/drawing/2014/main" id="{0ABC2A2E-A4DA-41C5-D959-ECCF5C0E21AA}"/>
              </a:ext>
            </a:extLst>
          </p:cNvPr>
          <p:cNvSpPr/>
          <p:nvPr/>
        </p:nvSpPr>
        <p:spPr>
          <a:xfrm>
            <a:off x="956345" y="3392982"/>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B8B134E2-505C-159A-DC14-E711954624A1}"/>
              </a:ext>
            </a:extLst>
          </p:cNvPr>
          <p:cNvSpPr txBox="1"/>
          <p:nvPr/>
        </p:nvSpPr>
        <p:spPr>
          <a:xfrm>
            <a:off x="1044307" y="3451384"/>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3</a:t>
            </a:r>
          </a:p>
        </p:txBody>
      </p:sp>
      <p:sp>
        <p:nvSpPr>
          <p:cNvPr id="22" name="TextBox 21">
            <a:extLst>
              <a:ext uri="{FF2B5EF4-FFF2-40B4-BE49-F238E27FC236}">
                <a16:creationId xmlns:a16="http://schemas.microsoft.com/office/drawing/2014/main" id="{11C66DA2-DCE3-68AD-1C8C-E3D9DA9D47E1}"/>
              </a:ext>
            </a:extLst>
          </p:cNvPr>
          <p:cNvSpPr txBox="1"/>
          <p:nvPr/>
        </p:nvSpPr>
        <p:spPr>
          <a:xfrm>
            <a:off x="1036809" y="5011868"/>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5</a:t>
            </a:r>
          </a:p>
        </p:txBody>
      </p:sp>
      <p:sp>
        <p:nvSpPr>
          <p:cNvPr id="9" name="Content Placeholder 5">
            <a:extLst>
              <a:ext uri="{FF2B5EF4-FFF2-40B4-BE49-F238E27FC236}">
                <a16:creationId xmlns:a16="http://schemas.microsoft.com/office/drawing/2014/main" id="{AD2E13CD-FB45-DB92-EB31-82072A2310C2}"/>
              </a:ext>
            </a:extLst>
          </p:cNvPr>
          <p:cNvSpPr txBox="1">
            <a:spLocks/>
          </p:cNvSpPr>
          <p:nvPr/>
        </p:nvSpPr>
        <p:spPr>
          <a:xfrm>
            <a:off x="1223721" y="5702869"/>
            <a:ext cx="1924050" cy="36933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hlinkClick r:id="rId3"/>
              </a:rPr>
              <a:t>Code of Conduct</a:t>
            </a:r>
            <a:endParaRPr lang="en-AU"/>
          </a:p>
        </p:txBody>
      </p:sp>
    </p:spTree>
    <p:extLst>
      <p:ext uri="{BB962C8B-B14F-4D97-AF65-F5344CB8AC3E}">
        <p14:creationId xmlns:p14="http://schemas.microsoft.com/office/powerpoint/2010/main" val="1094592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F07441F5-3B0A-D650-60E2-A997A47BC923}"/>
              </a:ext>
              <a:ext uri="{C183D7F6-B498-43B3-948B-1728B52AA6E4}">
                <adec:decorative xmlns:adec="http://schemas.microsoft.com/office/drawing/2017/decorative" val="1"/>
              </a:ext>
            </a:extLst>
          </p:cNvPr>
          <p:cNvSpPr/>
          <p:nvPr/>
        </p:nvSpPr>
        <p:spPr bwMode="auto">
          <a:xfrm>
            <a:off x="7089863" y="1419224"/>
            <a:ext cx="4125287" cy="4905375"/>
          </a:xfrm>
          <a:prstGeom prst="roundRect">
            <a:avLst>
              <a:gd name="adj" fmla="val 2220"/>
            </a:avLst>
          </a:prstGeom>
          <a:gradFill>
            <a:gsLst>
              <a:gs pos="0">
                <a:schemeClr val="tx2">
                  <a:lumMod val="99000"/>
                  <a:alpha val="18000"/>
                </a:schemeClr>
              </a:gs>
              <a:gs pos="100000">
                <a:schemeClr val="accent1">
                  <a:alpha val="28000"/>
                </a:schemeClr>
              </a:gs>
            </a:gsLst>
            <a:lin ang="2700000" scaled="0"/>
          </a:gradFill>
          <a:ln w="6350">
            <a:gradFill>
              <a:gsLst>
                <a:gs pos="0">
                  <a:schemeClr val="bg1">
                    <a:alpha val="37000"/>
                  </a:schemeClr>
                </a:gs>
                <a:gs pos="100000">
                  <a:schemeClr val="bg1">
                    <a:alpha val="0"/>
                  </a:schemeClr>
                </a:gs>
              </a:gsLst>
              <a:lin ang="5400000" scaled="1"/>
            </a:gradFill>
            <a:headEnd type="none" w="med" len="med"/>
            <a:tailEnd type="none" w="med" len="med"/>
          </a:ln>
          <a:effectLst>
            <a:outerShdw blurRad="596900" dist="215900" dir="13200000" sx="99000" sy="99000" algn="r" rotWithShape="0">
              <a:prstClr val="black">
                <a:alpha val="14000"/>
              </a:prstClr>
            </a:outerShdw>
            <a:softEdge rad="254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sp>
        <p:nvSpPr>
          <p:cNvPr id="3" name="Rectangle: Rounded Corners 2">
            <a:extLst>
              <a:ext uri="{FF2B5EF4-FFF2-40B4-BE49-F238E27FC236}">
                <a16:creationId xmlns:a16="http://schemas.microsoft.com/office/drawing/2014/main" id="{1E4D9299-6BC2-4499-A301-B19972041898}"/>
              </a:ext>
              <a:ext uri="{C183D7F6-B498-43B3-948B-1728B52AA6E4}">
                <adec:decorative xmlns:adec="http://schemas.microsoft.com/office/drawing/2017/decorative" val="1"/>
              </a:ext>
            </a:extLst>
          </p:cNvPr>
          <p:cNvSpPr/>
          <p:nvPr/>
        </p:nvSpPr>
        <p:spPr bwMode="auto">
          <a:xfrm>
            <a:off x="588963" y="1536700"/>
            <a:ext cx="11017250" cy="4394200"/>
          </a:xfrm>
          <a:prstGeom prst="roundRect">
            <a:avLst>
              <a:gd name="adj" fmla="val 3581"/>
            </a:avLst>
          </a:prstGeom>
          <a:solidFill>
            <a:schemeClr val="bg1"/>
          </a:solidFill>
          <a:ln>
            <a:noFill/>
            <a:headEnd type="none" w="med" len="med"/>
            <a:tailEnd type="none" w="med" len="med"/>
          </a:ln>
          <a:effectLst>
            <a:outerShdw blurRad="381000" sx="99000" sy="99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7D940F97-AEE6-6D8C-BE92-4123F97686CF}"/>
              </a:ext>
              <a:ext uri="{C183D7F6-B498-43B3-948B-1728B52AA6E4}">
                <adec:decorative xmlns:adec="http://schemas.microsoft.com/office/drawing/2017/decorative" val="1"/>
              </a:ext>
            </a:extLst>
          </p:cNvPr>
          <p:cNvSpPr/>
          <p:nvPr/>
        </p:nvSpPr>
        <p:spPr bwMode="auto">
          <a:xfrm>
            <a:off x="7170057" y="1238250"/>
            <a:ext cx="4197380" cy="4991100"/>
          </a:xfrm>
          <a:prstGeom prst="roundRect">
            <a:avLst>
              <a:gd name="adj" fmla="val 2220"/>
            </a:avLst>
          </a:prstGeom>
          <a:gradFill>
            <a:gsLst>
              <a:gs pos="0">
                <a:schemeClr val="tx2">
                  <a:lumMod val="99000"/>
                </a:schemeClr>
              </a:gs>
              <a:gs pos="100000">
                <a:schemeClr val="accent1"/>
              </a:gs>
            </a:gsLst>
            <a:lin ang="2700000" scaled="0"/>
          </a:gradFill>
          <a:ln w="6350">
            <a:gradFill>
              <a:gsLst>
                <a:gs pos="0">
                  <a:schemeClr val="bg1">
                    <a:alpha val="37000"/>
                  </a:schemeClr>
                </a:gs>
                <a:gs pos="100000">
                  <a:schemeClr val="bg1">
                    <a:alpha val="0"/>
                  </a:schemeClr>
                </a:gs>
              </a:gsLst>
              <a:lin ang="5400000" scaled="1"/>
            </a:gradFill>
            <a:headEnd type="none" w="med" len="med"/>
            <a:tailEnd type="none" w="med" len="med"/>
          </a:ln>
          <a:effectLst>
            <a:outerShdw blurRad="596900" dist="215900" dir="13200000" sx="99000" sy="99000" algn="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pic>
        <p:nvPicPr>
          <p:cNvPr id="10" name="Picture 9">
            <a:extLst>
              <a:ext uri="{FF2B5EF4-FFF2-40B4-BE49-F238E27FC236}">
                <a16:creationId xmlns:a16="http://schemas.microsoft.com/office/drawing/2014/main" id="{986F18F2-2A1F-1B8D-9EBD-1A129A03297D}"/>
              </a:ext>
              <a:ext uri="{C183D7F6-B498-43B3-948B-1728B52AA6E4}">
                <adec:decorative xmlns:adec="http://schemas.microsoft.com/office/drawing/2017/decorative" val="1"/>
              </a:ext>
            </a:extLst>
          </p:cNvPr>
          <p:cNvPicPr>
            <a:picLocks noChangeAspect="1"/>
          </p:cNvPicPr>
          <p:nvPr/>
        </p:nvPicPr>
        <p:blipFill rotWithShape="1">
          <a:blip r:embed="rId3">
            <a:alphaModFix amt="48000"/>
            <a:duotone>
              <a:prstClr val="black"/>
              <a:schemeClr val="accent1">
                <a:tint val="45000"/>
                <a:satMod val="400000"/>
              </a:schemeClr>
            </a:duotone>
            <a:extLst>
              <a:ext uri="{28A0092B-C50C-407E-A947-70E740481C1C}">
                <a14:useLocalDpi xmlns:a14="http://schemas.microsoft.com/office/drawing/2010/main" val="0"/>
              </a:ext>
            </a:extLst>
          </a:blip>
          <a:srcRect l="2547" r="49550" b="331"/>
          <a:stretch/>
        </p:blipFill>
        <p:spPr>
          <a:xfrm>
            <a:off x="7170057" y="1238250"/>
            <a:ext cx="4197380" cy="4991100"/>
          </a:xfrm>
          <a:custGeom>
            <a:avLst/>
            <a:gdLst>
              <a:gd name="connsiteX0" fmla="*/ 93182 w 4197380"/>
              <a:gd name="connsiteY0" fmla="*/ 0 h 4991100"/>
              <a:gd name="connsiteX1" fmla="*/ 4104198 w 4197380"/>
              <a:gd name="connsiteY1" fmla="*/ 0 h 4991100"/>
              <a:gd name="connsiteX2" fmla="*/ 4197380 w 4197380"/>
              <a:gd name="connsiteY2" fmla="*/ 93182 h 4991100"/>
              <a:gd name="connsiteX3" fmla="*/ 4197380 w 4197380"/>
              <a:gd name="connsiteY3" fmla="*/ 4897918 h 4991100"/>
              <a:gd name="connsiteX4" fmla="*/ 4104198 w 4197380"/>
              <a:gd name="connsiteY4" fmla="*/ 4991100 h 4991100"/>
              <a:gd name="connsiteX5" fmla="*/ 93182 w 4197380"/>
              <a:gd name="connsiteY5" fmla="*/ 4991100 h 4991100"/>
              <a:gd name="connsiteX6" fmla="*/ 0 w 4197380"/>
              <a:gd name="connsiteY6" fmla="*/ 4897918 h 4991100"/>
              <a:gd name="connsiteX7" fmla="*/ 0 w 4197380"/>
              <a:gd name="connsiteY7" fmla="*/ 93182 h 4991100"/>
              <a:gd name="connsiteX8" fmla="*/ 93182 w 4197380"/>
              <a:gd name="connsiteY8" fmla="*/ 0 h 499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7380" h="4991100">
                <a:moveTo>
                  <a:pt x="93182" y="0"/>
                </a:moveTo>
                <a:lnTo>
                  <a:pt x="4104198" y="0"/>
                </a:lnTo>
                <a:cubicBezTo>
                  <a:pt x="4155661" y="0"/>
                  <a:pt x="4197380" y="41719"/>
                  <a:pt x="4197380" y="93182"/>
                </a:cubicBezTo>
                <a:lnTo>
                  <a:pt x="4197380" y="4897918"/>
                </a:lnTo>
                <a:cubicBezTo>
                  <a:pt x="4197380" y="4949381"/>
                  <a:pt x="4155661" y="4991100"/>
                  <a:pt x="4104198" y="4991100"/>
                </a:cubicBezTo>
                <a:lnTo>
                  <a:pt x="93182" y="4991100"/>
                </a:lnTo>
                <a:cubicBezTo>
                  <a:pt x="41719" y="4991100"/>
                  <a:pt x="0" y="4949381"/>
                  <a:pt x="0" y="4897918"/>
                </a:cubicBezTo>
                <a:lnTo>
                  <a:pt x="0" y="93182"/>
                </a:lnTo>
                <a:cubicBezTo>
                  <a:pt x="0" y="41719"/>
                  <a:pt x="41719" y="0"/>
                  <a:pt x="93182" y="0"/>
                </a:cubicBezTo>
                <a:close/>
              </a:path>
            </a:pathLst>
          </a:custGeom>
          <a:solidFill>
            <a:srgbClr val="5C5AD4"/>
          </a:solidFill>
        </p:spPr>
      </p:pic>
      <p:cxnSp>
        <p:nvCxnSpPr>
          <p:cNvPr id="11" name="Straight Connector 10">
            <a:extLst>
              <a:ext uri="{FF2B5EF4-FFF2-40B4-BE49-F238E27FC236}">
                <a16:creationId xmlns:a16="http://schemas.microsoft.com/office/drawing/2014/main" id="{94972F47-C3D0-7664-C352-D40E24CCF6E2}"/>
              </a:ext>
              <a:ext uri="{C183D7F6-B498-43B3-948B-1728B52AA6E4}">
                <adec:decorative xmlns:adec="http://schemas.microsoft.com/office/drawing/2017/decorative" val="1"/>
              </a:ext>
            </a:extLst>
          </p:cNvPr>
          <p:cNvCxnSpPr>
            <a:cxnSpLocks/>
          </p:cNvCxnSpPr>
          <p:nvPr/>
        </p:nvCxnSpPr>
        <p:spPr>
          <a:xfrm>
            <a:off x="864035" y="1536700"/>
            <a:ext cx="595086" cy="0"/>
          </a:xfrm>
          <a:prstGeom prst="line">
            <a:avLst/>
          </a:prstGeom>
          <a:ln w="38100" cap="rnd">
            <a:solidFill>
              <a:schemeClr val="accent1"/>
            </a:solidFill>
            <a:headEnd type="none" w="lg" len="med"/>
            <a:tailEnd type="none" w="lg" len="med"/>
          </a:ln>
          <a:effectLst>
            <a:outerShdw blurRad="76200" dist="76200" dir="8400000" algn="tr" rotWithShape="0">
              <a:prstClr val="black">
                <a:alpha val="34000"/>
              </a:prstClr>
            </a:outerShdw>
          </a:effectLst>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36F49A3C-DE8E-67B5-80E9-270AB32B69E2}"/>
              </a:ext>
            </a:extLst>
          </p:cNvPr>
          <p:cNvSpPr>
            <a:spLocks noGrp="1"/>
          </p:cNvSpPr>
          <p:nvPr>
            <p:ph type="title"/>
          </p:nvPr>
        </p:nvSpPr>
        <p:spPr/>
        <p:txBody>
          <a:bodyPr/>
          <a:lstStyle/>
          <a:p>
            <a:r>
              <a:rPr lang="en-US" noProof="0" dirty="0"/>
              <a:t>Town halls</a:t>
            </a:r>
            <a:endParaRPr lang="en-US" dirty="0"/>
          </a:p>
        </p:txBody>
      </p:sp>
      <p:sp>
        <p:nvSpPr>
          <p:cNvPr id="12" name="Rectangle 11">
            <a:extLst>
              <a:ext uri="{FF2B5EF4-FFF2-40B4-BE49-F238E27FC236}">
                <a16:creationId xmlns:a16="http://schemas.microsoft.com/office/drawing/2014/main" id="{CE56C99F-1C88-2CB4-59BC-282043ED3A86}"/>
              </a:ext>
            </a:extLst>
          </p:cNvPr>
          <p:cNvSpPr/>
          <p:nvPr/>
        </p:nvSpPr>
        <p:spPr>
          <a:xfrm>
            <a:off x="864035" y="1779426"/>
            <a:ext cx="3058164" cy="387798"/>
          </a:xfrm>
          <a:prstGeom prst="rect">
            <a:avLst/>
          </a:prstGeom>
          <a:noFill/>
          <a:effectLst>
            <a:outerShdw blurRad="302194" dist="50800" dir="5400000" sx="95000" sy="95000" algn="t" rotWithShape="0">
              <a:prstClr val="black">
                <a:alpha val="24267"/>
              </a:prstClr>
            </a:outerShdw>
          </a:effectLst>
        </p:spPr>
        <p:txBody>
          <a:bodyPr wrap="square" lIns="0" tIns="0" rIns="0" bIns="0" anchor="ctr">
            <a:spAutoFit/>
          </a:bodyPr>
          <a:lstStyle/>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2800" b="1" i="0" u="none" strike="noStrike" kern="1200" cap="none" spc="-50" normalizeH="0" baseline="0" noProof="0" dirty="0">
                <a:ln>
                  <a:noFill/>
                </a:ln>
                <a:solidFill>
                  <a:srgbClr val="312FB4"/>
                </a:solidFill>
                <a:effectLst/>
                <a:uLnTx/>
                <a:uFillTx/>
                <a:latin typeface="+mj-lt"/>
                <a:ea typeface="+mn-ea"/>
                <a:cs typeface="Segoe UI" pitchFamily="34" charset="0"/>
              </a:rPr>
              <a:t>Tow</a:t>
            </a:r>
            <a:r>
              <a:rPr lang="en-US" sz="2800" b="1" spc="-50" dirty="0">
                <a:solidFill>
                  <a:srgbClr val="312FB4"/>
                </a:solidFill>
                <a:latin typeface="+mj-lt"/>
                <a:cs typeface="Segoe UI" pitchFamily="34" charset="0"/>
              </a:rPr>
              <a:t>n halls</a:t>
            </a:r>
            <a:endParaRPr kumimoji="0" lang="en-US" sz="2800" b="1" i="0" u="none" strike="noStrike" kern="1200" cap="none" spc="-50" normalizeH="0" baseline="0" noProof="0" dirty="0">
              <a:ln>
                <a:noFill/>
              </a:ln>
              <a:solidFill>
                <a:srgbClr val="312FB4"/>
              </a:solidFill>
              <a:effectLst/>
              <a:uLnTx/>
              <a:uFillTx/>
              <a:latin typeface="+mj-lt"/>
              <a:ea typeface="+mn-ea"/>
              <a:cs typeface="Segoe UI" pitchFamily="34" charset="0"/>
            </a:endParaRPr>
          </a:p>
        </p:txBody>
      </p:sp>
      <p:sp>
        <p:nvSpPr>
          <p:cNvPr id="5" name="Content Placeholder 2">
            <a:extLst>
              <a:ext uri="{FF2B5EF4-FFF2-40B4-BE49-F238E27FC236}">
                <a16:creationId xmlns:a16="http://schemas.microsoft.com/office/drawing/2014/main" id="{4D6BBBA6-0642-6FF6-E73D-8B40E52659FE}"/>
              </a:ext>
            </a:extLst>
          </p:cNvPr>
          <p:cNvSpPr txBox="1">
            <a:spLocks/>
          </p:cNvSpPr>
          <p:nvPr/>
        </p:nvSpPr>
        <p:spPr>
          <a:xfrm>
            <a:off x="864035" y="2304151"/>
            <a:ext cx="4968494" cy="276999"/>
          </a:xfrm>
          <a:prstGeom prst="rect">
            <a:avLst/>
          </a:prstGeom>
          <a:noFill/>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367"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1" i="0" u="none" strike="noStrike" kern="1200" cap="none" spc="0" normalizeH="0" baseline="0" noProof="0" dirty="0">
                <a:ln>
                  <a:noFill/>
                </a:ln>
                <a:solidFill>
                  <a:srgbClr val="000000"/>
                </a:solidFill>
                <a:effectLst/>
                <a:uLnTx/>
                <a:uFillTx/>
                <a:latin typeface="+mj-lt"/>
                <a:ea typeface="+mn-ea"/>
                <a:cs typeface="+mn-cs"/>
              </a:rPr>
              <a:t>Included in </a:t>
            </a:r>
            <a:r>
              <a:rPr kumimoji="0" lang="en-US" sz="1800" b="1" i="0" u="none" strike="noStrike" kern="1200" cap="none" spc="0" normalizeH="0" baseline="0" noProof="0" dirty="0">
                <a:ln>
                  <a:noFill/>
                </a:ln>
                <a:solidFill>
                  <a:srgbClr val="312FB4"/>
                </a:solidFill>
                <a:effectLst/>
                <a:uLnTx/>
                <a:uFillTx/>
                <a:latin typeface="+mj-lt"/>
                <a:ea typeface="+mn-ea"/>
                <a:cs typeface="+mn-cs"/>
              </a:rPr>
              <a:t>Office &amp; Microsoft 365 offerings</a:t>
            </a:r>
          </a:p>
        </p:txBody>
      </p:sp>
      <p:sp>
        <p:nvSpPr>
          <p:cNvPr id="7" name="Content Placeholder 7">
            <a:extLst>
              <a:ext uri="{FF2B5EF4-FFF2-40B4-BE49-F238E27FC236}">
                <a16:creationId xmlns:a16="http://schemas.microsoft.com/office/drawing/2014/main" id="{4EC8B070-3470-47F9-BB18-8859FFEBFE80}"/>
              </a:ext>
            </a:extLst>
          </p:cNvPr>
          <p:cNvSpPr txBox="1">
            <a:spLocks/>
          </p:cNvSpPr>
          <p:nvPr/>
        </p:nvSpPr>
        <p:spPr>
          <a:xfrm>
            <a:off x="864034" y="2863111"/>
            <a:ext cx="6020627" cy="2869570"/>
          </a:xfrm>
          <a:prstGeom prst="rect">
            <a:avLst/>
          </a:prstGeom>
        </p:spPr>
        <p:txBody>
          <a:bodyPr vert="horz" wrap="square" lIns="0" tIns="0" rIns="0" bIns="0" numCol="2"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1" algn="l" defTabSz="914367"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lang="en-US" sz="1600">
                <a:solidFill>
                  <a:srgbClr val="000000"/>
                </a:solidFill>
                <a:latin typeface="Segoe UI"/>
              </a:rPr>
              <a:t>Host up to </a:t>
            </a:r>
            <a:r>
              <a:rPr kumimoji="0" lang="en-US" sz="1600" b="0" i="0" u="none" strike="noStrike" kern="1200" cap="none" spc="0" normalizeH="0" baseline="0" noProof="0">
                <a:ln>
                  <a:noFill/>
                </a:ln>
                <a:solidFill>
                  <a:srgbClr val="000000"/>
                </a:solidFill>
                <a:effectLst/>
                <a:uLnTx/>
                <a:uFillTx/>
                <a:latin typeface="Segoe UI"/>
                <a:ea typeface="+mn-ea"/>
                <a:cs typeface="+mn-cs"/>
              </a:rPr>
              <a:t>10,000 attendees with moderated Q&amp;A</a:t>
            </a:r>
          </a:p>
          <a:p>
            <a:pPr marL="228600" marR="0" lvl="1" algn="l" defTabSz="914367"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lang="en-US" sz="1600">
                <a:solidFill>
                  <a:srgbClr val="000000"/>
                </a:solidFill>
                <a:latin typeface="Segoe UI"/>
              </a:rPr>
              <a:t>Deliver up to 15 concurrent events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228600" marR="0" lvl="1" algn="l" defTabSz="914367"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Co-organizers</a:t>
            </a:r>
          </a:p>
          <a:p>
            <a:pPr marL="228600" lvl="1" defTabSz="914367">
              <a:spcBef>
                <a:spcPts val="0"/>
              </a:spcBef>
              <a:spcAft>
                <a:spcPts val="1200"/>
              </a:spcAft>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Segoe UI"/>
                <a:ea typeface="+mn-ea"/>
                <a:cs typeface="+mn-cs"/>
              </a:rPr>
              <a:t>Automated invitation and </a:t>
            </a:r>
            <a:r>
              <a:rPr lang="en-US" sz="1600">
                <a:solidFill>
                  <a:srgbClr val="000000"/>
                </a:solidFill>
                <a:latin typeface="Segoe UI"/>
              </a:rPr>
              <a:t>event recording</a:t>
            </a:r>
            <a:r>
              <a:rPr kumimoji="0" lang="en-US" sz="1600" b="0" i="0" u="none" strike="noStrike" kern="1200" cap="none" spc="0" normalizeH="0" baseline="0" noProof="0">
                <a:ln>
                  <a:noFill/>
                </a:ln>
                <a:solidFill>
                  <a:srgbClr val="000000"/>
                </a:solidFill>
                <a:effectLst/>
                <a:uLnTx/>
                <a:uFillTx/>
                <a:latin typeface="Segoe UI"/>
                <a:ea typeface="+mn-ea"/>
                <a:cs typeface="+mn-cs"/>
              </a:rPr>
              <a:t> emails</a:t>
            </a:r>
          </a:p>
          <a:p>
            <a:pPr marL="228600" marR="0" lvl="1" algn="l" defTabSz="914367"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lang="en-US" sz="1600">
                <a:solidFill>
                  <a:srgbClr val="000000"/>
                </a:solidFill>
                <a:latin typeface="Segoe UI"/>
              </a:rPr>
              <a:t>Green room</a:t>
            </a:r>
          </a:p>
          <a:p>
            <a:pPr marL="228600" marR="0" lvl="1" algn="l" defTabSz="914367"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Manage </a:t>
            </a:r>
            <a:r>
              <a:rPr kumimoji="0" lang="en-US" sz="1600" b="0" i="0" u="none" strike="noStrike" kern="1200" cap="none" spc="0" normalizeH="0" baseline="0" noProof="0" err="1">
                <a:ln>
                  <a:noFill/>
                </a:ln>
                <a:solidFill>
                  <a:srgbClr val="000000"/>
                </a:solidFill>
                <a:effectLst/>
                <a:uLnTx/>
                <a:uFillTx/>
                <a:latin typeface="Segoe UI"/>
                <a:ea typeface="+mn-ea"/>
                <a:cs typeface="+mn-cs"/>
              </a:rPr>
              <a:t>wha</a:t>
            </a:r>
            <a:r>
              <a:rPr lang="en-US" sz="1600">
                <a:solidFill>
                  <a:srgbClr val="000000"/>
                </a:solidFill>
                <a:latin typeface="Segoe UI"/>
              </a:rPr>
              <a:t>t attendees see</a:t>
            </a:r>
          </a:p>
          <a:p>
            <a:pPr marL="228600" marR="0" lvl="1" algn="l" defTabSz="914367"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RTMP-in</a:t>
            </a:r>
          </a:p>
          <a:p>
            <a:pPr marL="228600" marR="0" lvl="1" algn="l" defTabSz="914367"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Live translated captions in </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6 languages</a:t>
            </a:r>
          </a:p>
          <a:p>
            <a:pPr marL="228600" marR="0" lvl="1" algn="l" defTabSz="914367"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Attendee reporting</a:t>
            </a:r>
          </a:p>
          <a:p>
            <a:pPr marL="228600" marR="0" lvl="1" algn="l" defTabSz="914367"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On-demand recording</a:t>
            </a:r>
          </a:p>
          <a:p>
            <a:pPr marL="228600" marR="0" lvl="1" algn="l" defTabSz="914367"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lang="en-US" sz="1600">
                <a:solidFill>
                  <a:srgbClr val="000000"/>
                </a:solidFill>
                <a:latin typeface="Segoe UI"/>
              </a:rPr>
              <a:t>3P eCDN support</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208C3729-B5A4-2061-8717-224E174B20D0}"/>
              </a:ext>
            </a:extLst>
          </p:cNvPr>
          <p:cNvSpPr/>
          <p:nvPr/>
        </p:nvSpPr>
        <p:spPr>
          <a:xfrm>
            <a:off x="7445129" y="1779426"/>
            <a:ext cx="3353498" cy="387798"/>
          </a:xfrm>
          <a:prstGeom prst="rect">
            <a:avLst/>
          </a:prstGeom>
          <a:noFill/>
          <a:effectLst>
            <a:outerShdw blurRad="302194" dist="50800" dir="5400000" sx="95000" sy="95000" algn="t" rotWithShape="0">
              <a:prstClr val="black">
                <a:alpha val="24267"/>
              </a:prstClr>
            </a:outerShdw>
          </a:effectLst>
        </p:spPr>
        <p:txBody>
          <a:bodyPr wrap="square" lIns="0" tIns="0" rIns="0" bIns="0" anchor="ctr">
            <a:spAutoFit/>
          </a:bodyPr>
          <a:lstStyle/>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2800" b="1" i="0" u="none" strike="noStrike" kern="1200" cap="none" spc="-50" normalizeH="0" baseline="0" noProof="0">
                <a:ln>
                  <a:noFill/>
                </a:ln>
                <a:solidFill>
                  <a:schemeClr val="bg1"/>
                </a:solidFill>
                <a:effectLst/>
                <a:uLnTx/>
                <a:uFillTx/>
                <a:latin typeface="+mj-lt"/>
                <a:ea typeface="+mn-ea"/>
                <a:cs typeface="Segoe UI" pitchFamily="34" charset="0"/>
              </a:rPr>
              <a:t>Advanced Town halls</a:t>
            </a:r>
          </a:p>
        </p:txBody>
      </p:sp>
      <p:sp>
        <p:nvSpPr>
          <p:cNvPr id="18" name="Content Placeholder 2">
            <a:extLst>
              <a:ext uri="{FF2B5EF4-FFF2-40B4-BE49-F238E27FC236}">
                <a16:creationId xmlns:a16="http://schemas.microsoft.com/office/drawing/2014/main" id="{3FB117F7-2EB4-BE27-5503-5BF2ED5A92D9}"/>
              </a:ext>
            </a:extLst>
          </p:cNvPr>
          <p:cNvSpPr txBox="1">
            <a:spLocks/>
          </p:cNvSpPr>
          <p:nvPr/>
        </p:nvSpPr>
        <p:spPr>
          <a:xfrm>
            <a:off x="7445129" y="2304151"/>
            <a:ext cx="3535291" cy="276999"/>
          </a:xfrm>
          <a:prstGeom prst="rect">
            <a:avLst/>
          </a:prstGeom>
          <a:noFill/>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367"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chemeClr val="bg1"/>
                </a:solidFill>
                <a:effectLst/>
                <a:uLnTx/>
                <a:uFillTx/>
                <a:latin typeface="+mj-lt"/>
                <a:ea typeface="+mn-ea"/>
                <a:cs typeface="+mn-cs"/>
              </a:rPr>
              <a:t>Included in Teams Premium </a:t>
            </a:r>
          </a:p>
        </p:txBody>
      </p:sp>
      <p:sp>
        <p:nvSpPr>
          <p:cNvPr id="21" name="Content Placeholder 7">
            <a:extLst>
              <a:ext uri="{FF2B5EF4-FFF2-40B4-BE49-F238E27FC236}">
                <a16:creationId xmlns:a16="http://schemas.microsoft.com/office/drawing/2014/main" id="{24E6F59A-BD95-482A-D574-10DE063660D7}"/>
              </a:ext>
            </a:extLst>
          </p:cNvPr>
          <p:cNvSpPr txBox="1">
            <a:spLocks/>
          </p:cNvSpPr>
          <p:nvPr/>
        </p:nvSpPr>
        <p:spPr>
          <a:xfrm>
            <a:off x="7445129" y="2863111"/>
            <a:ext cx="3770021" cy="2869570"/>
          </a:xfrm>
          <a:prstGeom prst="rect">
            <a:avLst/>
          </a:prstGeom>
        </p:spPr>
        <p:txBody>
          <a:bodyPr vert="horz" wrap="square" lIns="0" tIns="0" rIns="0" bIns="0" numCol="1"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367" rtl="0" eaLnBrk="1" fontAlgn="auto" latinLnBrk="0" hangingPunct="1">
              <a:lnSpc>
                <a:spcPct val="100000"/>
              </a:lnSpc>
              <a:spcBef>
                <a:spcPts val="0"/>
              </a:spcBef>
              <a:spcAft>
                <a:spcPts val="1200"/>
              </a:spcAft>
              <a:buClrTx/>
              <a:buSzPct val="90000"/>
              <a:buNone/>
              <a:tabLst/>
              <a:defRPr/>
            </a:pPr>
            <a:r>
              <a:rPr lang="en-US" sz="1800">
                <a:solidFill>
                  <a:schemeClr val="bg1"/>
                </a:solidFill>
                <a:latin typeface="Segoe UI"/>
              </a:rPr>
              <a:t>Everything in town halls, plus:</a:t>
            </a:r>
          </a:p>
          <a:p>
            <a:pPr marL="342900" marR="0" lvl="1" algn="l" defTabSz="914367"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lang="en-US" sz="1600">
                <a:solidFill>
                  <a:schemeClr val="bg1"/>
                </a:solidFill>
                <a:latin typeface="Segoe UI"/>
              </a:rPr>
              <a:t>Host up to 20,000 attendees with moderated Q&amp;A</a:t>
            </a:r>
          </a:p>
          <a:p>
            <a:pPr marL="342900" marR="0" lvl="1" algn="l" defTabSz="914367"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lang="en-US" sz="1600">
                <a:solidFill>
                  <a:schemeClr val="bg1"/>
                </a:solidFill>
                <a:latin typeface="Segoe UI"/>
              </a:rPr>
              <a:t>Deliver up to 50 concurrent events</a:t>
            </a:r>
          </a:p>
          <a:p>
            <a:pPr marL="342900" marR="0" lvl="1" algn="l" defTabSz="914367"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lang="en-US" sz="1600">
                <a:solidFill>
                  <a:schemeClr val="bg1"/>
                </a:solidFill>
                <a:latin typeface="Segoe UI"/>
              </a:rPr>
              <a:t>Microsoft </a:t>
            </a:r>
            <a:r>
              <a:rPr lang="en-US" sz="1600" err="1">
                <a:solidFill>
                  <a:schemeClr val="bg1"/>
                </a:solidFill>
                <a:latin typeface="Segoe UI"/>
              </a:rPr>
              <a:t>eCDN</a:t>
            </a:r>
            <a:r>
              <a:rPr lang="en-US" sz="1600">
                <a:solidFill>
                  <a:schemeClr val="bg1"/>
                </a:solidFill>
                <a:latin typeface="Segoe UI"/>
              </a:rPr>
              <a:t> support</a:t>
            </a:r>
          </a:p>
          <a:p>
            <a:pPr marL="342900" marR="0" lvl="1" algn="l" defTabSz="914367"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lang="en-US" sz="1600">
                <a:solidFill>
                  <a:schemeClr val="bg1"/>
                </a:solidFill>
                <a:latin typeface="Segoe UI"/>
              </a:rPr>
              <a:t>Live translated captions in </a:t>
            </a:r>
            <a:br>
              <a:rPr lang="en-US" sz="1600">
                <a:solidFill>
                  <a:schemeClr val="bg1"/>
                </a:solidFill>
                <a:latin typeface="Segoe UI"/>
              </a:rPr>
            </a:br>
            <a:r>
              <a:rPr lang="en-US" sz="1600">
                <a:solidFill>
                  <a:schemeClr val="bg1"/>
                </a:solidFill>
                <a:latin typeface="Segoe UI"/>
              </a:rPr>
              <a:t>10 languages</a:t>
            </a:r>
          </a:p>
          <a:p>
            <a:pPr marL="342900" marR="0" lvl="1" algn="l" defTabSz="914367"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lang="en-US" sz="1600">
                <a:solidFill>
                  <a:schemeClr val="bg1"/>
                </a:solidFill>
                <a:latin typeface="Segoe UI"/>
              </a:rPr>
              <a:t>Email customization</a:t>
            </a:r>
          </a:p>
        </p:txBody>
      </p:sp>
    </p:spTree>
    <p:extLst>
      <p:ext uri="{BB962C8B-B14F-4D97-AF65-F5344CB8AC3E}">
        <p14:creationId xmlns:p14="http://schemas.microsoft.com/office/powerpoint/2010/main" val="3883956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E7332694-6787-E913-AF7A-601CB653C504}"/>
              </a:ext>
              <a:ext uri="{C183D7F6-B498-43B3-948B-1728B52AA6E4}">
                <adec:decorative xmlns:adec="http://schemas.microsoft.com/office/drawing/2017/decorative" val="1"/>
              </a:ext>
            </a:extLst>
          </p:cNvPr>
          <p:cNvSpPr/>
          <p:nvPr/>
        </p:nvSpPr>
        <p:spPr>
          <a:xfrm>
            <a:off x="0" y="1938071"/>
            <a:ext cx="12191872" cy="4881816"/>
          </a:xfrm>
          <a:custGeom>
            <a:avLst/>
            <a:gdLst>
              <a:gd name="connsiteX0" fmla="*/ 0 w 12191872"/>
              <a:gd name="connsiteY0" fmla="*/ 0 h 4881816"/>
              <a:gd name="connsiteX1" fmla="*/ 1801749 w 12191872"/>
              <a:gd name="connsiteY1" fmla="*/ 0 h 4881816"/>
              <a:gd name="connsiteX2" fmla="*/ 1955356 w 12191872"/>
              <a:gd name="connsiteY2" fmla="*/ 153607 h 4881816"/>
              <a:gd name="connsiteX3" fmla="*/ 1955356 w 12191872"/>
              <a:gd name="connsiteY3" fmla="*/ 3931984 h 4881816"/>
              <a:gd name="connsiteX4" fmla="*/ 2108962 w 12191872"/>
              <a:gd name="connsiteY4" fmla="*/ 4085590 h 4881816"/>
              <a:gd name="connsiteX5" fmla="*/ 10081831 w 12191872"/>
              <a:gd name="connsiteY5" fmla="*/ 4085590 h 4881816"/>
              <a:gd name="connsiteX6" fmla="*/ 10235438 w 12191872"/>
              <a:gd name="connsiteY6" fmla="*/ 3931984 h 4881816"/>
              <a:gd name="connsiteX7" fmla="*/ 10235438 w 12191872"/>
              <a:gd name="connsiteY7" fmla="*/ 153607 h 4881816"/>
              <a:gd name="connsiteX8" fmla="*/ 10389044 w 12191872"/>
              <a:gd name="connsiteY8" fmla="*/ 0 h 4881816"/>
              <a:gd name="connsiteX9" fmla="*/ 12191873 w 12191872"/>
              <a:gd name="connsiteY9" fmla="*/ 0 h 4881816"/>
              <a:gd name="connsiteX10" fmla="*/ 12191873 w 12191872"/>
              <a:gd name="connsiteY10" fmla="*/ 4881817 h 4881816"/>
              <a:gd name="connsiteX11" fmla="*/ 0 w 12191872"/>
              <a:gd name="connsiteY11" fmla="*/ 4881817 h 4881816"/>
              <a:gd name="connsiteX12" fmla="*/ 0 w 12191872"/>
              <a:gd name="connsiteY12" fmla="*/ 0 h 488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872" h="4881816">
                <a:moveTo>
                  <a:pt x="0" y="0"/>
                </a:moveTo>
                <a:lnTo>
                  <a:pt x="1801749" y="0"/>
                </a:lnTo>
                <a:cubicBezTo>
                  <a:pt x="1886585" y="0"/>
                  <a:pt x="1955356" y="68771"/>
                  <a:pt x="1955356" y="153607"/>
                </a:cubicBezTo>
                <a:lnTo>
                  <a:pt x="1955356" y="3931984"/>
                </a:lnTo>
                <a:cubicBezTo>
                  <a:pt x="1955356" y="4016820"/>
                  <a:pt x="2024126" y="4085590"/>
                  <a:pt x="2108962" y="4085590"/>
                </a:cubicBezTo>
                <a:lnTo>
                  <a:pt x="10081831" y="4085590"/>
                </a:lnTo>
                <a:cubicBezTo>
                  <a:pt x="10166668" y="4085590"/>
                  <a:pt x="10235438" y="4016820"/>
                  <a:pt x="10235438" y="3931984"/>
                </a:cubicBezTo>
                <a:lnTo>
                  <a:pt x="10235438" y="153607"/>
                </a:lnTo>
                <a:cubicBezTo>
                  <a:pt x="10235438" y="68771"/>
                  <a:pt x="10304208" y="0"/>
                  <a:pt x="10389044" y="0"/>
                </a:cubicBezTo>
                <a:lnTo>
                  <a:pt x="12191873" y="0"/>
                </a:lnTo>
                <a:lnTo>
                  <a:pt x="12191873" y="4881817"/>
                </a:lnTo>
                <a:lnTo>
                  <a:pt x="0" y="4881817"/>
                </a:lnTo>
                <a:lnTo>
                  <a:pt x="0" y="0"/>
                </a:lnTo>
                <a:close/>
              </a:path>
            </a:pathLst>
          </a:custGeom>
          <a:solidFill>
            <a:schemeClr val="bg1"/>
          </a:solidFill>
          <a:ln>
            <a:noFill/>
            <a:headEnd type="none" w="med" len="med"/>
            <a:tailEnd type="none" w="med" len="med"/>
          </a:ln>
          <a:effectLst>
            <a:outerShdw blurRad="254000" dist="38100" dir="5400000" algn="t"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3" name="Group 2">
            <a:extLst>
              <a:ext uri="{FF2B5EF4-FFF2-40B4-BE49-F238E27FC236}">
                <a16:creationId xmlns:a16="http://schemas.microsoft.com/office/drawing/2014/main" id="{BBD3014F-E532-A98E-5AD0-C8DFB54C9562}"/>
              </a:ext>
              <a:ext uri="{C183D7F6-B498-43B3-948B-1728B52AA6E4}">
                <adec:decorative xmlns:adec="http://schemas.microsoft.com/office/drawing/2017/decorative" val="1"/>
              </a:ext>
            </a:extLst>
          </p:cNvPr>
          <p:cNvGrpSpPr/>
          <p:nvPr/>
        </p:nvGrpSpPr>
        <p:grpSpPr>
          <a:xfrm>
            <a:off x="318997" y="1596595"/>
            <a:ext cx="3561220" cy="237323"/>
            <a:chOff x="318997" y="1596595"/>
            <a:chExt cx="3561220" cy="237323"/>
          </a:xfrm>
        </p:grpSpPr>
        <p:grpSp>
          <p:nvGrpSpPr>
            <p:cNvPr id="6" name="Group 5">
              <a:extLst>
                <a:ext uri="{FF2B5EF4-FFF2-40B4-BE49-F238E27FC236}">
                  <a16:creationId xmlns:a16="http://schemas.microsoft.com/office/drawing/2014/main" id="{029A6187-5851-1501-4D29-3A65892CB8B4}"/>
                </a:ext>
                <a:ext uri="{C183D7F6-B498-43B3-948B-1728B52AA6E4}">
                  <adec:decorative xmlns:adec="http://schemas.microsoft.com/office/drawing/2017/decorative" val="1"/>
                </a:ext>
              </a:extLst>
            </p:cNvPr>
            <p:cNvGrpSpPr/>
            <p:nvPr/>
          </p:nvGrpSpPr>
          <p:grpSpPr>
            <a:xfrm>
              <a:off x="318997" y="1596595"/>
              <a:ext cx="237324" cy="237323"/>
              <a:chOff x="537253" y="1986969"/>
              <a:chExt cx="280648" cy="280645"/>
            </a:xfrm>
          </p:grpSpPr>
          <p:sp>
            <p:nvSpPr>
              <p:cNvPr id="7" name="Oval 6">
                <a:extLst>
                  <a:ext uri="{FF2B5EF4-FFF2-40B4-BE49-F238E27FC236}">
                    <a16:creationId xmlns:a16="http://schemas.microsoft.com/office/drawing/2014/main" id="{451469E8-64AB-8CBD-0953-48700AEC28E0}"/>
                  </a:ext>
                </a:extLst>
              </p:cNvPr>
              <p:cNvSpPr/>
              <p:nvPr/>
            </p:nvSpPr>
            <p:spPr bwMode="auto">
              <a:xfrm>
                <a:off x="579880" y="2029596"/>
                <a:ext cx="195397" cy="195392"/>
              </a:xfrm>
              <a:prstGeom prst="ellipse">
                <a:avLst/>
              </a:prstGeom>
              <a:solidFill>
                <a:srgbClr val="5C5AD4"/>
              </a:solidFill>
              <a:ln w="15875">
                <a:solidFill>
                  <a:srgbClr val="5C5AD4"/>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5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Oval 7">
                <a:extLst>
                  <a:ext uri="{FF2B5EF4-FFF2-40B4-BE49-F238E27FC236}">
                    <a16:creationId xmlns:a16="http://schemas.microsoft.com/office/drawing/2014/main" id="{4131BDD3-5AF0-5963-9FE4-53B0D269F4AF}"/>
                  </a:ext>
                </a:extLst>
              </p:cNvPr>
              <p:cNvSpPr/>
              <p:nvPr/>
            </p:nvSpPr>
            <p:spPr bwMode="auto">
              <a:xfrm>
                <a:off x="537253" y="1986969"/>
                <a:ext cx="280648" cy="280645"/>
              </a:xfrm>
              <a:prstGeom prst="ellipse">
                <a:avLst/>
              </a:prstGeom>
              <a:ln w="6350">
                <a:solidFill>
                  <a:srgbClr val="5C5AD4"/>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9" name="Straight Connector 8">
              <a:extLst>
                <a:ext uri="{FF2B5EF4-FFF2-40B4-BE49-F238E27FC236}">
                  <a16:creationId xmlns:a16="http://schemas.microsoft.com/office/drawing/2014/main" id="{250D1D24-513B-DF7D-ACCA-FFA5A223287E}"/>
                </a:ext>
                <a:ext uri="{C183D7F6-B498-43B3-948B-1728B52AA6E4}">
                  <adec:decorative xmlns:adec="http://schemas.microsoft.com/office/drawing/2017/decorative" val="1"/>
                </a:ext>
              </a:extLst>
            </p:cNvPr>
            <p:cNvCxnSpPr>
              <a:cxnSpLocks/>
              <a:stCxn id="8" idx="6"/>
            </p:cNvCxnSpPr>
            <p:nvPr/>
          </p:nvCxnSpPr>
          <p:spPr>
            <a:xfrm flipV="1">
              <a:off x="556321" y="1715256"/>
              <a:ext cx="3323896" cy="1"/>
            </a:xfrm>
            <a:prstGeom prst="line">
              <a:avLst/>
            </a:prstGeom>
            <a:noFill/>
            <a:ln w="12700">
              <a:solidFill>
                <a:srgbClr val="5C5AD4"/>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cxnSp>
      </p:grpSp>
      <p:grpSp>
        <p:nvGrpSpPr>
          <p:cNvPr id="5" name="Group 4">
            <a:extLst>
              <a:ext uri="{FF2B5EF4-FFF2-40B4-BE49-F238E27FC236}">
                <a16:creationId xmlns:a16="http://schemas.microsoft.com/office/drawing/2014/main" id="{A5740D58-BBC9-16EC-6ECE-F965ED231E10}"/>
              </a:ext>
              <a:ext uri="{C183D7F6-B498-43B3-948B-1728B52AA6E4}">
                <adec:decorative xmlns:adec="http://schemas.microsoft.com/office/drawing/2017/decorative" val="1"/>
              </a:ext>
            </a:extLst>
          </p:cNvPr>
          <p:cNvGrpSpPr/>
          <p:nvPr/>
        </p:nvGrpSpPr>
        <p:grpSpPr>
          <a:xfrm>
            <a:off x="9920136" y="1596595"/>
            <a:ext cx="1979409" cy="237323"/>
            <a:chOff x="9920136" y="1596595"/>
            <a:chExt cx="1979409" cy="237323"/>
          </a:xfrm>
        </p:grpSpPr>
        <p:grpSp>
          <p:nvGrpSpPr>
            <p:cNvPr id="16" name="Group 15">
              <a:extLst>
                <a:ext uri="{FF2B5EF4-FFF2-40B4-BE49-F238E27FC236}">
                  <a16:creationId xmlns:a16="http://schemas.microsoft.com/office/drawing/2014/main" id="{B213A4FE-AE6C-2147-D030-F7DD5246B59F}"/>
                </a:ext>
                <a:ext uri="{C183D7F6-B498-43B3-948B-1728B52AA6E4}">
                  <adec:decorative xmlns:adec="http://schemas.microsoft.com/office/drawing/2017/decorative" val="1"/>
                </a:ext>
              </a:extLst>
            </p:cNvPr>
            <p:cNvGrpSpPr/>
            <p:nvPr/>
          </p:nvGrpSpPr>
          <p:grpSpPr>
            <a:xfrm>
              <a:off x="11662221" y="1596595"/>
              <a:ext cx="237324" cy="237323"/>
              <a:chOff x="686016" y="1986969"/>
              <a:chExt cx="280648" cy="280645"/>
            </a:xfrm>
          </p:grpSpPr>
          <p:sp>
            <p:nvSpPr>
              <p:cNvPr id="17" name="Oval 16">
                <a:extLst>
                  <a:ext uri="{FF2B5EF4-FFF2-40B4-BE49-F238E27FC236}">
                    <a16:creationId xmlns:a16="http://schemas.microsoft.com/office/drawing/2014/main" id="{84F5A77B-9568-0947-E55D-C8B8E8814934}"/>
                  </a:ext>
                </a:extLst>
              </p:cNvPr>
              <p:cNvSpPr/>
              <p:nvPr/>
            </p:nvSpPr>
            <p:spPr bwMode="auto">
              <a:xfrm>
                <a:off x="728642" y="2029596"/>
                <a:ext cx="195397" cy="195392"/>
              </a:xfrm>
              <a:prstGeom prst="ellipse">
                <a:avLst/>
              </a:prstGeom>
              <a:solidFill>
                <a:srgbClr val="00B0F0"/>
              </a:solidFill>
              <a:ln w="15875">
                <a:solidFill>
                  <a:srgbClr val="00B0F0"/>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Oval 17">
                <a:extLst>
                  <a:ext uri="{FF2B5EF4-FFF2-40B4-BE49-F238E27FC236}">
                    <a16:creationId xmlns:a16="http://schemas.microsoft.com/office/drawing/2014/main" id="{35906A62-4564-FD9D-321F-FA79F7901160}"/>
                  </a:ext>
                </a:extLst>
              </p:cNvPr>
              <p:cNvSpPr/>
              <p:nvPr/>
            </p:nvSpPr>
            <p:spPr bwMode="auto">
              <a:xfrm>
                <a:off x="686016" y="1986969"/>
                <a:ext cx="280648" cy="280645"/>
              </a:xfrm>
              <a:prstGeom prst="ellipse">
                <a:avLst/>
              </a:prstGeom>
              <a:ln w="6350">
                <a:solidFill>
                  <a:srgbClr val="00B0F0"/>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cxnSp>
          <p:nvCxnSpPr>
            <p:cNvPr id="19" name="Straight Connector 18">
              <a:extLst>
                <a:ext uri="{FF2B5EF4-FFF2-40B4-BE49-F238E27FC236}">
                  <a16:creationId xmlns:a16="http://schemas.microsoft.com/office/drawing/2014/main" id="{2C4A8304-1164-C5C3-C3E9-314F4B480E27}"/>
                </a:ext>
                <a:ext uri="{C183D7F6-B498-43B3-948B-1728B52AA6E4}">
                  <adec:decorative xmlns:adec="http://schemas.microsoft.com/office/drawing/2017/decorative" val="1"/>
                </a:ext>
              </a:extLst>
            </p:cNvPr>
            <p:cNvCxnSpPr>
              <a:cxnSpLocks/>
              <a:stCxn id="129" idx="3"/>
              <a:endCxn id="18" idx="2"/>
            </p:cNvCxnSpPr>
            <p:nvPr/>
          </p:nvCxnSpPr>
          <p:spPr>
            <a:xfrm>
              <a:off x="9920136" y="1715257"/>
              <a:ext cx="1742085" cy="0"/>
            </a:xfrm>
            <a:prstGeom prst="line">
              <a:avLst/>
            </a:prstGeom>
            <a:noFill/>
            <a:ln w="12700">
              <a:solidFill>
                <a:srgbClr val="00B0F0"/>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cxnSp>
      </p:grpSp>
      <p:cxnSp>
        <p:nvCxnSpPr>
          <p:cNvPr id="97" name="Straight Connector 96">
            <a:extLst>
              <a:ext uri="{FF2B5EF4-FFF2-40B4-BE49-F238E27FC236}">
                <a16:creationId xmlns:a16="http://schemas.microsoft.com/office/drawing/2014/main" id="{39E48671-BC09-CDA4-2290-4B00BF61BAB0}"/>
              </a:ext>
              <a:ext uri="{C183D7F6-B498-43B3-948B-1728B52AA6E4}">
                <adec:decorative xmlns:adec="http://schemas.microsoft.com/office/drawing/2017/decorative" val="1"/>
              </a:ext>
            </a:extLst>
          </p:cNvPr>
          <p:cNvCxnSpPr>
            <a:cxnSpLocks/>
          </p:cNvCxnSpPr>
          <p:nvPr/>
        </p:nvCxnSpPr>
        <p:spPr>
          <a:xfrm flipV="1">
            <a:off x="9160117" y="2557816"/>
            <a:ext cx="0" cy="16512"/>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31F5121-6D6B-417D-324A-5C2D4CB5DB71}"/>
              </a:ext>
              <a:ext uri="{C183D7F6-B498-43B3-948B-1728B52AA6E4}">
                <adec:decorative xmlns:adec="http://schemas.microsoft.com/office/drawing/2017/decorative" val="1"/>
              </a:ext>
            </a:extLst>
          </p:cNvPr>
          <p:cNvSpPr/>
          <p:nvPr/>
        </p:nvSpPr>
        <p:spPr bwMode="auto">
          <a:xfrm flipH="1">
            <a:off x="388374" y="2220686"/>
            <a:ext cx="97164" cy="3408215"/>
          </a:xfrm>
          <a:prstGeom prst="roundRect">
            <a:avLst>
              <a:gd name="adj" fmla="val 50000"/>
            </a:avLst>
          </a:prstGeom>
          <a:solidFill>
            <a:schemeClr val="bg1"/>
          </a:solidFill>
          <a:ln>
            <a:noFill/>
            <a:headEnd type="none" w="med" len="med"/>
            <a:tailEnd type="none" w="med" len="med"/>
          </a:ln>
          <a:effectLst>
            <a:innerShdw blurRad="114300" dist="25400" dir="13500000">
              <a:prstClr val="black">
                <a:alpha val="1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Rectangle: Rounded Corners 40">
            <a:extLst>
              <a:ext uri="{FF2B5EF4-FFF2-40B4-BE49-F238E27FC236}">
                <a16:creationId xmlns:a16="http://schemas.microsoft.com/office/drawing/2014/main" id="{9E3C200D-DB8E-1987-5711-12002FFFA1D2}"/>
              </a:ext>
              <a:ext uri="{C183D7F6-B498-43B3-948B-1728B52AA6E4}">
                <adec:decorative xmlns:adec="http://schemas.microsoft.com/office/drawing/2017/decorative" val="1"/>
              </a:ext>
            </a:extLst>
          </p:cNvPr>
          <p:cNvSpPr/>
          <p:nvPr/>
        </p:nvSpPr>
        <p:spPr bwMode="auto">
          <a:xfrm>
            <a:off x="11738180" y="2220686"/>
            <a:ext cx="97166" cy="3408215"/>
          </a:xfrm>
          <a:prstGeom prst="roundRect">
            <a:avLst>
              <a:gd name="adj" fmla="val 50000"/>
            </a:avLst>
          </a:prstGeom>
          <a:solidFill>
            <a:schemeClr val="bg1"/>
          </a:solidFill>
          <a:ln>
            <a:noFill/>
            <a:headEnd type="none" w="med" len="med"/>
            <a:tailEnd type="none" w="med" len="med"/>
          </a:ln>
          <a:effectLst>
            <a:innerShdw blurRad="114300" dist="25400" dir="13500000">
              <a:prstClr val="black">
                <a:alpha val="1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5757349D-6488-63FF-633D-DC106F78E579}"/>
              </a:ext>
              <a:ext uri="{C183D7F6-B498-43B3-948B-1728B52AA6E4}">
                <adec:decorative xmlns:adec="http://schemas.microsoft.com/office/drawing/2017/decorative" val="1"/>
              </a:ext>
            </a:extLst>
          </p:cNvPr>
          <p:cNvSpPr/>
          <p:nvPr/>
        </p:nvSpPr>
        <p:spPr bwMode="auto">
          <a:xfrm>
            <a:off x="348460" y="2469320"/>
            <a:ext cx="176992" cy="176992"/>
          </a:xfrm>
          <a:prstGeom prst="ellipse">
            <a:avLst/>
          </a:prstGeom>
          <a:solidFill>
            <a:srgbClr val="5C5AD4"/>
          </a:solidFill>
          <a:ln w="285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312FB4"/>
              </a:solidFill>
              <a:effectLst/>
              <a:uLnTx/>
              <a:uFillTx/>
              <a:latin typeface="Segoe UI"/>
              <a:ea typeface="+mn-ea"/>
              <a:cs typeface="Segoe UI" pitchFamily="34" charset="0"/>
            </a:endParaRPr>
          </a:p>
        </p:txBody>
      </p:sp>
      <p:sp>
        <p:nvSpPr>
          <p:cNvPr id="43" name="Oval 42">
            <a:extLst>
              <a:ext uri="{FF2B5EF4-FFF2-40B4-BE49-F238E27FC236}">
                <a16:creationId xmlns:a16="http://schemas.microsoft.com/office/drawing/2014/main" id="{5C51E28C-7131-F204-93E4-1FA5A966731B}"/>
              </a:ext>
              <a:ext uri="{C183D7F6-B498-43B3-948B-1728B52AA6E4}">
                <adec:decorative xmlns:adec="http://schemas.microsoft.com/office/drawing/2017/decorative" val="1"/>
              </a:ext>
            </a:extLst>
          </p:cNvPr>
          <p:cNvSpPr/>
          <p:nvPr/>
        </p:nvSpPr>
        <p:spPr bwMode="auto">
          <a:xfrm>
            <a:off x="11698267" y="2469320"/>
            <a:ext cx="176992" cy="176992"/>
          </a:xfrm>
          <a:prstGeom prst="ellipse">
            <a:avLst/>
          </a:prstGeom>
          <a:gradFill>
            <a:gsLst>
              <a:gs pos="59000">
                <a:srgbClr val="00B0F0">
                  <a:lumMod val="75000"/>
                </a:srgbClr>
              </a:gs>
              <a:gs pos="0">
                <a:srgbClr val="00B0F0"/>
              </a:gs>
            </a:gsLst>
            <a:lin ang="2400000" scaled="0"/>
          </a:gradFill>
          <a:ln w="285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4" name="Oval 43">
            <a:extLst>
              <a:ext uri="{FF2B5EF4-FFF2-40B4-BE49-F238E27FC236}">
                <a16:creationId xmlns:a16="http://schemas.microsoft.com/office/drawing/2014/main" id="{E21DACFD-92B3-4863-F5BD-F739229700D6}"/>
              </a:ext>
              <a:ext uri="{C183D7F6-B498-43B3-948B-1728B52AA6E4}">
                <adec:decorative xmlns:adec="http://schemas.microsoft.com/office/drawing/2017/decorative" val="1"/>
              </a:ext>
            </a:extLst>
          </p:cNvPr>
          <p:cNvSpPr/>
          <p:nvPr/>
        </p:nvSpPr>
        <p:spPr bwMode="auto">
          <a:xfrm>
            <a:off x="348460" y="3368810"/>
            <a:ext cx="176992" cy="176992"/>
          </a:xfrm>
          <a:prstGeom prst="ellipse">
            <a:avLst/>
          </a:prstGeom>
          <a:solidFill>
            <a:srgbClr val="5C5AD4"/>
          </a:solidFill>
          <a:ln w="285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4ABB5350-FFB3-66EA-4539-F0AD1E7462D8}"/>
              </a:ext>
              <a:ext uri="{C183D7F6-B498-43B3-948B-1728B52AA6E4}">
                <adec:decorative xmlns:adec="http://schemas.microsoft.com/office/drawing/2017/decorative" val="1"/>
              </a:ext>
            </a:extLst>
          </p:cNvPr>
          <p:cNvSpPr/>
          <p:nvPr/>
        </p:nvSpPr>
        <p:spPr bwMode="auto">
          <a:xfrm>
            <a:off x="11698267" y="3368810"/>
            <a:ext cx="176992" cy="176992"/>
          </a:xfrm>
          <a:prstGeom prst="ellipse">
            <a:avLst/>
          </a:prstGeom>
          <a:gradFill>
            <a:gsLst>
              <a:gs pos="59000">
                <a:srgbClr val="00B0F0">
                  <a:lumMod val="75000"/>
                </a:srgbClr>
              </a:gs>
              <a:gs pos="0">
                <a:srgbClr val="00B0F0"/>
              </a:gs>
            </a:gsLst>
            <a:lin ang="2400000" scaled="0"/>
          </a:gradFill>
          <a:ln w="285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6" name="Oval 45">
            <a:extLst>
              <a:ext uri="{FF2B5EF4-FFF2-40B4-BE49-F238E27FC236}">
                <a16:creationId xmlns:a16="http://schemas.microsoft.com/office/drawing/2014/main" id="{041A19B3-05D3-D9D1-5083-5A0EF0E52AE1}"/>
              </a:ext>
              <a:ext uri="{C183D7F6-B498-43B3-948B-1728B52AA6E4}">
                <adec:decorative xmlns:adec="http://schemas.microsoft.com/office/drawing/2017/decorative" val="1"/>
              </a:ext>
            </a:extLst>
          </p:cNvPr>
          <p:cNvSpPr/>
          <p:nvPr/>
        </p:nvSpPr>
        <p:spPr bwMode="auto">
          <a:xfrm>
            <a:off x="348460" y="4268300"/>
            <a:ext cx="176992" cy="176992"/>
          </a:xfrm>
          <a:prstGeom prst="ellipse">
            <a:avLst/>
          </a:prstGeom>
          <a:solidFill>
            <a:srgbClr val="5C5AD4"/>
          </a:solidFill>
          <a:ln w="285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7" name="Oval 46">
            <a:extLst>
              <a:ext uri="{FF2B5EF4-FFF2-40B4-BE49-F238E27FC236}">
                <a16:creationId xmlns:a16="http://schemas.microsoft.com/office/drawing/2014/main" id="{F2EE0062-8B02-1660-5C78-07A2BC5E9CEA}"/>
              </a:ext>
              <a:ext uri="{C183D7F6-B498-43B3-948B-1728B52AA6E4}">
                <adec:decorative xmlns:adec="http://schemas.microsoft.com/office/drawing/2017/decorative" val="1"/>
              </a:ext>
            </a:extLst>
          </p:cNvPr>
          <p:cNvSpPr/>
          <p:nvPr/>
        </p:nvSpPr>
        <p:spPr bwMode="auto">
          <a:xfrm>
            <a:off x="11698267" y="4268300"/>
            <a:ext cx="176992" cy="176992"/>
          </a:xfrm>
          <a:prstGeom prst="ellipse">
            <a:avLst/>
          </a:prstGeom>
          <a:gradFill>
            <a:gsLst>
              <a:gs pos="59000">
                <a:srgbClr val="00B0F0">
                  <a:lumMod val="75000"/>
                </a:srgbClr>
              </a:gs>
              <a:gs pos="0">
                <a:srgbClr val="00B0F0"/>
              </a:gs>
            </a:gsLst>
            <a:lin ang="2400000" scaled="0"/>
          </a:gradFill>
          <a:ln w="285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8" name="Oval 47">
            <a:extLst>
              <a:ext uri="{FF2B5EF4-FFF2-40B4-BE49-F238E27FC236}">
                <a16:creationId xmlns:a16="http://schemas.microsoft.com/office/drawing/2014/main" id="{238B384D-83C0-2393-7E0B-0CA42531AAD9}"/>
              </a:ext>
              <a:ext uri="{C183D7F6-B498-43B3-948B-1728B52AA6E4}">
                <adec:decorative xmlns:adec="http://schemas.microsoft.com/office/drawing/2017/decorative" val="1"/>
              </a:ext>
            </a:extLst>
          </p:cNvPr>
          <p:cNvSpPr/>
          <p:nvPr/>
        </p:nvSpPr>
        <p:spPr bwMode="auto">
          <a:xfrm>
            <a:off x="348460" y="5167790"/>
            <a:ext cx="176992" cy="176992"/>
          </a:xfrm>
          <a:prstGeom prst="ellipse">
            <a:avLst/>
          </a:prstGeom>
          <a:solidFill>
            <a:srgbClr val="5C5AD4"/>
          </a:solidFill>
          <a:ln w="285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1" name="Oval 50">
            <a:extLst>
              <a:ext uri="{FF2B5EF4-FFF2-40B4-BE49-F238E27FC236}">
                <a16:creationId xmlns:a16="http://schemas.microsoft.com/office/drawing/2014/main" id="{DD05F4F1-3F82-0573-A202-5928FBF3ABBC}"/>
              </a:ext>
              <a:ext uri="{C183D7F6-B498-43B3-948B-1728B52AA6E4}">
                <adec:decorative xmlns:adec="http://schemas.microsoft.com/office/drawing/2017/decorative" val="1"/>
              </a:ext>
            </a:extLst>
          </p:cNvPr>
          <p:cNvSpPr/>
          <p:nvPr/>
        </p:nvSpPr>
        <p:spPr bwMode="auto">
          <a:xfrm>
            <a:off x="11698267" y="5167790"/>
            <a:ext cx="176992" cy="176992"/>
          </a:xfrm>
          <a:prstGeom prst="ellipse">
            <a:avLst/>
          </a:prstGeom>
          <a:gradFill>
            <a:gsLst>
              <a:gs pos="59000">
                <a:srgbClr val="00B0F0">
                  <a:lumMod val="75000"/>
                </a:srgbClr>
              </a:gs>
              <a:gs pos="0">
                <a:srgbClr val="00B0F0"/>
              </a:gs>
            </a:gsLst>
            <a:lin ang="2400000" scaled="0"/>
          </a:gradFill>
          <a:ln w="285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2" name="Title 11">
            <a:extLst>
              <a:ext uri="{FF2B5EF4-FFF2-40B4-BE49-F238E27FC236}">
                <a16:creationId xmlns:a16="http://schemas.microsoft.com/office/drawing/2014/main" id="{0CE9AE6A-6875-A189-F401-35E6DA661342}"/>
              </a:ext>
            </a:extLst>
          </p:cNvPr>
          <p:cNvSpPr txBox="1">
            <a:spLocks noGrp="1"/>
          </p:cNvSpPr>
          <p:nvPr>
            <p:ph type="title"/>
          </p:nvPr>
        </p:nvSpPr>
        <p:spPr>
          <a:xfrm>
            <a:off x="897208" y="495695"/>
            <a:ext cx="10397455"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defRPr/>
            </a:pPr>
            <a:r>
              <a:rPr lang="en-AU" sz="2000" b="0" i="0" u="none" strike="noStrike" kern="1200" cap="none" normalizeH="0" baseline="0" noProof="0" dirty="0">
                <a:effectLst/>
                <a:uLnTx/>
                <a:uFillTx/>
                <a:latin typeface="Montserrat ExtraBold" panose="00000900000000000000" pitchFamily="2" charset="0"/>
                <a:cs typeface="Segoe UI"/>
              </a:rPr>
              <a:t>Teams Premium includes </a:t>
            </a:r>
            <a:r>
              <a:rPr lang="en-AU" sz="2000" b="0" i="0" u="none" strike="noStrike" kern="1200" cap="none" normalizeH="0" baseline="0" noProof="0" dirty="0">
                <a:solidFill>
                  <a:srgbClr val="5C5AD4"/>
                </a:solidFill>
                <a:effectLst/>
                <a:uLnTx/>
                <a:uFillTx/>
                <a:latin typeface="Montserrat ExtraBold" panose="00000900000000000000" pitchFamily="2" charset="0"/>
                <a:cs typeface="Segoe UI"/>
              </a:rPr>
              <a:t>built-in summaries </a:t>
            </a:r>
            <a:r>
              <a:rPr lang="en-AU" sz="2000" b="0" i="0" u="none" strike="noStrike" kern="1200" cap="none" normalizeH="0" baseline="0" noProof="0" dirty="0">
                <a:effectLst/>
                <a:uLnTx/>
                <a:uFillTx/>
                <a:latin typeface="Montserrat ExtraBold" panose="00000900000000000000" pitchFamily="2" charset="0"/>
                <a:cs typeface="Segoe UI"/>
              </a:rPr>
              <a:t>with intelligent recap. M365 Copilot expands on it with the ability to </a:t>
            </a:r>
            <a:r>
              <a:rPr lang="en-AU" sz="2000" b="0" i="0" u="none" strike="noStrike" kern="1200" cap="none" normalizeH="0" baseline="0" noProof="0" dirty="0">
                <a:solidFill>
                  <a:srgbClr val="5C5AD4"/>
                </a:solidFill>
                <a:effectLst/>
                <a:uLnTx/>
                <a:uFillTx/>
                <a:latin typeface="Montserrat ExtraBold" panose="00000900000000000000" pitchFamily="2" charset="0"/>
                <a:cs typeface="Segoe UI"/>
              </a:rPr>
              <a:t>ask any question </a:t>
            </a:r>
            <a:r>
              <a:rPr lang="en-AU" sz="2000" b="0" i="0" u="none" strike="noStrike" kern="1200" cap="none" normalizeH="0" baseline="0" noProof="0" dirty="0">
                <a:effectLst/>
                <a:uLnTx/>
                <a:uFillTx/>
                <a:latin typeface="Montserrat ExtraBold" panose="00000900000000000000" pitchFamily="2" charset="0"/>
                <a:cs typeface="Segoe UI"/>
              </a:rPr>
              <a:t>about the meeting</a:t>
            </a:r>
            <a:endParaRPr lang="en-US" sz="2000" b="0" i="0" u="none" strike="noStrike" kern="1200" cap="none" normalizeH="0" baseline="0" noProof="0" dirty="0">
              <a:effectLst/>
              <a:uLnTx/>
              <a:uFillTx/>
              <a:latin typeface="Montserrat ExtraBold" panose="00000900000000000000" pitchFamily="2" charset="0"/>
              <a:cs typeface="Segoe UI"/>
            </a:endParaRPr>
          </a:p>
        </p:txBody>
      </p:sp>
      <p:grpSp>
        <p:nvGrpSpPr>
          <p:cNvPr id="11" name="Group 10" descr="A screen capture of Intelligent Recap and M365 Copilot in a meeting recap in Microsoft Teams.">
            <a:extLst>
              <a:ext uri="{FF2B5EF4-FFF2-40B4-BE49-F238E27FC236}">
                <a16:creationId xmlns:a16="http://schemas.microsoft.com/office/drawing/2014/main" id="{A627FCE9-F9DC-4836-ADA7-6A3792A9115A}"/>
              </a:ext>
            </a:extLst>
          </p:cNvPr>
          <p:cNvGrpSpPr/>
          <p:nvPr/>
        </p:nvGrpSpPr>
        <p:grpSpPr>
          <a:xfrm>
            <a:off x="304800" y="1216295"/>
            <a:ext cx="9712960" cy="4661265"/>
            <a:chOff x="304800" y="1216295"/>
            <a:chExt cx="9712960" cy="4661265"/>
          </a:xfrm>
        </p:grpSpPr>
        <p:pic>
          <p:nvPicPr>
            <p:cNvPr id="14" name="Picture 13">
              <a:extLst>
                <a:ext uri="{FF2B5EF4-FFF2-40B4-BE49-F238E27FC236}">
                  <a16:creationId xmlns:a16="http://schemas.microsoft.com/office/drawing/2014/main" id="{34190B02-0616-E6A6-7508-82D281D26561}"/>
                </a:ext>
              </a:extLst>
            </p:cNvPr>
            <p:cNvPicPr>
              <a:picLocks noChangeAspect="1"/>
            </p:cNvPicPr>
            <p:nvPr/>
          </p:nvPicPr>
          <p:blipFill rotWithShape="1">
            <a:blip r:embed="rId3">
              <a:extLst>
                <a:ext uri="{28A0092B-C50C-407E-A947-70E740481C1C}">
                  <a14:useLocalDpi xmlns:a14="http://schemas.microsoft.com/office/drawing/2010/main" val="0"/>
                </a:ext>
              </a:extLst>
            </a:blip>
            <a:srcRect l="1430" t="6670" r="1428" b="2021"/>
            <a:stretch/>
          </p:blipFill>
          <p:spPr>
            <a:xfrm>
              <a:off x="2153920" y="1749186"/>
              <a:ext cx="7863840" cy="4128374"/>
            </a:xfrm>
            <a:prstGeom prst="roundRect">
              <a:avLst>
                <a:gd name="adj" fmla="val 4052"/>
              </a:avLst>
            </a:prstGeom>
            <a:solidFill>
              <a:schemeClr val="bg1"/>
            </a:solidFill>
            <a:ln w="9525" cap="flat">
              <a:solidFill>
                <a:schemeClr val="bg1"/>
              </a:solidFill>
              <a:prstDash val="solid"/>
              <a:miter/>
            </a:ln>
            <a:effectLst>
              <a:outerShdw blurRad="177800" dist="38100" dir="5400000" algn="t" rotWithShape="0">
                <a:prstClr val="black">
                  <a:alpha val="17000"/>
                </a:prstClr>
              </a:outerShdw>
            </a:effectLst>
          </p:spPr>
        </p:pic>
        <p:sp>
          <p:nvSpPr>
            <p:cNvPr id="2" name="Rectangle 1">
              <a:extLst>
                <a:ext uri="{FF2B5EF4-FFF2-40B4-BE49-F238E27FC236}">
                  <a16:creationId xmlns:a16="http://schemas.microsoft.com/office/drawing/2014/main" id="{FA99ABD6-8070-301B-7AD0-34F66333C3A8}"/>
                </a:ext>
              </a:extLst>
            </p:cNvPr>
            <p:cNvSpPr/>
            <p:nvPr/>
          </p:nvSpPr>
          <p:spPr bwMode="auto">
            <a:xfrm>
              <a:off x="304800" y="1216295"/>
              <a:ext cx="283463"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93" name="Rectangle: Rounded Corners 92">
            <a:extLst>
              <a:ext uri="{FF2B5EF4-FFF2-40B4-BE49-F238E27FC236}">
                <a16:creationId xmlns:a16="http://schemas.microsoft.com/office/drawing/2014/main" id="{54BE47B6-3A7F-3D32-08BD-059E5538A907}"/>
              </a:ext>
              <a:ext uri="{C183D7F6-B498-43B3-948B-1728B52AA6E4}">
                <adec:decorative xmlns:adec="http://schemas.microsoft.com/office/drawing/2017/decorative" val="1"/>
              </a:ext>
            </a:extLst>
          </p:cNvPr>
          <p:cNvSpPr/>
          <p:nvPr/>
        </p:nvSpPr>
        <p:spPr bwMode="auto">
          <a:xfrm>
            <a:off x="2098675" y="1715256"/>
            <a:ext cx="6122546" cy="4213104"/>
          </a:xfrm>
          <a:prstGeom prst="roundRect">
            <a:avLst>
              <a:gd name="adj" fmla="val 3799"/>
            </a:avLst>
          </a:prstGeom>
          <a:noFill/>
          <a:ln w="12700">
            <a:solidFill>
              <a:srgbClr val="5C5AD4"/>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err="1">
              <a:ln>
                <a:noFill/>
              </a:ln>
              <a:solidFill>
                <a:srgbClr val="000000"/>
              </a:solidFill>
              <a:effectLst/>
              <a:uLnTx/>
              <a:uFillTx/>
              <a:latin typeface="Segoe UI"/>
              <a:ea typeface="Calibri" panose="020F0502020204030204"/>
              <a:cs typeface="Segoe UI"/>
            </a:endParaRPr>
          </a:p>
        </p:txBody>
      </p:sp>
      <p:sp>
        <p:nvSpPr>
          <p:cNvPr id="94" name="Rectangle: Rounded Corners 93">
            <a:extLst>
              <a:ext uri="{FF2B5EF4-FFF2-40B4-BE49-F238E27FC236}">
                <a16:creationId xmlns:a16="http://schemas.microsoft.com/office/drawing/2014/main" id="{93E46D26-7319-008D-2D7E-25C45E37DA52}"/>
              </a:ext>
              <a:ext uri="{C183D7F6-B498-43B3-948B-1728B52AA6E4}">
                <adec:decorative xmlns:adec="http://schemas.microsoft.com/office/drawing/2017/decorative" val="1"/>
              </a:ext>
            </a:extLst>
          </p:cNvPr>
          <p:cNvSpPr/>
          <p:nvPr/>
        </p:nvSpPr>
        <p:spPr bwMode="auto">
          <a:xfrm>
            <a:off x="8221221" y="1715256"/>
            <a:ext cx="1856772" cy="4213104"/>
          </a:xfrm>
          <a:prstGeom prst="roundRect">
            <a:avLst>
              <a:gd name="adj" fmla="val 9552"/>
            </a:avLst>
          </a:prstGeom>
          <a:noFill/>
          <a:ln w="12700">
            <a:solidFill>
              <a:srgbClr val="00B0F0"/>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err="1">
              <a:ln>
                <a:noFill/>
              </a:ln>
              <a:solidFill>
                <a:srgbClr val="000000"/>
              </a:solidFill>
              <a:effectLst/>
              <a:uLnTx/>
              <a:uFillTx/>
              <a:latin typeface="Segoe UI"/>
              <a:ea typeface="Calibri" panose="020F0502020204030204"/>
              <a:cs typeface="Segoe UI"/>
            </a:endParaRPr>
          </a:p>
        </p:txBody>
      </p:sp>
      <p:sp>
        <p:nvSpPr>
          <p:cNvPr id="10" name="Rectangle: Rounded Corners 9">
            <a:extLst>
              <a:ext uri="{FF2B5EF4-FFF2-40B4-BE49-F238E27FC236}">
                <a16:creationId xmlns:a16="http://schemas.microsoft.com/office/drawing/2014/main" id="{A8C13E41-BB01-1336-AB8C-2046E717921D}"/>
              </a:ext>
              <a:ext uri="{C183D7F6-B498-43B3-948B-1728B52AA6E4}">
                <adec:decorative xmlns:adec="http://schemas.microsoft.com/office/drawing/2017/decorative" val="1"/>
              </a:ext>
            </a:extLst>
          </p:cNvPr>
          <p:cNvSpPr/>
          <p:nvPr/>
        </p:nvSpPr>
        <p:spPr bwMode="auto">
          <a:xfrm>
            <a:off x="4099855" y="1552954"/>
            <a:ext cx="2135518" cy="324606"/>
          </a:xfrm>
          <a:prstGeom prst="roundRect">
            <a:avLst>
              <a:gd name="adj" fmla="val 50000"/>
            </a:avLst>
          </a:prstGeom>
          <a:solidFill>
            <a:srgbClr val="5C5AD4"/>
          </a:solidFill>
          <a:ln w="9525">
            <a:solidFill>
              <a:schemeClr val="bg1"/>
            </a:solidFill>
          </a:ln>
          <a:effectLst>
            <a:outerShdw blurRad="50800"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Intelligent recap</a:t>
            </a:r>
            <a:endParaRPr kumimoji="0" lang="en-US" sz="1200" b="0" i="0" u="sng" strike="noStrike" kern="1200" cap="none" spc="0" normalizeH="0" baseline="0" noProof="0">
              <a:ln>
                <a:noFill/>
              </a:ln>
              <a:solidFill>
                <a:srgbClr val="FFFFFF"/>
              </a:solidFill>
              <a:effectLst/>
              <a:uLnTx/>
              <a:uFillTx/>
              <a:latin typeface="Segoe UI Semibold"/>
              <a:ea typeface="+mn-ea"/>
              <a:cs typeface="+mn-cs"/>
            </a:endParaRPr>
          </a:p>
        </p:txBody>
      </p:sp>
      <p:sp>
        <p:nvSpPr>
          <p:cNvPr id="29" name="Rectangle 28">
            <a:extLst>
              <a:ext uri="{FF2B5EF4-FFF2-40B4-BE49-F238E27FC236}">
                <a16:creationId xmlns:a16="http://schemas.microsoft.com/office/drawing/2014/main" id="{AB2214F7-C072-5E2B-9DB1-36FEEAE3584A}"/>
              </a:ext>
            </a:extLst>
          </p:cNvPr>
          <p:cNvSpPr>
            <a:spLocks/>
          </p:cNvSpPr>
          <p:nvPr/>
        </p:nvSpPr>
        <p:spPr>
          <a:xfrm>
            <a:off x="665073" y="2387770"/>
            <a:ext cx="1122466" cy="33239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Built-in and automated</a:t>
            </a:r>
          </a:p>
        </p:txBody>
      </p:sp>
      <p:sp>
        <p:nvSpPr>
          <p:cNvPr id="13" name="Rectangle 12">
            <a:extLst>
              <a:ext uri="{FF2B5EF4-FFF2-40B4-BE49-F238E27FC236}">
                <a16:creationId xmlns:a16="http://schemas.microsoft.com/office/drawing/2014/main" id="{7BE49A78-9015-4198-0647-6F1DCFBBA7D1}"/>
              </a:ext>
            </a:extLst>
          </p:cNvPr>
          <p:cNvSpPr>
            <a:spLocks/>
          </p:cNvSpPr>
          <p:nvPr/>
        </p:nvSpPr>
        <p:spPr>
          <a:xfrm>
            <a:off x="665073" y="3374207"/>
            <a:ext cx="1122466" cy="16619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Segoe UI"/>
                <a:ea typeface="+mn-ea"/>
                <a:cs typeface="+mn-cs"/>
              </a:rPr>
              <a:t>Standardised</a:t>
            </a: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1" name="Rectangle 30">
            <a:extLst>
              <a:ext uri="{FF2B5EF4-FFF2-40B4-BE49-F238E27FC236}">
                <a16:creationId xmlns:a16="http://schemas.microsoft.com/office/drawing/2014/main" id="{4BE08464-00AD-E838-9586-E8B41F241E4F}"/>
              </a:ext>
            </a:extLst>
          </p:cNvPr>
          <p:cNvSpPr>
            <a:spLocks/>
          </p:cNvSpPr>
          <p:nvPr/>
        </p:nvSpPr>
        <p:spPr>
          <a:xfrm>
            <a:off x="665073" y="4129680"/>
            <a:ext cx="1122466" cy="498598"/>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Video, speaker, and chapter markers</a:t>
            </a:r>
          </a:p>
        </p:txBody>
      </p:sp>
      <p:sp>
        <p:nvSpPr>
          <p:cNvPr id="20" name="Rectangle 19">
            <a:extLst>
              <a:ext uri="{FF2B5EF4-FFF2-40B4-BE49-F238E27FC236}">
                <a16:creationId xmlns:a16="http://schemas.microsoft.com/office/drawing/2014/main" id="{AF3E895F-0968-0682-0830-9D0D2A4A8AE6}"/>
              </a:ext>
            </a:extLst>
          </p:cNvPr>
          <p:cNvSpPr>
            <a:spLocks/>
          </p:cNvSpPr>
          <p:nvPr/>
        </p:nvSpPr>
        <p:spPr>
          <a:xfrm>
            <a:off x="665073" y="5089135"/>
            <a:ext cx="1122466" cy="33239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Available after meeting only </a:t>
            </a:r>
          </a:p>
        </p:txBody>
      </p:sp>
      <p:sp>
        <p:nvSpPr>
          <p:cNvPr id="129" name="Rectangle: Rounded Corners 128">
            <a:extLst>
              <a:ext uri="{FF2B5EF4-FFF2-40B4-BE49-F238E27FC236}">
                <a16:creationId xmlns:a16="http://schemas.microsoft.com/office/drawing/2014/main" id="{3DA6788D-24B1-55C4-5A65-AA92C2BED267}"/>
              </a:ext>
              <a:ext uri="{C183D7F6-B498-43B3-948B-1728B52AA6E4}">
                <adec:decorative xmlns:adec="http://schemas.microsoft.com/office/drawing/2017/decorative" val="1"/>
              </a:ext>
            </a:extLst>
          </p:cNvPr>
          <p:cNvSpPr/>
          <p:nvPr/>
        </p:nvSpPr>
        <p:spPr bwMode="auto">
          <a:xfrm>
            <a:off x="8379078" y="1552214"/>
            <a:ext cx="1541058" cy="326086"/>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Pct val="90000"/>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M365 Copilot</a:t>
            </a:r>
          </a:p>
        </p:txBody>
      </p:sp>
      <p:sp>
        <p:nvSpPr>
          <p:cNvPr id="35" name="Freeform: Shape 34">
            <a:extLst>
              <a:ext uri="{FF2B5EF4-FFF2-40B4-BE49-F238E27FC236}">
                <a16:creationId xmlns:a16="http://schemas.microsoft.com/office/drawing/2014/main" id="{DD19DFCE-96D0-70D7-5236-3D92F212A847}"/>
              </a:ext>
            </a:extLst>
          </p:cNvPr>
          <p:cNvSpPr/>
          <p:nvPr/>
        </p:nvSpPr>
        <p:spPr>
          <a:xfrm>
            <a:off x="10329858" y="2474717"/>
            <a:ext cx="1258746" cy="166199"/>
          </a:xfrm>
          <a:custGeom>
            <a:avLst/>
            <a:gdLst>
              <a:gd name="connsiteX0" fmla="*/ 0 w 1428970"/>
              <a:gd name="connsiteY0" fmla="*/ 109397 h 656370"/>
              <a:gd name="connsiteX1" fmla="*/ 109397 w 1428970"/>
              <a:gd name="connsiteY1" fmla="*/ 0 h 656370"/>
              <a:gd name="connsiteX2" fmla="*/ 1319573 w 1428970"/>
              <a:gd name="connsiteY2" fmla="*/ 0 h 656370"/>
              <a:gd name="connsiteX3" fmla="*/ 1428970 w 1428970"/>
              <a:gd name="connsiteY3" fmla="*/ 109397 h 656370"/>
              <a:gd name="connsiteX4" fmla="*/ 1428970 w 1428970"/>
              <a:gd name="connsiteY4" fmla="*/ 546973 h 656370"/>
              <a:gd name="connsiteX5" fmla="*/ 1319573 w 1428970"/>
              <a:gd name="connsiteY5" fmla="*/ 656370 h 656370"/>
              <a:gd name="connsiteX6" fmla="*/ 109397 w 1428970"/>
              <a:gd name="connsiteY6" fmla="*/ 656370 h 656370"/>
              <a:gd name="connsiteX7" fmla="*/ 0 w 1428970"/>
              <a:gd name="connsiteY7" fmla="*/ 546973 h 656370"/>
              <a:gd name="connsiteX8" fmla="*/ 0 w 1428970"/>
              <a:gd name="connsiteY8" fmla="*/ 109397 h 65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970" h="656370">
                <a:moveTo>
                  <a:pt x="0" y="109397"/>
                </a:moveTo>
                <a:cubicBezTo>
                  <a:pt x="0" y="48979"/>
                  <a:pt x="48979" y="0"/>
                  <a:pt x="109397" y="0"/>
                </a:cubicBezTo>
                <a:lnTo>
                  <a:pt x="1319573" y="0"/>
                </a:lnTo>
                <a:cubicBezTo>
                  <a:pt x="1379991" y="0"/>
                  <a:pt x="1428970" y="48979"/>
                  <a:pt x="1428970" y="109397"/>
                </a:cubicBezTo>
                <a:lnTo>
                  <a:pt x="1428970" y="546973"/>
                </a:lnTo>
                <a:cubicBezTo>
                  <a:pt x="1428970" y="607391"/>
                  <a:pt x="1379991" y="656370"/>
                  <a:pt x="1319573" y="656370"/>
                </a:cubicBezTo>
                <a:lnTo>
                  <a:pt x="109397" y="656370"/>
                </a:lnTo>
                <a:cubicBezTo>
                  <a:pt x="48979" y="656370"/>
                  <a:pt x="0" y="607391"/>
                  <a:pt x="0" y="546973"/>
                </a:cubicBezTo>
                <a:lnTo>
                  <a:pt x="0" y="10939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r"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On-demand </a:t>
            </a:r>
          </a:p>
        </p:txBody>
      </p:sp>
      <p:sp>
        <p:nvSpPr>
          <p:cNvPr id="36" name="Freeform: Shape 35">
            <a:extLst>
              <a:ext uri="{FF2B5EF4-FFF2-40B4-BE49-F238E27FC236}">
                <a16:creationId xmlns:a16="http://schemas.microsoft.com/office/drawing/2014/main" id="{1B46C0E0-AF79-FA9D-F556-A27D44E9B459}"/>
              </a:ext>
            </a:extLst>
          </p:cNvPr>
          <p:cNvSpPr/>
          <p:nvPr/>
        </p:nvSpPr>
        <p:spPr>
          <a:xfrm>
            <a:off x="10329858" y="3291106"/>
            <a:ext cx="1258746" cy="332399"/>
          </a:xfrm>
          <a:custGeom>
            <a:avLst/>
            <a:gdLst>
              <a:gd name="connsiteX0" fmla="*/ 0 w 1428970"/>
              <a:gd name="connsiteY0" fmla="*/ 109397 h 656370"/>
              <a:gd name="connsiteX1" fmla="*/ 109397 w 1428970"/>
              <a:gd name="connsiteY1" fmla="*/ 0 h 656370"/>
              <a:gd name="connsiteX2" fmla="*/ 1319573 w 1428970"/>
              <a:gd name="connsiteY2" fmla="*/ 0 h 656370"/>
              <a:gd name="connsiteX3" fmla="*/ 1428970 w 1428970"/>
              <a:gd name="connsiteY3" fmla="*/ 109397 h 656370"/>
              <a:gd name="connsiteX4" fmla="*/ 1428970 w 1428970"/>
              <a:gd name="connsiteY4" fmla="*/ 546973 h 656370"/>
              <a:gd name="connsiteX5" fmla="*/ 1319573 w 1428970"/>
              <a:gd name="connsiteY5" fmla="*/ 656370 h 656370"/>
              <a:gd name="connsiteX6" fmla="*/ 109397 w 1428970"/>
              <a:gd name="connsiteY6" fmla="*/ 656370 h 656370"/>
              <a:gd name="connsiteX7" fmla="*/ 0 w 1428970"/>
              <a:gd name="connsiteY7" fmla="*/ 546973 h 656370"/>
              <a:gd name="connsiteX8" fmla="*/ 0 w 1428970"/>
              <a:gd name="connsiteY8" fmla="*/ 109397 h 65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970" h="656370">
                <a:moveTo>
                  <a:pt x="0" y="109397"/>
                </a:moveTo>
                <a:cubicBezTo>
                  <a:pt x="0" y="48979"/>
                  <a:pt x="48979" y="0"/>
                  <a:pt x="109397" y="0"/>
                </a:cubicBezTo>
                <a:lnTo>
                  <a:pt x="1319573" y="0"/>
                </a:lnTo>
                <a:cubicBezTo>
                  <a:pt x="1379991" y="0"/>
                  <a:pt x="1428970" y="48979"/>
                  <a:pt x="1428970" y="109397"/>
                </a:cubicBezTo>
                <a:lnTo>
                  <a:pt x="1428970" y="546973"/>
                </a:lnTo>
                <a:cubicBezTo>
                  <a:pt x="1428970" y="607391"/>
                  <a:pt x="1379991" y="656370"/>
                  <a:pt x="1319573" y="656370"/>
                </a:cubicBezTo>
                <a:lnTo>
                  <a:pt x="109397" y="656370"/>
                </a:lnTo>
                <a:cubicBezTo>
                  <a:pt x="48979" y="656370"/>
                  <a:pt x="0" y="607391"/>
                  <a:pt x="0" y="546973"/>
                </a:cubicBezTo>
                <a:lnTo>
                  <a:pt x="0" y="10939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r"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Based on unique prompts</a:t>
            </a:r>
          </a:p>
        </p:txBody>
      </p:sp>
      <p:sp>
        <p:nvSpPr>
          <p:cNvPr id="23" name="Freeform: Shape 22">
            <a:extLst>
              <a:ext uri="{FF2B5EF4-FFF2-40B4-BE49-F238E27FC236}">
                <a16:creationId xmlns:a16="http://schemas.microsoft.com/office/drawing/2014/main" id="{A8424AF5-0F3C-0C8F-80E5-225648FCAC47}"/>
              </a:ext>
            </a:extLst>
          </p:cNvPr>
          <p:cNvSpPr/>
          <p:nvPr/>
        </p:nvSpPr>
        <p:spPr>
          <a:xfrm>
            <a:off x="10329858" y="4105842"/>
            <a:ext cx="1258746" cy="498598"/>
          </a:xfrm>
          <a:custGeom>
            <a:avLst/>
            <a:gdLst>
              <a:gd name="connsiteX0" fmla="*/ 0 w 1428970"/>
              <a:gd name="connsiteY0" fmla="*/ 109397 h 656370"/>
              <a:gd name="connsiteX1" fmla="*/ 109397 w 1428970"/>
              <a:gd name="connsiteY1" fmla="*/ 0 h 656370"/>
              <a:gd name="connsiteX2" fmla="*/ 1319573 w 1428970"/>
              <a:gd name="connsiteY2" fmla="*/ 0 h 656370"/>
              <a:gd name="connsiteX3" fmla="*/ 1428970 w 1428970"/>
              <a:gd name="connsiteY3" fmla="*/ 109397 h 656370"/>
              <a:gd name="connsiteX4" fmla="*/ 1428970 w 1428970"/>
              <a:gd name="connsiteY4" fmla="*/ 546973 h 656370"/>
              <a:gd name="connsiteX5" fmla="*/ 1319573 w 1428970"/>
              <a:gd name="connsiteY5" fmla="*/ 656370 h 656370"/>
              <a:gd name="connsiteX6" fmla="*/ 109397 w 1428970"/>
              <a:gd name="connsiteY6" fmla="*/ 656370 h 656370"/>
              <a:gd name="connsiteX7" fmla="*/ 0 w 1428970"/>
              <a:gd name="connsiteY7" fmla="*/ 546973 h 656370"/>
              <a:gd name="connsiteX8" fmla="*/ 0 w 1428970"/>
              <a:gd name="connsiteY8" fmla="*/ 109397 h 65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970" h="656370">
                <a:moveTo>
                  <a:pt x="0" y="109397"/>
                </a:moveTo>
                <a:cubicBezTo>
                  <a:pt x="0" y="48979"/>
                  <a:pt x="48979" y="0"/>
                  <a:pt x="109397" y="0"/>
                </a:cubicBezTo>
                <a:lnTo>
                  <a:pt x="1319573" y="0"/>
                </a:lnTo>
                <a:cubicBezTo>
                  <a:pt x="1379991" y="0"/>
                  <a:pt x="1428970" y="48979"/>
                  <a:pt x="1428970" y="109397"/>
                </a:cubicBezTo>
                <a:lnTo>
                  <a:pt x="1428970" y="546973"/>
                </a:lnTo>
                <a:cubicBezTo>
                  <a:pt x="1428970" y="607391"/>
                  <a:pt x="1379991" y="656370"/>
                  <a:pt x="1319573" y="656370"/>
                </a:cubicBezTo>
                <a:lnTo>
                  <a:pt x="109397" y="656370"/>
                </a:lnTo>
                <a:cubicBezTo>
                  <a:pt x="48979" y="656370"/>
                  <a:pt x="0" y="607391"/>
                  <a:pt x="0" y="546973"/>
                </a:cubicBezTo>
                <a:lnTo>
                  <a:pt x="0" y="10939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r"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Conversational interaction, with citations.</a:t>
            </a:r>
          </a:p>
        </p:txBody>
      </p:sp>
      <p:sp>
        <p:nvSpPr>
          <p:cNvPr id="39" name="Freeform: Shape 38">
            <a:extLst>
              <a:ext uri="{FF2B5EF4-FFF2-40B4-BE49-F238E27FC236}">
                <a16:creationId xmlns:a16="http://schemas.microsoft.com/office/drawing/2014/main" id="{6B71F16A-5EB8-3573-674F-D7629A3E06C7}"/>
              </a:ext>
            </a:extLst>
          </p:cNvPr>
          <p:cNvSpPr/>
          <p:nvPr/>
        </p:nvSpPr>
        <p:spPr>
          <a:xfrm>
            <a:off x="10329858" y="5006035"/>
            <a:ext cx="1258746" cy="498598"/>
          </a:xfrm>
          <a:custGeom>
            <a:avLst/>
            <a:gdLst>
              <a:gd name="connsiteX0" fmla="*/ 0 w 1428970"/>
              <a:gd name="connsiteY0" fmla="*/ 109397 h 656370"/>
              <a:gd name="connsiteX1" fmla="*/ 109397 w 1428970"/>
              <a:gd name="connsiteY1" fmla="*/ 0 h 656370"/>
              <a:gd name="connsiteX2" fmla="*/ 1319573 w 1428970"/>
              <a:gd name="connsiteY2" fmla="*/ 0 h 656370"/>
              <a:gd name="connsiteX3" fmla="*/ 1428970 w 1428970"/>
              <a:gd name="connsiteY3" fmla="*/ 109397 h 656370"/>
              <a:gd name="connsiteX4" fmla="*/ 1428970 w 1428970"/>
              <a:gd name="connsiteY4" fmla="*/ 546973 h 656370"/>
              <a:gd name="connsiteX5" fmla="*/ 1319573 w 1428970"/>
              <a:gd name="connsiteY5" fmla="*/ 656370 h 656370"/>
              <a:gd name="connsiteX6" fmla="*/ 109397 w 1428970"/>
              <a:gd name="connsiteY6" fmla="*/ 656370 h 656370"/>
              <a:gd name="connsiteX7" fmla="*/ 0 w 1428970"/>
              <a:gd name="connsiteY7" fmla="*/ 546973 h 656370"/>
              <a:gd name="connsiteX8" fmla="*/ 0 w 1428970"/>
              <a:gd name="connsiteY8" fmla="*/ 109397 h 65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970" h="656370">
                <a:moveTo>
                  <a:pt x="0" y="109397"/>
                </a:moveTo>
                <a:cubicBezTo>
                  <a:pt x="0" y="48979"/>
                  <a:pt x="48979" y="0"/>
                  <a:pt x="109397" y="0"/>
                </a:cubicBezTo>
                <a:lnTo>
                  <a:pt x="1319573" y="0"/>
                </a:lnTo>
                <a:cubicBezTo>
                  <a:pt x="1379991" y="0"/>
                  <a:pt x="1428970" y="48979"/>
                  <a:pt x="1428970" y="109397"/>
                </a:cubicBezTo>
                <a:lnTo>
                  <a:pt x="1428970" y="546973"/>
                </a:lnTo>
                <a:cubicBezTo>
                  <a:pt x="1428970" y="607391"/>
                  <a:pt x="1379991" y="656370"/>
                  <a:pt x="1319573" y="656370"/>
                </a:cubicBezTo>
                <a:lnTo>
                  <a:pt x="109397" y="656370"/>
                </a:lnTo>
                <a:cubicBezTo>
                  <a:pt x="48979" y="656370"/>
                  <a:pt x="0" y="607391"/>
                  <a:pt x="0" y="546973"/>
                </a:cubicBezTo>
                <a:lnTo>
                  <a:pt x="0" y="10939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r"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Available real-time</a:t>
            </a:r>
            <a:br>
              <a:rPr kumimoji="0" lang="en-US" sz="1200" b="0" i="0" u="none" strike="noStrike" kern="1200" cap="none" spc="0" normalizeH="0" baseline="0" noProof="0">
                <a:ln>
                  <a:noFill/>
                </a:ln>
                <a:solidFill>
                  <a:srgbClr val="000000"/>
                </a:solidFill>
                <a:effectLst/>
                <a:uLnTx/>
                <a:uFillTx/>
                <a:latin typeface="Segoe UI"/>
                <a:ea typeface="+mn-ea"/>
                <a:cs typeface="+mn-cs"/>
              </a:rPr>
            </a:br>
            <a:r>
              <a:rPr kumimoji="0" lang="en-US" sz="1200" b="0" i="0" u="none" strike="noStrike" kern="1200" cap="none" spc="0" normalizeH="0" baseline="0" noProof="0">
                <a:ln>
                  <a:noFill/>
                </a:ln>
                <a:solidFill>
                  <a:srgbClr val="000000"/>
                </a:solidFill>
                <a:effectLst/>
                <a:uLnTx/>
                <a:uFillTx/>
                <a:latin typeface="Segoe UI"/>
                <a:ea typeface="+mn-ea"/>
                <a:cs typeface="+mn-cs"/>
              </a:rPr>
              <a:t>(during and after meeting)</a:t>
            </a:r>
          </a:p>
        </p:txBody>
      </p:sp>
    </p:spTree>
    <p:extLst>
      <p:ext uri="{BB962C8B-B14F-4D97-AF65-F5344CB8AC3E}">
        <p14:creationId xmlns:p14="http://schemas.microsoft.com/office/powerpoint/2010/main" val="49181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42" presetClass="path" presetSubtype="0" accel="50000" decel="50000" fill="hold" nodeType="withEffect">
                                  <p:stCondLst>
                                    <p:cond delay="0"/>
                                  </p:stCondLst>
                                  <p:childTnLst>
                                    <p:animMotion origin="layout" path="M 0.04765 0 L 4.58333E-6 0 " pathEditMode="relative" rAng="0" ptsTypes="AA">
                                      <p:cBhvr>
                                        <p:cTn id="10" dur="1000" fill="hold"/>
                                        <p:tgtEl>
                                          <p:spTgt spid="3"/>
                                        </p:tgtEl>
                                        <p:attrNameLst>
                                          <p:attrName>ppt_x</p:attrName>
                                          <p:attrName>ppt_y</p:attrName>
                                        </p:attrNameLst>
                                      </p:cBhvr>
                                      <p:rCtr x="-2383" y="0"/>
                                    </p:animMotion>
                                  </p:childTnLst>
                                </p:cTn>
                              </p:par>
                              <p:par>
                                <p:cTn id="11" presetID="42" presetClass="path" presetSubtype="0" accel="50000" decel="50000" fill="hold" grpId="1" nodeType="withEffect">
                                  <p:stCondLst>
                                    <p:cond delay="0"/>
                                  </p:stCondLst>
                                  <p:childTnLst>
                                    <p:animMotion origin="layout" path="M -0.04974 4.44444E-6 L 1.66667E-6 4.44444E-6 " pathEditMode="relative" rAng="0" ptsTypes="AA">
                                      <p:cBhvr>
                                        <p:cTn id="12" dur="1000" fill="hold"/>
                                        <p:tgtEl>
                                          <p:spTgt spid="10"/>
                                        </p:tgtEl>
                                        <p:attrNameLst>
                                          <p:attrName>ppt_x</p:attrName>
                                          <p:attrName>ppt_y</p:attrName>
                                        </p:attrNameLst>
                                      </p:cBhvr>
                                      <p:rCtr x="2487" y="0"/>
                                    </p:animMotion>
                                  </p:childTnLst>
                                </p:cTn>
                              </p:par>
                              <p:par>
                                <p:cTn id="13" presetID="10" presetClass="entr" presetSubtype="0"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500"/>
                                        <p:tgtEl>
                                          <p:spTgt spid="93"/>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par>
                                <p:cTn id="25" presetID="10" presetClass="entr" presetSubtype="0" fill="hold" grpId="0" nodeType="withEffect">
                                  <p:stCondLst>
                                    <p:cond delay="75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125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par>
                                <p:cTn id="37" presetID="10" presetClass="entr" presetSubtype="0" fill="hold" grpId="0" nodeType="withEffect">
                                  <p:stCondLst>
                                    <p:cond delay="125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9"/>
                                        </p:tgtEl>
                                        <p:attrNameLst>
                                          <p:attrName>style.visibility</p:attrName>
                                        </p:attrNameLst>
                                      </p:cBhvr>
                                      <p:to>
                                        <p:strVal val="visible"/>
                                      </p:to>
                                    </p:set>
                                  </p:childTnLst>
                                </p:cTn>
                              </p:par>
                              <p:par>
                                <p:cTn id="44" presetID="42" presetClass="path" presetSubtype="0" accel="50000" decel="50000" fill="hold" grpId="1" nodeType="withEffect">
                                  <p:stCondLst>
                                    <p:cond delay="0"/>
                                  </p:stCondLst>
                                  <p:childTnLst>
                                    <p:animMotion origin="layout" path="M 0.04766 0 L 1.25E-6 0 " pathEditMode="relative" rAng="0" ptsTypes="AA">
                                      <p:cBhvr>
                                        <p:cTn id="45" dur="1000" fill="hold"/>
                                        <p:tgtEl>
                                          <p:spTgt spid="129"/>
                                        </p:tgtEl>
                                        <p:attrNameLst>
                                          <p:attrName>ppt_x</p:attrName>
                                          <p:attrName>ppt_y</p:attrName>
                                        </p:attrNameLst>
                                      </p:cBhvr>
                                      <p:rCtr x="-2383" y="0"/>
                                    </p:animMotion>
                                  </p:childTnLst>
                                </p:cTn>
                              </p:par>
                              <p:par>
                                <p:cTn id="46" presetID="10" presetClass="entr" presetSubtype="0" fill="hold" grpId="0" nodeType="withEffect">
                                  <p:stCondLst>
                                    <p:cond delay="0"/>
                                  </p:stCondLst>
                                  <p:childTnLst>
                                    <p:set>
                                      <p:cBhvr>
                                        <p:cTn id="47" dur="1" fill="hold">
                                          <p:stCondLst>
                                            <p:cond delay="0"/>
                                          </p:stCondLst>
                                        </p:cTn>
                                        <p:tgtEl>
                                          <p:spTgt spid="94"/>
                                        </p:tgtEl>
                                        <p:attrNameLst>
                                          <p:attrName>style.visibility</p:attrName>
                                        </p:attrNameLst>
                                      </p:cBhvr>
                                      <p:to>
                                        <p:strVal val="visible"/>
                                      </p:to>
                                    </p:set>
                                    <p:animEffect transition="in" filter="fade">
                                      <p:cBhvr>
                                        <p:cTn id="48" dur="500"/>
                                        <p:tgtEl>
                                          <p:spTgt spid="94"/>
                                        </p:tgtEl>
                                      </p:cBhvr>
                                    </p:animEffect>
                                  </p:childTnLst>
                                </p:cTn>
                              </p:par>
                              <p:par>
                                <p:cTn id="49" presetID="1"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0.04974 0 L -1.66667E-6 0 " pathEditMode="relative" rAng="0" ptsTypes="AA">
                                      <p:cBhvr>
                                        <p:cTn id="52" dur="1000" fill="hold"/>
                                        <p:tgtEl>
                                          <p:spTgt spid="5"/>
                                        </p:tgtEl>
                                        <p:attrNameLst>
                                          <p:attrName>ppt_x</p:attrName>
                                          <p:attrName>ppt_y</p:attrName>
                                        </p:attrNameLst>
                                      </p:cBhvr>
                                      <p:rCtr x="2487" y="0"/>
                                    </p:animMotion>
                                  </p:childTnLst>
                                </p:cTn>
                              </p:par>
                              <p:par>
                                <p:cTn id="53" presetID="10" presetClass="entr" presetSubtype="0" fill="hold" grpId="0" nodeType="withEffect">
                                  <p:stCondLst>
                                    <p:cond delay="50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par>
                                <p:cTn id="56" presetID="10" presetClass="entr" presetSubtype="0" fill="hold" grpId="0" nodeType="withEffect">
                                  <p:stCondLst>
                                    <p:cond delay="50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75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par>
                                <p:cTn id="62" presetID="10" presetClass="entr" presetSubtype="0" fill="hold" grpId="0" nodeType="withEffect">
                                  <p:stCondLst>
                                    <p:cond delay="75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10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par>
                                <p:cTn id="68" presetID="10" presetClass="entr" presetSubtype="0" fill="hold" grpId="0" nodeType="withEffect">
                                  <p:stCondLst>
                                    <p:cond delay="100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par>
                                <p:cTn id="71" presetID="10" presetClass="entr" presetSubtype="0" fill="hold" grpId="0" nodeType="withEffect">
                                  <p:stCondLst>
                                    <p:cond delay="125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par>
                                <p:cTn id="74" presetID="10" presetClass="entr" presetSubtype="0" fill="hold" grpId="0" nodeType="withEffect">
                                  <p:stCondLst>
                                    <p:cond delay="125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51" grpId="0" animBg="1"/>
      <p:bldP spid="93" grpId="0" animBg="1"/>
      <p:bldP spid="94" grpId="0" animBg="1"/>
      <p:bldP spid="10" grpId="0" animBg="1"/>
      <p:bldP spid="10" grpId="1" animBg="1"/>
      <p:bldP spid="29" grpId="0"/>
      <p:bldP spid="13" grpId="0"/>
      <p:bldP spid="31" grpId="0"/>
      <p:bldP spid="20" grpId="0"/>
      <p:bldP spid="129" grpId="0" animBg="1"/>
      <p:bldP spid="129" grpId="1" animBg="1"/>
      <p:bldP spid="35" grpId="0"/>
      <p:bldP spid="36" grpId="0"/>
      <p:bldP spid="23"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3234C3A-68AF-BC2A-0DA2-5058DA83CA1B}"/>
              </a:ext>
            </a:extLst>
          </p:cNvPr>
          <p:cNvSpPr txBox="1">
            <a:spLocks noGrp="1"/>
          </p:cNvSpPr>
          <p:nvPr>
            <p:ph type="title"/>
          </p:nvPr>
        </p:nvSpPr>
        <p:spPr>
          <a:xfrm>
            <a:off x="956345" y="365125"/>
            <a:ext cx="10397455"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defRPr/>
            </a:pPr>
            <a:r>
              <a:rPr kumimoji="0" lang="en-US" sz="2000" b="0" i="0" u="none" strike="noStrike" kern="1200" cap="none" spc="-50" normalizeH="0" baseline="0" noProof="0" dirty="0">
                <a:ln w="3175">
                  <a:noFill/>
                </a:ln>
                <a:effectLst/>
                <a:uLnTx/>
                <a:uFillTx/>
                <a:latin typeface="Montserrat ExtraBold" panose="00000900000000000000" pitchFamily="2" charset="0"/>
                <a:cs typeface="Segoe UI"/>
              </a:rPr>
              <a:t>Amanda uses intelligent recap to understand the </a:t>
            </a:r>
            <a:r>
              <a:rPr kumimoji="0" lang="en-US" sz="2000" b="0" i="0" u="none" strike="noStrike" kern="1200" cap="none" spc="-50" normalizeH="0" baseline="0" noProof="0" dirty="0">
                <a:ln w="3175">
                  <a:noFill/>
                </a:ln>
                <a:solidFill>
                  <a:srgbClr val="5C5AD4"/>
                </a:solidFill>
                <a:effectLst/>
                <a:uLnTx/>
                <a:uFillTx/>
                <a:latin typeface="Montserrat ExtraBold" panose="00000900000000000000" pitchFamily="2" charset="0"/>
                <a:cs typeface="Segoe UI"/>
              </a:rPr>
              <a:t>key highlights </a:t>
            </a:r>
            <a:r>
              <a:rPr kumimoji="0" lang="en-US" sz="2000" b="0" i="0" u="none" strike="noStrike" kern="1200" cap="none" spc="-50" normalizeH="0" baseline="0" noProof="0" dirty="0">
                <a:ln w="3175">
                  <a:noFill/>
                </a:ln>
                <a:effectLst/>
                <a:uLnTx/>
                <a:uFillTx/>
                <a:latin typeface="Montserrat ExtraBold" panose="00000900000000000000" pitchFamily="2" charset="0"/>
                <a:cs typeface="Segoe UI"/>
              </a:rPr>
              <a:t>of a missed meeting, then uses Copilot to </a:t>
            </a:r>
            <a:r>
              <a:rPr kumimoji="0" lang="en-US" sz="2000" b="0" i="0" u="none" strike="noStrike" kern="1200" cap="none" spc="-50" normalizeH="0" baseline="0" noProof="0" dirty="0">
                <a:ln w="3175">
                  <a:noFill/>
                </a:ln>
                <a:solidFill>
                  <a:srgbClr val="5C5AD4"/>
                </a:solidFill>
                <a:effectLst/>
                <a:uLnTx/>
                <a:uFillTx/>
                <a:latin typeface="Montserrat ExtraBold" panose="00000900000000000000" pitchFamily="2" charset="0"/>
                <a:cs typeface="Segoe UI"/>
              </a:rPr>
              <a:t>progress</a:t>
            </a:r>
            <a:r>
              <a:rPr lang="en-US" sz="2000" dirty="0">
                <a:solidFill>
                  <a:srgbClr val="5C5AD4"/>
                </a:solidFill>
                <a:latin typeface="Montserrat ExtraBold" panose="00000900000000000000" pitchFamily="2" charset="0"/>
                <a:cs typeface="Segoe UI"/>
              </a:rPr>
              <a:t> her</a:t>
            </a:r>
            <a:r>
              <a:rPr kumimoji="0" lang="en-US" sz="2000" b="0" i="0" u="none" strike="noStrike" kern="1200" cap="none" spc="-50" normalizeH="0" baseline="0" noProof="0" dirty="0">
                <a:ln w="3175">
                  <a:noFill/>
                </a:ln>
                <a:solidFill>
                  <a:srgbClr val="5C5AD4"/>
                </a:solidFill>
                <a:effectLst/>
                <a:uLnTx/>
                <a:uFillTx/>
                <a:latin typeface="Montserrat ExtraBold" panose="00000900000000000000" pitchFamily="2" charset="0"/>
                <a:cs typeface="Segoe UI"/>
              </a:rPr>
              <a:t> next steps</a:t>
            </a:r>
            <a:r>
              <a:rPr lang="en-US" sz="2000" dirty="0">
                <a:solidFill>
                  <a:srgbClr val="5C5AD4"/>
                </a:solidFill>
                <a:latin typeface="Montserrat ExtraBold" panose="00000900000000000000" pitchFamily="2" charset="0"/>
                <a:cs typeface="Segoe UI"/>
              </a:rPr>
              <a:t> </a:t>
            </a:r>
            <a:endParaRPr kumimoji="0" lang="en-US" sz="1400" b="0" i="0" u="none" strike="noStrike" kern="1200" cap="none" spc="-50" normalizeH="0" baseline="0" noProof="0" dirty="0">
              <a:ln w="3175">
                <a:noFill/>
              </a:ln>
              <a:solidFill>
                <a:srgbClr val="5C5AD4"/>
              </a:solidFill>
              <a:effectLst/>
              <a:uLnTx/>
              <a:uFillTx/>
              <a:latin typeface="Montserrat ExtraBold" panose="00000900000000000000" pitchFamily="2" charset="0"/>
            </a:endParaRPr>
          </a:p>
        </p:txBody>
      </p:sp>
      <p:sp>
        <p:nvSpPr>
          <p:cNvPr id="3" name="Content Placeholder 2">
            <a:extLst>
              <a:ext uri="{FF2B5EF4-FFF2-40B4-BE49-F238E27FC236}">
                <a16:creationId xmlns:a16="http://schemas.microsoft.com/office/drawing/2014/main" id="{51A04EB5-E924-91AA-69D9-C769CE5BFF99}"/>
              </a:ext>
            </a:extLst>
          </p:cNvPr>
          <p:cNvSpPr>
            <a:spLocks noGrp="1"/>
          </p:cNvSpPr>
          <p:nvPr>
            <p:ph idx="1"/>
          </p:nvPr>
        </p:nvSpPr>
        <p:spPr>
          <a:xfrm>
            <a:off x="645324" y="1625014"/>
            <a:ext cx="10397455" cy="4666945"/>
          </a:xfrm>
        </p:spPr>
        <p:txBody>
          <a:bodyPr/>
          <a:lstStyle/>
          <a:p>
            <a:endParaRPr lang="en-NZ" dirty="0"/>
          </a:p>
        </p:txBody>
      </p:sp>
      <p:pic>
        <p:nvPicPr>
          <p:cNvPr id="8" name="Picture 7" descr="A screen capture of Intelligent Recap and M365 Copilot in a meeting recap in Microsoft Teams.&#10;&#10;Its details the journey Below that falls under intelligent recap.&#10;&#10;1. First, Amanda skims the highlights on the Recap tab such as AI-generated notes and suggested tasks.&#10;&#10;2. She notices a task was assigned to her &#10;&#10;3. She users name mentions to hear about the task directly. And reviews the content shared using screenshare markers and Chapters.  &#10;&#10;Under M365 Copilot we observe: &#10;&#10;4: In order to start making progress on her task, she asks Copilot to organize the options discussed into a pros and cons table &#10;&#10;5. The table helps Amanda think of more pros that the team didn’t discuss. To ensure they’ve covered all their bases, she asks Copilot to suggest additional ideas related to the topic.&#10;">
            <a:extLst>
              <a:ext uri="{FF2B5EF4-FFF2-40B4-BE49-F238E27FC236}">
                <a16:creationId xmlns:a16="http://schemas.microsoft.com/office/drawing/2014/main" id="{74724EEB-E16D-6409-9AFD-162629FF95C9}"/>
              </a:ext>
            </a:extLst>
          </p:cNvPr>
          <p:cNvPicPr>
            <a:picLocks noChangeAspect="1"/>
          </p:cNvPicPr>
          <p:nvPr/>
        </p:nvPicPr>
        <p:blipFill rotWithShape="1">
          <a:blip r:embed="rId3">
            <a:extLst>
              <a:ext uri="{28A0092B-C50C-407E-A947-70E740481C1C}">
                <a14:useLocalDpi xmlns:a14="http://schemas.microsoft.com/office/drawing/2010/main" val="0"/>
              </a:ext>
            </a:extLst>
          </a:blip>
          <a:srcRect l="1085" t="6946" r="1341" b="2570"/>
          <a:stretch/>
        </p:blipFill>
        <p:spPr>
          <a:xfrm>
            <a:off x="970902" y="1521340"/>
            <a:ext cx="9553667" cy="4983480"/>
          </a:xfrm>
          <a:prstGeom prst="roundRect">
            <a:avLst>
              <a:gd name="adj" fmla="val 4052"/>
            </a:avLst>
          </a:prstGeom>
          <a:solidFill>
            <a:schemeClr val="bg1"/>
          </a:solidFill>
          <a:ln w="9525" cap="flat">
            <a:solidFill>
              <a:schemeClr val="bg1"/>
            </a:solidFill>
            <a:prstDash val="solid"/>
            <a:miter/>
          </a:ln>
          <a:effectLst>
            <a:outerShdw blurRad="177800" dist="38100" dir="5400000" algn="t" rotWithShape="0">
              <a:prstClr val="black">
                <a:alpha val="17000"/>
              </a:prstClr>
            </a:outerShdw>
          </a:effectLst>
        </p:spPr>
      </p:pic>
      <p:sp>
        <p:nvSpPr>
          <p:cNvPr id="83" name="Rectangle: Rounded Corners 82">
            <a:extLst>
              <a:ext uri="{FF2B5EF4-FFF2-40B4-BE49-F238E27FC236}">
                <a16:creationId xmlns:a16="http://schemas.microsoft.com/office/drawing/2014/main" id="{D34EE56A-A224-3B05-9C85-D006CD5852C6}"/>
              </a:ext>
              <a:ext uri="{C183D7F6-B498-43B3-948B-1728B52AA6E4}">
                <adec:decorative xmlns:adec="http://schemas.microsoft.com/office/drawing/2017/decorative" val="1"/>
              </a:ext>
            </a:extLst>
          </p:cNvPr>
          <p:cNvSpPr>
            <a:spLocks/>
          </p:cNvSpPr>
          <p:nvPr/>
        </p:nvSpPr>
        <p:spPr bwMode="auto">
          <a:xfrm>
            <a:off x="1571755" y="2414980"/>
            <a:ext cx="2920836" cy="709668"/>
          </a:xfrm>
          <a:prstGeom prst="roundRect">
            <a:avLst>
              <a:gd name="adj" fmla="val 9697"/>
            </a:avLst>
          </a:prstGeom>
          <a:solidFill>
            <a:schemeClr val="bg1"/>
          </a:solidFill>
          <a:ln w="6350">
            <a:solidFill>
              <a:schemeClr val="accent1">
                <a:lumMod val="75000"/>
              </a:schemeClr>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Semibold"/>
              <a:ea typeface="Calibri" panose="020F0502020204030204"/>
              <a:cs typeface="Segoe UI"/>
            </a:endParaRPr>
          </a:p>
        </p:txBody>
      </p:sp>
      <p:sp>
        <p:nvSpPr>
          <p:cNvPr id="84" name="Rectangle: Rounded Corners 83">
            <a:extLst>
              <a:ext uri="{FF2B5EF4-FFF2-40B4-BE49-F238E27FC236}">
                <a16:creationId xmlns:a16="http://schemas.microsoft.com/office/drawing/2014/main" id="{C9851702-44B7-A74C-9951-4CFF1567C1A0}"/>
              </a:ext>
              <a:ext uri="{C183D7F6-B498-43B3-948B-1728B52AA6E4}">
                <adec:decorative xmlns:adec="http://schemas.microsoft.com/office/drawing/2017/decorative" val="1"/>
              </a:ext>
            </a:extLst>
          </p:cNvPr>
          <p:cNvSpPr/>
          <p:nvPr/>
        </p:nvSpPr>
        <p:spPr bwMode="auto">
          <a:xfrm>
            <a:off x="1607551" y="2453000"/>
            <a:ext cx="2849244" cy="753537"/>
          </a:xfrm>
          <a:prstGeom prst="roundRect">
            <a:avLst>
              <a:gd name="adj" fmla="val 8492"/>
            </a:avLst>
          </a:prstGeom>
          <a:solidFill>
            <a:srgbClr val="312FB4"/>
          </a:solidFill>
          <a:ln w="9525">
            <a:solidFill>
              <a:schemeClr val="bg1"/>
            </a:solidFill>
          </a:ln>
          <a:effectLst>
            <a:outerShdw blurRad="50800"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She uses </a:t>
            </a:r>
            <a:r>
              <a:rPr kumimoji="0" lang="en-US" sz="1000" b="0" i="0" u="none" strike="noStrike" kern="1200" cap="none" spc="0" normalizeH="0" baseline="0" noProof="0">
                <a:ln>
                  <a:noFill/>
                </a:ln>
                <a:solidFill>
                  <a:srgbClr val="FFFFFF"/>
                </a:solidFill>
                <a:effectLst/>
                <a:uLnTx/>
                <a:uFillTx/>
                <a:latin typeface="Segoe UI"/>
                <a:ea typeface="+mn-ea"/>
                <a:cs typeface="Segoe UI"/>
              </a:rPr>
              <a:t> </a:t>
            </a:r>
            <a:r>
              <a:rPr kumimoji="0" lang="en-US" sz="1000" b="1" i="0" u="none" strike="noStrike" kern="1200" cap="none" spc="0" normalizeH="0" baseline="0" noProof="0">
                <a:ln>
                  <a:noFill/>
                </a:ln>
                <a:solidFill>
                  <a:srgbClr val="FFFFFF"/>
                </a:solidFill>
                <a:effectLst/>
                <a:uLnTx/>
                <a:uFillTx/>
                <a:latin typeface="Segoe UI Semibold"/>
                <a:ea typeface="+mn-ea"/>
                <a:cs typeface="+mn-cs"/>
              </a:rPr>
              <a:t>name mentions and speaker markers </a:t>
            </a:r>
            <a:r>
              <a:rPr kumimoji="0" lang="en-US" sz="1000" b="0" i="0" u="none" strike="noStrike" kern="1200" cap="none" spc="0" normalizeH="0" baseline="0" noProof="0">
                <a:ln>
                  <a:noFill/>
                </a:ln>
                <a:solidFill>
                  <a:srgbClr val="FFFFFF"/>
                </a:solidFill>
                <a:effectLst/>
                <a:uLnTx/>
                <a:uFillTx/>
                <a:latin typeface="Segoe UI"/>
                <a:ea typeface="+mn-ea"/>
                <a:cs typeface="+mn-cs"/>
              </a:rPr>
              <a:t>to hear about the task directly. And reviews the content shared using </a:t>
            </a:r>
            <a:r>
              <a:rPr kumimoji="0" lang="en-US" sz="1000" b="1" i="0" u="none" strike="noStrike" kern="1200" cap="none" spc="0" normalizeH="0" baseline="0" noProof="0">
                <a:ln>
                  <a:noFill/>
                </a:ln>
                <a:solidFill>
                  <a:srgbClr val="FFFFFF"/>
                </a:solidFill>
                <a:effectLst/>
                <a:uLnTx/>
                <a:uFillTx/>
                <a:latin typeface="Segoe UI Semibold"/>
                <a:ea typeface="+mn-ea"/>
                <a:cs typeface="+mn-cs"/>
              </a:rPr>
              <a:t>screenshare</a:t>
            </a:r>
            <a:r>
              <a:rPr kumimoji="0" lang="en-US" sz="1000" b="0" i="0" u="none" strike="noStrike" kern="1200" cap="none" spc="0" normalizeH="0" baseline="0" noProof="0">
                <a:ln>
                  <a:noFill/>
                </a:ln>
                <a:solidFill>
                  <a:srgbClr val="FFFFFF"/>
                </a:solidFill>
                <a:effectLst/>
                <a:uLnTx/>
                <a:uFillTx/>
                <a:latin typeface="Segoe UI Semibold"/>
                <a:ea typeface="+mn-ea"/>
                <a:cs typeface="+mn-cs"/>
              </a:rPr>
              <a:t> </a:t>
            </a:r>
            <a:r>
              <a:rPr kumimoji="0" lang="en-US" sz="1000" b="1" i="0" u="none" strike="noStrike" kern="1200" cap="none" spc="0" normalizeH="0" baseline="0" noProof="0">
                <a:ln>
                  <a:noFill/>
                </a:ln>
                <a:solidFill>
                  <a:srgbClr val="FFFFFF"/>
                </a:solidFill>
                <a:effectLst/>
                <a:uLnTx/>
                <a:uFillTx/>
                <a:latin typeface="Segoe UI Semibold"/>
                <a:ea typeface="+mn-ea"/>
                <a:cs typeface="+mn-cs"/>
              </a:rPr>
              <a:t>markers</a:t>
            </a:r>
            <a:r>
              <a:rPr kumimoji="0" lang="en-US" sz="1000" b="0" i="0" u="none" strike="noStrike" kern="1200" cap="none" spc="0" normalizeH="0" baseline="0" noProof="0">
                <a:ln>
                  <a:noFill/>
                </a:ln>
                <a:solidFill>
                  <a:srgbClr val="FFFFFF"/>
                </a:solidFill>
                <a:effectLst/>
                <a:uLnTx/>
                <a:uFillTx/>
                <a:latin typeface="Segoe UI Semibold"/>
                <a:ea typeface="+mn-ea"/>
                <a:cs typeface="+mn-cs"/>
              </a:rPr>
              <a:t> and </a:t>
            </a:r>
            <a:r>
              <a:rPr kumimoji="0" lang="en-US" sz="1000" b="1" i="0" u="none" strike="noStrike" kern="1200" cap="none" spc="0" normalizeH="0" baseline="0" noProof="0">
                <a:ln>
                  <a:noFill/>
                </a:ln>
                <a:solidFill>
                  <a:srgbClr val="FFFFFF"/>
                </a:solidFill>
                <a:effectLst/>
                <a:uLnTx/>
                <a:uFillTx/>
                <a:latin typeface="Segoe UI Semibold"/>
                <a:ea typeface="+mn-ea"/>
                <a:cs typeface="+mn-cs"/>
              </a:rPr>
              <a:t>Chapters</a:t>
            </a:r>
            <a:r>
              <a:rPr kumimoji="0" lang="en-US" sz="1000" b="0" i="0" u="none" strike="noStrike" kern="1200" cap="none" spc="0" normalizeH="0" baseline="0" noProof="0">
                <a:ln>
                  <a:noFill/>
                </a:ln>
                <a:solidFill>
                  <a:srgbClr val="FFFFFF"/>
                </a:solidFill>
                <a:effectLst/>
                <a:uLnTx/>
                <a:uFillTx/>
                <a:latin typeface="Segoe UI Semibold"/>
                <a:ea typeface="+mn-ea"/>
                <a:cs typeface="+mn-cs"/>
              </a:rPr>
              <a:t>. </a:t>
            </a:r>
          </a:p>
        </p:txBody>
      </p:sp>
      <p:cxnSp>
        <p:nvCxnSpPr>
          <p:cNvPr id="85" name="Straight Connector 84">
            <a:extLst>
              <a:ext uri="{FF2B5EF4-FFF2-40B4-BE49-F238E27FC236}">
                <a16:creationId xmlns:a16="http://schemas.microsoft.com/office/drawing/2014/main" id="{98904E99-4C4B-1E42-70B8-7BCD8B4A9D81}"/>
              </a:ext>
              <a:ext uri="{C183D7F6-B498-43B3-948B-1728B52AA6E4}">
                <adec:decorative xmlns:adec="http://schemas.microsoft.com/office/drawing/2017/decorative" val="1"/>
              </a:ext>
            </a:extLst>
          </p:cNvPr>
          <p:cNvCxnSpPr>
            <a:cxnSpLocks/>
            <a:stCxn id="88" idx="0"/>
          </p:cNvCxnSpPr>
          <p:nvPr/>
        </p:nvCxnSpPr>
        <p:spPr>
          <a:xfrm flipV="1">
            <a:off x="4243156" y="3126236"/>
            <a:ext cx="0" cy="886772"/>
          </a:xfrm>
          <a:prstGeom prst="line">
            <a:avLst/>
          </a:prstGeom>
          <a:ln w="63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B1F94205-0F0D-62F2-AF39-9BA50B6F18A6}"/>
              </a:ext>
              <a:ext uri="{C183D7F6-B498-43B3-948B-1728B52AA6E4}">
                <adec:decorative xmlns:adec="http://schemas.microsoft.com/office/drawing/2017/decorative" val="1"/>
              </a:ext>
            </a:extLst>
          </p:cNvPr>
          <p:cNvGrpSpPr/>
          <p:nvPr/>
        </p:nvGrpSpPr>
        <p:grpSpPr>
          <a:xfrm>
            <a:off x="4115202" y="4013008"/>
            <a:ext cx="255908" cy="255906"/>
            <a:chOff x="595941" y="1986969"/>
            <a:chExt cx="280648" cy="280645"/>
          </a:xfrm>
        </p:grpSpPr>
        <p:sp>
          <p:nvSpPr>
            <p:cNvPr id="87" name="Oval 86">
              <a:extLst>
                <a:ext uri="{FF2B5EF4-FFF2-40B4-BE49-F238E27FC236}">
                  <a16:creationId xmlns:a16="http://schemas.microsoft.com/office/drawing/2014/main" id="{71C4CD46-99AB-5FAF-87A0-D3457AF2F463}"/>
                </a:ext>
              </a:extLst>
            </p:cNvPr>
            <p:cNvSpPr/>
            <p:nvPr/>
          </p:nvSpPr>
          <p:spPr bwMode="auto">
            <a:xfrm>
              <a:off x="638567" y="2029596"/>
              <a:ext cx="195397" cy="195392"/>
            </a:xfrm>
            <a:prstGeom prst="ellipse">
              <a:avLst/>
            </a:prstGeom>
            <a:solidFill>
              <a:srgbClr val="312FB4"/>
            </a:solidFill>
            <a:ln w="15875">
              <a:solidFill>
                <a:schemeClr val="accent1">
                  <a:lumMod val="75000"/>
                </a:schemeClr>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a:t>
              </a:r>
              <a:endParaRPr kumimoji="0" lang="en-US" sz="105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8" name="Oval 87">
              <a:extLst>
                <a:ext uri="{FF2B5EF4-FFF2-40B4-BE49-F238E27FC236}">
                  <a16:creationId xmlns:a16="http://schemas.microsoft.com/office/drawing/2014/main" id="{305B29A3-B425-1758-83E8-6B4E1AA7927B}"/>
                </a:ext>
              </a:extLst>
            </p:cNvPr>
            <p:cNvSpPr/>
            <p:nvPr/>
          </p:nvSpPr>
          <p:spPr bwMode="auto">
            <a:xfrm>
              <a:off x="595941" y="1986969"/>
              <a:ext cx="280648" cy="280645"/>
            </a:xfrm>
            <a:prstGeom prst="ellipse">
              <a:avLst/>
            </a:prstGeom>
            <a:ln w="6350">
              <a:solidFill>
                <a:schemeClr val="accent1">
                  <a:lumMod val="75000"/>
                </a:schemeClr>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93" name="Rectangle: Rounded Corners 92">
            <a:extLst>
              <a:ext uri="{FF2B5EF4-FFF2-40B4-BE49-F238E27FC236}">
                <a16:creationId xmlns:a16="http://schemas.microsoft.com/office/drawing/2014/main" id="{54BE47B6-3A7F-3D32-08BD-059E5538A907}"/>
              </a:ext>
              <a:ext uri="{C183D7F6-B498-43B3-948B-1728B52AA6E4}">
                <adec:decorative xmlns:adec="http://schemas.microsoft.com/office/drawing/2017/decorative" val="1"/>
              </a:ext>
            </a:extLst>
          </p:cNvPr>
          <p:cNvSpPr/>
          <p:nvPr/>
        </p:nvSpPr>
        <p:spPr bwMode="auto">
          <a:xfrm>
            <a:off x="938659" y="1485078"/>
            <a:ext cx="7389495" cy="5051897"/>
          </a:xfrm>
          <a:prstGeom prst="roundRect">
            <a:avLst>
              <a:gd name="adj" fmla="val 3930"/>
            </a:avLst>
          </a:prstGeom>
          <a:noFill/>
          <a:ln w="12700">
            <a:solidFill>
              <a:schemeClr val="accent1">
                <a:lumMod val="75000"/>
              </a:schemeClr>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err="1">
              <a:ln>
                <a:noFill/>
              </a:ln>
              <a:solidFill>
                <a:srgbClr val="000000"/>
              </a:solidFill>
              <a:effectLst/>
              <a:uLnTx/>
              <a:uFillTx/>
              <a:latin typeface="Segoe UI"/>
              <a:ea typeface="Calibri" panose="020F0502020204030204"/>
              <a:cs typeface="Segoe UI"/>
            </a:endParaRPr>
          </a:p>
        </p:txBody>
      </p:sp>
      <p:sp>
        <p:nvSpPr>
          <p:cNvPr id="94" name="Rectangle: Rounded Corners 93">
            <a:extLst>
              <a:ext uri="{FF2B5EF4-FFF2-40B4-BE49-F238E27FC236}">
                <a16:creationId xmlns:a16="http://schemas.microsoft.com/office/drawing/2014/main" id="{93E46D26-7319-008D-2D7E-25C45E37DA52}"/>
              </a:ext>
              <a:ext uri="{C183D7F6-B498-43B3-948B-1728B52AA6E4}">
                <adec:decorative xmlns:adec="http://schemas.microsoft.com/office/drawing/2017/decorative" val="1"/>
              </a:ext>
            </a:extLst>
          </p:cNvPr>
          <p:cNvSpPr/>
          <p:nvPr/>
        </p:nvSpPr>
        <p:spPr bwMode="auto">
          <a:xfrm>
            <a:off x="8449983" y="1550703"/>
            <a:ext cx="2119199" cy="4986271"/>
          </a:xfrm>
          <a:prstGeom prst="roundRect">
            <a:avLst>
              <a:gd name="adj" fmla="val 9552"/>
            </a:avLst>
          </a:prstGeom>
          <a:noFill/>
          <a:ln w="12700">
            <a:solidFill>
              <a:srgbClr val="00B0F0"/>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err="1">
              <a:ln>
                <a:noFill/>
              </a:ln>
              <a:solidFill>
                <a:srgbClr val="000000"/>
              </a:solidFill>
              <a:effectLst/>
              <a:uLnTx/>
              <a:uFillTx/>
              <a:latin typeface="Segoe UI"/>
              <a:ea typeface="Calibri" panose="020F0502020204030204"/>
              <a:cs typeface="Segoe UI"/>
            </a:endParaRPr>
          </a:p>
        </p:txBody>
      </p:sp>
      <p:sp>
        <p:nvSpPr>
          <p:cNvPr id="95" name="Rectangle: Rounded Corners 94">
            <a:extLst>
              <a:ext uri="{FF2B5EF4-FFF2-40B4-BE49-F238E27FC236}">
                <a16:creationId xmlns:a16="http://schemas.microsoft.com/office/drawing/2014/main" id="{7A48C73B-5BEC-BBF2-BE9C-5ED4A3650EFF}"/>
              </a:ext>
              <a:ext uri="{C183D7F6-B498-43B3-948B-1728B52AA6E4}">
                <adec:decorative xmlns:adec="http://schemas.microsoft.com/office/drawing/2017/decorative" val="1"/>
              </a:ext>
            </a:extLst>
          </p:cNvPr>
          <p:cNvSpPr>
            <a:spLocks/>
          </p:cNvSpPr>
          <p:nvPr/>
        </p:nvSpPr>
        <p:spPr bwMode="auto">
          <a:xfrm>
            <a:off x="8203145" y="1835598"/>
            <a:ext cx="2859497" cy="642636"/>
          </a:xfrm>
          <a:prstGeom prst="roundRect">
            <a:avLst>
              <a:gd name="adj" fmla="val 12230"/>
            </a:avLst>
          </a:prstGeom>
          <a:solidFill>
            <a:schemeClr val="bg1"/>
          </a:solidFill>
          <a:ln w="6350">
            <a:solidFill>
              <a:srgbClr val="00B0F0">
                <a:alpha val="37000"/>
              </a:srgbClr>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Calibri" panose="020F0502020204030204"/>
              <a:cs typeface="Segoe UI"/>
            </a:endParaRPr>
          </a:p>
        </p:txBody>
      </p:sp>
      <p:cxnSp>
        <p:nvCxnSpPr>
          <p:cNvPr id="97" name="Straight Connector 96">
            <a:extLst>
              <a:ext uri="{FF2B5EF4-FFF2-40B4-BE49-F238E27FC236}">
                <a16:creationId xmlns:a16="http://schemas.microsoft.com/office/drawing/2014/main" id="{39E48671-BC09-CDA4-2290-4B00BF61BAB0}"/>
              </a:ext>
              <a:ext uri="{C183D7F6-B498-43B3-948B-1728B52AA6E4}">
                <adec:decorative xmlns:adec="http://schemas.microsoft.com/office/drawing/2017/decorative" val="1"/>
              </a:ext>
            </a:extLst>
          </p:cNvPr>
          <p:cNvCxnSpPr>
            <a:cxnSpLocks/>
            <a:stCxn id="100" idx="0"/>
          </p:cNvCxnSpPr>
          <p:nvPr/>
        </p:nvCxnSpPr>
        <p:spPr>
          <a:xfrm flipV="1">
            <a:off x="8669919" y="2455990"/>
            <a:ext cx="0" cy="164150"/>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C2943B59-06AF-2EEA-43BB-8E1D716234AE}"/>
              </a:ext>
              <a:ext uri="{C183D7F6-B498-43B3-948B-1728B52AA6E4}">
                <adec:decorative xmlns:adec="http://schemas.microsoft.com/office/drawing/2017/decorative" val="1"/>
              </a:ext>
            </a:extLst>
          </p:cNvPr>
          <p:cNvGrpSpPr/>
          <p:nvPr/>
        </p:nvGrpSpPr>
        <p:grpSpPr>
          <a:xfrm>
            <a:off x="8541965" y="2620140"/>
            <a:ext cx="255908" cy="255906"/>
            <a:chOff x="595941" y="1986969"/>
            <a:chExt cx="280648" cy="280645"/>
          </a:xfrm>
        </p:grpSpPr>
        <p:sp>
          <p:nvSpPr>
            <p:cNvPr id="99" name="Oval 98">
              <a:extLst>
                <a:ext uri="{FF2B5EF4-FFF2-40B4-BE49-F238E27FC236}">
                  <a16:creationId xmlns:a16="http://schemas.microsoft.com/office/drawing/2014/main" id="{EF198DBE-61E7-974E-C205-91F93B6F0305}"/>
                </a:ext>
              </a:extLst>
            </p:cNvPr>
            <p:cNvSpPr/>
            <p:nvPr/>
          </p:nvSpPr>
          <p:spPr bwMode="auto">
            <a:xfrm>
              <a:off x="638567" y="2029596"/>
              <a:ext cx="195397" cy="195392"/>
            </a:xfrm>
            <a:prstGeom prst="ellipse">
              <a:avLst/>
            </a:prstGeom>
            <a:solidFill>
              <a:srgbClr val="00B0F0"/>
            </a:solidFill>
            <a:ln w="15875">
              <a:solidFill>
                <a:srgbClr val="00B0F0"/>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4</a:t>
              </a:r>
            </a:p>
          </p:txBody>
        </p:sp>
        <p:sp>
          <p:nvSpPr>
            <p:cNvPr id="100" name="Oval 99">
              <a:extLst>
                <a:ext uri="{FF2B5EF4-FFF2-40B4-BE49-F238E27FC236}">
                  <a16:creationId xmlns:a16="http://schemas.microsoft.com/office/drawing/2014/main" id="{8004740F-8FF8-C81B-B4A0-8EA2D94B06AA}"/>
                </a:ext>
              </a:extLst>
            </p:cNvPr>
            <p:cNvSpPr/>
            <p:nvPr/>
          </p:nvSpPr>
          <p:spPr bwMode="auto">
            <a:xfrm>
              <a:off x="595941" y="1986969"/>
              <a:ext cx="280648" cy="280645"/>
            </a:xfrm>
            <a:prstGeom prst="ellipse">
              <a:avLst/>
            </a:prstGeom>
            <a:ln w="6350">
              <a:solidFill>
                <a:srgbClr val="00B0F0"/>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0" name="Group 109">
            <a:extLst>
              <a:ext uri="{FF2B5EF4-FFF2-40B4-BE49-F238E27FC236}">
                <a16:creationId xmlns:a16="http://schemas.microsoft.com/office/drawing/2014/main" id="{7A21B29D-706B-005E-F45C-B7E2D4BF1DF4}"/>
              </a:ext>
              <a:ext uri="{C183D7F6-B498-43B3-948B-1728B52AA6E4}">
                <adec:decorative xmlns:adec="http://schemas.microsoft.com/office/drawing/2017/decorative" val="1"/>
              </a:ext>
            </a:extLst>
          </p:cNvPr>
          <p:cNvGrpSpPr/>
          <p:nvPr/>
        </p:nvGrpSpPr>
        <p:grpSpPr>
          <a:xfrm>
            <a:off x="10095626" y="6138433"/>
            <a:ext cx="255908" cy="255906"/>
            <a:chOff x="595941" y="1986969"/>
            <a:chExt cx="280648" cy="280645"/>
          </a:xfrm>
        </p:grpSpPr>
        <p:sp>
          <p:nvSpPr>
            <p:cNvPr id="111" name="Oval 110">
              <a:extLst>
                <a:ext uri="{FF2B5EF4-FFF2-40B4-BE49-F238E27FC236}">
                  <a16:creationId xmlns:a16="http://schemas.microsoft.com/office/drawing/2014/main" id="{0C2AECAB-D507-8E8A-3CD0-890A564F38DB}"/>
                </a:ext>
              </a:extLst>
            </p:cNvPr>
            <p:cNvSpPr/>
            <p:nvPr/>
          </p:nvSpPr>
          <p:spPr bwMode="auto">
            <a:xfrm>
              <a:off x="638567" y="2029596"/>
              <a:ext cx="195397" cy="195392"/>
            </a:xfrm>
            <a:prstGeom prst="ellipse">
              <a:avLst/>
            </a:prstGeom>
            <a:solidFill>
              <a:srgbClr val="00B0F0"/>
            </a:solidFill>
            <a:ln w="15875">
              <a:solidFill>
                <a:srgbClr val="00B0F0"/>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5</a:t>
              </a:r>
            </a:p>
          </p:txBody>
        </p:sp>
        <p:sp>
          <p:nvSpPr>
            <p:cNvPr id="112" name="Oval 111">
              <a:extLst>
                <a:ext uri="{FF2B5EF4-FFF2-40B4-BE49-F238E27FC236}">
                  <a16:creationId xmlns:a16="http://schemas.microsoft.com/office/drawing/2014/main" id="{0C38C18F-DE34-9FD2-C82D-CF0B7C6B41DB}"/>
                </a:ext>
              </a:extLst>
            </p:cNvPr>
            <p:cNvSpPr/>
            <p:nvPr/>
          </p:nvSpPr>
          <p:spPr bwMode="auto">
            <a:xfrm>
              <a:off x="595941" y="1986969"/>
              <a:ext cx="280648" cy="280645"/>
            </a:xfrm>
            <a:prstGeom prst="ellipse">
              <a:avLst/>
            </a:prstGeom>
            <a:ln w="6350">
              <a:solidFill>
                <a:srgbClr val="00B0F0"/>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129" name="Rectangle: Rounded Corners 128">
            <a:extLst>
              <a:ext uri="{FF2B5EF4-FFF2-40B4-BE49-F238E27FC236}">
                <a16:creationId xmlns:a16="http://schemas.microsoft.com/office/drawing/2014/main" id="{3DA6788D-24B1-55C4-5A65-AA92C2BED267}"/>
              </a:ext>
              <a:ext uri="{C183D7F6-B498-43B3-948B-1728B52AA6E4}">
                <adec:decorative xmlns:adec="http://schemas.microsoft.com/office/drawing/2017/decorative" val="1"/>
              </a:ext>
            </a:extLst>
          </p:cNvPr>
          <p:cNvSpPr/>
          <p:nvPr/>
        </p:nvSpPr>
        <p:spPr bwMode="auto">
          <a:xfrm>
            <a:off x="8530084" y="1302518"/>
            <a:ext cx="1958996" cy="365760"/>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Pct val="90000"/>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M365 Copilot</a:t>
            </a:r>
          </a:p>
        </p:txBody>
      </p:sp>
      <p:sp>
        <p:nvSpPr>
          <p:cNvPr id="10" name="Rectangle: Rounded Corners 9">
            <a:extLst>
              <a:ext uri="{FF2B5EF4-FFF2-40B4-BE49-F238E27FC236}">
                <a16:creationId xmlns:a16="http://schemas.microsoft.com/office/drawing/2014/main" id="{A8C13E41-BB01-1336-AB8C-2046E717921D}"/>
              </a:ext>
              <a:ext uri="{C183D7F6-B498-43B3-948B-1728B52AA6E4}">
                <adec:decorative xmlns:adec="http://schemas.microsoft.com/office/drawing/2017/decorative" val="1"/>
              </a:ext>
            </a:extLst>
          </p:cNvPr>
          <p:cNvSpPr/>
          <p:nvPr/>
        </p:nvSpPr>
        <p:spPr bwMode="auto">
          <a:xfrm>
            <a:off x="3127410" y="1302518"/>
            <a:ext cx="3133271" cy="364100"/>
          </a:xfrm>
          <a:prstGeom prst="roundRect">
            <a:avLst>
              <a:gd name="adj" fmla="val 50000"/>
            </a:avLst>
          </a:prstGeom>
          <a:solidFill>
            <a:srgbClr val="312FB4"/>
          </a:solidFill>
          <a:ln w="9525">
            <a:solidFill>
              <a:schemeClr val="bg1"/>
            </a:solidFill>
          </a:ln>
          <a:effectLst>
            <a:outerShdw blurRad="50800"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Intelligent recap</a:t>
            </a:r>
            <a:endParaRPr kumimoji="0" lang="en-US" sz="1600" b="0" i="0" u="sng" strike="noStrike" kern="1200" cap="none" spc="0" normalizeH="0" baseline="0" noProof="0">
              <a:ln>
                <a:noFill/>
              </a:ln>
              <a:solidFill>
                <a:srgbClr val="FFFFFF"/>
              </a:solidFill>
              <a:effectLst/>
              <a:uLnTx/>
              <a:uFillTx/>
              <a:latin typeface="Segoe UI Semibold"/>
              <a:ea typeface="+mn-ea"/>
              <a:cs typeface="+mn-cs"/>
            </a:endParaRPr>
          </a:p>
        </p:txBody>
      </p:sp>
      <p:sp>
        <p:nvSpPr>
          <p:cNvPr id="38" name="Rectangle: Rounded Corners 37">
            <a:extLst>
              <a:ext uri="{FF2B5EF4-FFF2-40B4-BE49-F238E27FC236}">
                <a16:creationId xmlns:a16="http://schemas.microsoft.com/office/drawing/2014/main" id="{9700CCDD-09DB-E7CE-78D3-29F4059C3CB9}"/>
              </a:ext>
              <a:ext uri="{C183D7F6-B498-43B3-948B-1728B52AA6E4}">
                <adec:decorative xmlns:adec="http://schemas.microsoft.com/office/drawing/2017/decorative" val="1"/>
              </a:ext>
            </a:extLst>
          </p:cNvPr>
          <p:cNvSpPr>
            <a:spLocks/>
          </p:cNvSpPr>
          <p:nvPr/>
        </p:nvSpPr>
        <p:spPr bwMode="auto">
          <a:xfrm>
            <a:off x="8090029" y="5082036"/>
            <a:ext cx="2919692" cy="818748"/>
          </a:xfrm>
          <a:prstGeom prst="roundRect">
            <a:avLst>
              <a:gd name="adj" fmla="val 10679"/>
            </a:avLst>
          </a:prstGeom>
          <a:solidFill>
            <a:schemeClr val="bg1"/>
          </a:solidFill>
          <a:ln w="6350">
            <a:solidFill>
              <a:srgbClr val="00B0F0">
                <a:alpha val="37000"/>
              </a:srgbClr>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Calibri" panose="020F0502020204030204"/>
              <a:cs typeface="Segoe UI"/>
            </a:endParaRPr>
          </a:p>
        </p:txBody>
      </p:sp>
      <p:sp>
        <p:nvSpPr>
          <p:cNvPr id="41" name="Rectangle: Rounded Corners 40">
            <a:extLst>
              <a:ext uri="{FF2B5EF4-FFF2-40B4-BE49-F238E27FC236}">
                <a16:creationId xmlns:a16="http://schemas.microsoft.com/office/drawing/2014/main" id="{62266E87-6AEE-95BC-0CF7-D2EAFFC13A59}"/>
              </a:ext>
              <a:ext uri="{C183D7F6-B498-43B3-948B-1728B52AA6E4}">
                <adec:decorative xmlns:adec="http://schemas.microsoft.com/office/drawing/2017/decorative" val="1"/>
              </a:ext>
            </a:extLst>
          </p:cNvPr>
          <p:cNvSpPr/>
          <p:nvPr/>
        </p:nvSpPr>
        <p:spPr bwMode="auto">
          <a:xfrm>
            <a:off x="8125253" y="4959023"/>
            <a:ext cx="2849244" cy="1064776"/>
          </a:xfrm>
          <a:prstGeom prst="roundRect">
            <a:avLst>
              <a:gd name="adj" fmla="val 8520"/>
            </a:avLst>
          </a:prstGeom>
          <a:solidFill>
            <a:srgbClr val="00B0F0"/>
          </a:solidFill>
          <a:ln w="9525">
            <a:solidFill>
              <a:schemeClr val="bg1"/>
            </a:solidFill>
          </a:ln>
          <a:effectLst>
            <a:outerShdw blurRad="50800"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The table helps Amanda identify her preferred route, but she is curious how the rest of the team feels about that option. She asks Copilot </a:t>
            </a:r>
            <a:r>
              <a:rPr kumimoji="0" lang="en-US" sz="1000" b="1" i="0" u="none" strike="noStrike" kern="1200" cap="none" spc="0" normalizeH="0" baseline="0" noProof="0">
                <a:ln>
                  <a:noFill/>
                </a:ln>
                <a:solidFill>
                  <a:srgbClr val="000000"/>
                </a:solidFill>
                <a:effectLst/>
                <a:uLnTx/>
                <a:uFillTx/>
                <a:latin typeface="Segoe UI"/>
                <a:ea typeface="+mn-ea"/>
                <a:cs typeface="+mn-cs"/>
              </a:rPr>
              <a:t>how did the team react to option 2 </a:t>
            </a:r>
            <a:r>
              <a:rPr kumimoji="0" lang="en-US" sz="1000" b="0" i="0" u="none" strike="noStrike" kern="1200" cap="none" spc="0" normalizeH="0" baseline="0" noProof="0">
                <a:ln>
                  <a:noFill/>
                </a:ln>
                <a:solidFill>
                  <a:srgbClr val="000000"/>
                </a:solidFill>
                <a:effectLst/>
                <a:uLnTx/>
                <a:uFillTx/>
                <a:latin typeface="Segoe UI"/>
                <a:ea typeface="+mn-ea"/>
                <a:cs typeface="+mn-cs"/>
              </a:rPr>
              <a:t>to get a better sense of their sentiments during the meeting.  </a:t>
            </a:r>
          </a:p>
        </p:txBody>
      </p:sp>
      <p:cxnSp>
        <p:nvCxnSpPr>
          <p:cNvPr id="44" name="Straight Connector 43">
            <a:extLst>
              <a:ext uri="{FF2B5EF4-FFF2-40B4-BE49-F238E27FC236}">
                <a16:creationId xmlns:a16="http://schemas.microsoft.com/office/drawing/2014/main" id="{FD9506D7-C7BE-982E-EF37-0FE5733DF48D}"/>
              </a:ext>
              <a:ext uri="{C183D7F6-B498-43B3-948B-1728B52AA6E4}">
                <adec:decorative xmlns:adec="http://schemas.microsoft.com/office/drawing/2017/decorative" val="1"/>
              </a:ext>
            </a:extLst>
          </p:cNvPr>
          <p:cNvCxnSpPr>
            <a:cxnSpLocks/>
            <a:stCxn id="112" idx="0"/>
          </p:cNvCxnSpPr>
          <p:nvPr/>
        </p:nvCxnSpPr>
        <p:spPr>
          <a:xfrm flipV="1">
            <a:off x="10223580" y="5862468"/>
            <a:ext cx="0" cy="275965"/>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6219AD67-82BC-531C-349C-C8AE9D4C4ADB}"/>
              </a:ext>
              <a:ext uri="{C183D7F6-B498-43B3-948B-1728B52AA6E4}">
                <adec:decorative xmlns:adec="http://schemas.microsoft.com/office/drawing/2017/decorative" val="1"/>
              </a:ext>
            </a:extLst>
          </p:cNvPr>
          <p:cNvSpPr>
            <a:spLocks/>
          </p:cNvSpPr>
          <p:nvPr/>
        </p:nvSpPr>
        <p:spPr bwMode="auto">
          <a:xfrm>
            <a:off x="4816604" y="2626173"/>
            <a:ext cx="2897392" cy="648786"/>
          </a:xfrm>
          <a:prstGeom prst="roundRect">
            <a:avLst>
              <a:gd name="adj" fmla="val 11755"/>
            </a:avLst>
          </a:prstGeom>
          <a:solidFill>
            <a:schemeClr val="bg1"/>
          </a:solidFill>
          <a:ln w="6350">
            <a:solidFill>
              <a:schemeClr val="accent1">
                <a:lumMod val="75000"/>
              </a:schemeClr>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Semibold"/>
              <a:ea typeface="Calibri" panose="020F0502020204030204"/>
              <a:cs typeface="Segoe UI"/>
            </a:endParaRPr>
          </a:p>
        </p:txBody>
      </p:sp>
      <p:sp>
        <p:nvSpPr>
          <p:cNvPr id="39" name="Rectangle: Rounded Corners 38">
            <a:extLst>
              <a:ext uri="{FF2B5EF4-FFF2-40B4-BE49-F238E27FC236}">
                <a16:creationId xmlns:a16="http://schemas.microsoft.com/office/drawing/2014/main" id="{9A38AD0C-AC8B-709A-B1BB-EF91065715A2}"/>
              </a:ext>
              <a:ext uri="{C183D7F6-B498-43B3-948B-1728B52AA6E4}">
                <adec:decorative xmlns:adec="http://schemas.microsoft.com/office/drawing/2017/decorative" val="1"/>
              </a:ext>
            </a:extLst>
          </p:cNvPr>
          <p:cNvSpPr/>
          <p:nvPr/>
        </p:nvSpPr>
        <p:spPr bwMode="auto">
          <a:xfrm>
            <a:off x="4840678" y="2659009"/>
            <a:ext cx="2849244" cy="583114"/>
          </a:xfrm>
          <a:prstGeom prst="roundRect">
            <a:avLst>
              <a:gd name="adj" fmla="val 9000"/>
            </a:avLst>
          </a:prstGeom>
          <a:solidFill>
            <a:srgbClr val="312FB4"/>
          </a:solidFill>
          <a:ln w="9525">
            <a:solidFill>
              <a:schemeClr val="bg1"/>
            </a:solidFill>
          </a:ln>
          <a:effectLst>
            <a:outerShdw blurRad="50800"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3927"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Calibri" panose="020F0502020204030204" pitchFamily="34" charset="0"/>
                <a:cs typeface="Times New Roman" panose="02020603050405020304" pitchFamily="18" charset="0"/>
              </a:rPr>
              <a:t>First, Amanda skims the highlights on the Recap tab such </a:t>
            </a:r>
            <a:r>
              <a:rPr kumimoji="0" lang="en-US" sz="1000" b="1" i="0" u="none" strike="noStrike" kern="1200" cap="none" spc="0" normalizeH="0" baseline="0" noProof="0">
                <a:ln>
                  <a:noFill/>
                </a:ln>
                <a:solidFill>
                  <a:srgbClr val="FFFFFF"/>
                </a:solidFill>
                <a:effectLst/>
                <a:uLnTx/>
                <a:uFillTx/>
                <a:latin typeface="Segoe UI Semibold"/>
                <a:ea typeface="Calibri" panose="020F0502020204030204" pitchFamily="34" charset="0"/>
                <a:cs typeface="Times New Roman" panose="02020603050405020304" pitchFamily="18" charset="0"/>
              </a:rPr>
              <a:t>as AI-generated notes</a:t>
            </a:r>
            <a:r>
              <a:rPr kumimoji="0" lang="en-US" sz="1000" b="0" i="0" u="none" strike="noStrike" kern="1200" cap="none" spc="0" normalizeH="0" baseline="0" noProof="0">
                <a:ln>
                  <a:noFill/>
                </a:ln>
                <a:solidFill>
                  <a:srgbClr val="FFFFFF"/>
                </a:solidFill>
                <a:effectLst/>
                <a:uLnTx/>
                <a:uFillTx/>
                <a:latin typeface="Segoe UI Semibold"/>
                <a:ea typeface="Calibri" panose="020F0502020204030204" pitchFamily="34" charset="0"/>
                <a:cs typeface="Times New Roman" panose="02020603050405020304" pitchFamily="18" charset="0"/>
              </a:rPr>
              <a:t> and </a:t>
            </a:r>
            <a:r>
              <a:rPr kumimoji="0" lang="en-US" sz="1000" b="1" i="0" u="none" strike="noStrike" kern="1200" cap="none" spc="0" normalizeH="0" baseline="0" noProof="0">
                <a:ln>
                  <a:noFill/>
                </a:ln>
                <a:solidFill>
                  <a:srgbClr val="FFFFFF"/>
                </a:solidFill>
                <a:effectLst/>
                <a:uLnTx/>
                <a:uFillTx/>
                <a:latin typeface="Segoe UI Semibold"/>
                <a:ea typeface="Calibri" panose="020F0502020204030204" pitchFamily="34" charset="0"/>
                <a:cs typeface="Times New Roman" panose="02020603050405020304" pitchFamily="18" charset="0"/>
              </a:rPr>
              <a:t>suggested tasks.</a:t>
            </a:r>
            <a:endParaRPr kumimoji="0" lang="en-US" sz="1000" b="1" i="0" u="none" strike="noStrike" kern="1200" cap="none" spc="0" normalizeH="0" baseline="0" noProof="0">
              <a:ln>
                <a:noFill/>
              </a:ln>
              <a:solidFill>
                <a:srgbClr val="FFFFFF"/>
              </a:solidFill>
              <a:effectLst/>
              <a:uLnTx/>
              <a:uFillTx/>
              <a:latin typeface="Segoe UI Semibold"/>
              <a:ea typeface="Segoe UI" panose="020B0502040204020203" pitchFamily="34" charset="0"/>
              <a:cs typeface="Segoe UI Semilight" panose="020B0402040204020203" pitchFamily="34" charset="0"/>
            </a:endParaRPr>
          </a:p>
        </p:txBody>
      </p:sp>
      <p:cxnSp>
        <p:nvCxnSpPr>
          <p:cNvPr id="74" name="Straight Connector 73">
            <a:extLst>
              <a:ext uri="{FF2B5EF4-FFF2-40B4-BE49-F238E27FC236}">
                <a16:creationId xmlns:a16="http://schemas.microsoft.com/office/drawing/2014/main" id="{6FC20956-2A3B-E83A-5563-42D91CCA569F}"/>
              </a:ext>
              <a:ext uri="{C183D7F6-B498-43B3-948B-1728B52AA6E4}">
                <adec:decorative xmlns:adec="http://schemas.microsoft.com/office/drawing/2017/decorative" val="1"/>
              </a:ext>
            </a:extLst>
          </p:cNvPr>
          <p:cNvCxnSpPr>
            <a:cxnSpLocks/>
            <a:stCxn id="77" idx="0"/>
          </p:cNvCxnSpPr>
          <p:nvPr/>
        </p:nvCxnSpPr>
        <p:spPr>
          <a:xfrm flipV="1">
            <a:off x="7516531" y="3280223"/>
            <a:ext cx="0" cy="457820"/>
          </a:xfrm>
          <a:prstGeom prst="line">
            <a:avLst/>
          </a:prstGeom>
          <a:ln w="63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198A8BBC-20A8-3693-4F22-851518783D42}"/>
              </a:ext>
              <a:ext uri="{C183D7F6-B498-43B3-948B-1728B52AA6E4}">
                <adec:decorative xmlns:adec="http://schemas.microsoft.com/office/drawing/2017/decorative" val="1"/>
              </a:ext>
            </a:extLst>
          </p:cNvPr>
          <p:cNvGrpSpPr/>
          <p:nvPr/>
        </p:nvGrpSpPr>
        <p:grpSpPr>
          <a:xfrm>
            <a:off x="7388577" y="3738043"/>
            <a:ext cx="255908" cy="255906"/>
            <a:chOff x="595941" y="1986969"/>
            <a:chExt cx="280648" cy="280645"/>
          </a:xfrm>
        </p:grpSpPr>
        <p:sp>
          <p:nvSpPr>
            <p:cNvPr id="76" name="Oval 75">
              <a:extLst>
                <a:ext uri="{FF2B5EF4-FFF2-40B4-BE49-F238E27FC236}">
                  <a16:creationId xmlns:a16="http://schemas.microsoft.com/office/drawing/2014/main" id="{4677A2E0-0752-7624-7724-5F0C5C2FA966}"/>
                </a:ext>
              </a:extLst>
            </p:cNvPr>
            <p:cNvSpPr/>
            <p:nvPr/>
          </p:nvSpPr>
          <p:spPr bwMode="auto">
            <a:xfrm>
              <a:off x="638567" y="2029596"/>
              <a:ext cx="195397" cy="195392"/>
            </a:xfrm>
            <a:prstGeom prst="ellipse">
              <a:avLst/>
            </a:prstGeom>
            <a:solidFill>
              <a:srgbClr val="312FB4"/>
            </a:solidFill>
            <a:ln w="15875">
              <a:solidFill>
                <a:schemeClr val="accent1">
                  <a:lumMod val="75000"/>
                </a:schemeClr>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a:t>
              </a:r>
              <a:endParaRPr kumimoji="0" lang="en-US" sz="105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5AEABDC6-D0BF-90A1-BC97-BF3F2D20F9B7}"/>
                </a:ext>
              </a:extLst>
            </p:cNvPr>
            <p:cNvSpPr/>
            <p:nvPr/>
          </p:nvSpPr>
          <p:spPr bwMode="auto">
            <a:xfrm>
              <a:off x="595941" y="1986969"/>
              <a:ext cx="280648" cy="280645"/>
            </a:xfrm>
            <a:prstGeom prst="ellipse">
              <a:avLst/>
            </a:prstGeom>
            <a:ln w="6350">
              <a:solidFill>
                <a:schemeClr val="accent1">
                  <a:lumMod val="75000"/>
                </a:schemeClr>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46" name="Straight Connector 45">
            <a:extLst>
              <a:ext uri="{FF2B5EF4-FFF2-40B4-BE49-F238E27FC236}">
                <a16:creationId xmlns:a16="http://schemas.microsoft.com/office/drawing/2014/main" id="{2FF03468-071F-28DC-88E7-531E60DA5B54}"/>
              </a:ext>
              <a:ext uri="{C183D7F6-B498-43B3-948B-1728B52AA6E4}">
                <adec:decorative xmlns:adec="http://schemas.microsoft.com/office/drawing/2017/decorative" val="1"/>
              </a:ext>
            </a:extLst>
          </p:cNvPr>
          <p:cNvCxnSpPr>
            <a:cxnSpLocks/>
          </p:cNvCxnSpPr>
          <p:nvPr/>
        </p:nvCxnSpPr>
        <p:spPr>
          <a:xfrm flipV="1">
            <a:off x="7469501" y="5448164"/>
            <a:ext cx="0" cy="337928"/>
          </a:xfrm>
          <a:prstGeom prst="line">
            <a:avLst/>
          </a:prstGeom>
          <a:ln w="63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65166F37-7BB9-F73D-1741-C6DB11DD021B}"/>
              </a:ext>
              <a:ext uri="{C183D7F6-B498-43B3-948B-1728B52AA6E4}">
                <adec:decorative xmlns:adec="http://schemas.microsoft.com/office/drawing/2017/decorative" val="1"/>
              </a:ext>
            </a:extLst>
          </p:cNvPr>
          <p:cNvGrpSpPr/>
          <p:nvPr/>
        </p:nvGrpSpPr>
        <p:grpSpPr>
          <a:xfrm>
            <a:off x="7341547" y="5786092"/>
            <a:ext cx="255908" cy="255906"/>
            <a:chOff x="595941" y="1986969"/>
            <a:chExt cx="280648" cy="280645"/>
          </a:xfrm>
        </p:grpSpPr>
        <p:sp>
          <p:nvSpPr>
            <p:cNvPr id="48" name="Oval 47">
              <a:extLst>
                <a:ext uri="{FF2B5EF4-FFF2-40B4-BE49-F238E27FC236}">
                  <a16:creationId xmlns:a16="http://schemas.microsoft.com/office/drawing/2014/main" id="{364C117F-1CE0-0CFA-8BE4-56D7BD4655D9}"/>
                </a:ext>
              </a:extLst>
            </p:cNvPr>
            <p:cNvSpPr/>
            <p:nvPr/>
          </p:nvSpPr>
          <p:spPr bwMode="auto">
            <a:xfrm>
              <a:off x="638567" y="2029596"/>
              <a:ext cx="195397" cy="195392"/>
            </a:xfrm>
            <a:prstGeom prst="ellipse">
              <a:avLst/>
            </a:prstGeom>
            <a:solidFill>
              <a:srgbClr val="312FB4"/>
            </a:solidFill>
            <a:ln w="15875">
              <a:solidFill>
                <a:schemeClr val="accent1">
                  <a:lumMod val="75000"/>
                </a:schemeClr>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a:t>
              </a:r>
              <a:endParaRPr kumimoji="0" lang="en-US" sz="105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D4241366-FC97-C820-FDB7-6F3962201DA7}"/>
                </a:ext>
              </a:extLst>
            </p:cNvPr>
            <p:cNvSpPr/>
            <p:nvPr/>
          </p:nvSpPr>
          <p:spPr bwMode="auto">
            <a:xfrm>
              <a:off x="595941" y="1986969"/>
              <a:ext cx="280648" cy="280645"/>
            </a:xfrm>
            <a:prstGeom prst="ellipse">
              <a:avLst/>
            </a:prstGeom>
            <a:ln w="6350">
              <a:solidFill>
                <a:schemeClr val="accent1">
                  <a:lumMod val="75000"/>
                </a:schemeClr>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2" name="Rectangle: Rounded Corners 71">
            <a:extLst>
              <a:ext uri="{FF2B5EF4-FFF2-40B4-BE49-F238E27FC236}">
                <a16:creationId xmlns:a16="http://schemas.microsoft.com/office/drawing/2014/main" id="{A67A5434-BF80-9C27-903D-0813BE0A335B}"/>
              </a:ext>
              <a:ext uri="{C183D7F6-B498-43B3-948B-1728B52AA6E4}">
                <adec:decorative xmlns:adec="http://schemas.microsoft.com/office/drawing/2017/decorative" val="1"/>
              </a:ext>
            </a:extLst>
          </p:cNvPr>
          <p:cNvSpPr>
            <a:spLocks/>
          </p:cNvSpPr>
          <p:nvPr/>
        </p:nvSpPr>
        <p:spPr bwMode="auto">
          <a:xfrm>
            <a:off x="5056317" y="5041389"/>
            <a:ext cx="2532234" cy="404160"/>
          </a:xfrm>
          <a:prstGeom prst="roundRect">
            <a:avLst>
              <a:gd name="adj" fmla="val 18711"/>
            </a:avLst>
          </a:prstGeom>
          <a:solidFill>
            <a:schemeClr val="bg1"/>
          </a:solidFill>
          <a:ln w="6350">
            <a:solidFill>
              <a:schemeClr val="accent1">
                <a:lumMod val="75000"/>
              </a:schemeClr>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Calibri" panose="020F0502020204030204"/>
              <a:cs typeface="Segoe UI"/>
            </a:endParaRPr>
          </a:p>
        </p:txBody>
      </p:sp>
      <p:sp>
        <p:nvSpPr>
          <p:cNvPr id="2" name="Rectangle: Rounded Corners 1">
            <a:extLst>
              <a:ext uri="{FF2B5EF4-FFF2-40B4-BE49-F238E27FC236}">
                <a16:creationId xmlns:a16="http://schemas.microsoft.com/office/drawing/2014/main" id="{DCAED15D-D004-92D6-901E-9820D820A952}"/>
              </a:ext>
              <a:ext uri="{C183D7F6-B498-43B3-948B-1728B52AA6E4}">
                <adec:decorative xmlns:adec="http://schemas.microsoft.com/office/drawing/2017/decorative" val="1"/>
              </a:ext>
            </a:extLst>
          </p:cNvPr>
          <p:cNvSpPr/>
          <p:nvPr/>
        </p:nvSpPr>
        <p:spPr bwMode="auto">
          <a:xfrm>
            <a:off x="5086479" y="5069940"/>
            <a:ext cx="2471910" cy="347058"/>
          </a:xfrm>
          <a:prstGeom prst="roundRect">
            <a:avLst>
              <a:gd name="adj" fmla="val 17844"/>
            </a:avLst>
          </a:prstGeom>
          <a:solidFill>
            <a:srgbClr val="312FB4"/>
          </a:solidFill>
          <a:ln w="9525">
            <a:solidFill>
              <a:schemeClr val="bg1"/>
            </a:solidFill>
          </a:ln>
          <a:effectLst>
            <a:outerShdw blurRad="50800"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3927"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Calibri" panose="020F0502020204030204" pitchFamily="34" charset="0"/>
                <a:cs typeface="Times New Roman" panose="02020603050405020304" pitchFamily="18" charset="0"/>
              </a:rPr>
              <a:t>She notices a </a:t>
            </a:r>
            <a:r>
              <a:rPr kumimoji="0" lang="en-US" sz="1000" b="1" i="0" u="none" strike="noStrike" kern="1200" cap="none" spc="0" normalizeH="0" baseline="0" noProof="0">
                <a:ln>
                  <a:noFill/>
                </a:ln>
                <a:solidFill>
                  <a:srgbClr val="FFFFFF"/>
                </a:solidFill>
                <a:effectLst/>
                <a:uLnTx/>
                <a:uFillTx/>
                <a:latin typeface="Segoe UI Semibold"/>
                <a:ea typeface="Calibri" panose="020F0502020204030204" pitchFamily="34" charset="0"/>
                <a:cs typeface="Times New Roman" panose="02020603050405020304" pitchFamily="18" charset="0"/>
              </a:rPr>
              <a:t>task </a:t>
            </a:r>
            <a:r>
              <a:rPr kumimoji="0" lang="en-US" sz="1000" b="0" i="0" u="none" strike="noStrike" kern="1200" cap="none" spc="0" normalizeH="0" baseline="0" noProof="0">
                <a:ln>
                  <a:noFill/>
                </a:ln>
                <a:solidFill>
                  <a:srgbClr val="FFFFFF"/>
                </a:solidFill>
                <a:effectLst/>
                <a:uLnTx/>
                <a:uFillTx/>
                <a:latin typeface="Segoe UI"/>
                <a:ea typeface="Calibri" panose="020F0502020204030204" pitchFamily="34" charset="0"/>
                <a:cs typeface="Times New Roman" panose="02020603050405020304" pitchFamily="18" charset="0"/>
              </a:rPr>
              <a:t>was assigned to her </a:t>
            </a:r>
            <a:endParaRPr kumimoji="0" lang="en-US" sz="1000" b="1" i="0" u="none" strike="noStrike" kern="1200" cap="none" spc="0" normalizeH="0" baseline="0" noProof="0">
              <a:ln>
                <a:noFill/>
              </a:ln>
              <a:solidFill>
                <a:srgbClr val="FFFFFF"/>
              </a:solidFill>
              <a:effectLst/>
              <a:uLnTx/>
              <a:uFillTx/>
              <a:latin typeface="Segoe UI"/>
              <a:ea typeface="Segoe UI" panose="020B0502040204020203" pitchFamily="34" charset="0"/>
              <a:cs typeface="Segoe UI Semilight" panose="020B0402040204020203" pitchFamily="34" charset="0"/>
            </a:endParaRPr>
          </a:p>
        </p:txBody>
      </p:sp>
      <p:sp>
        <p:nvSpPr>
          <p:cNvPr id="7" name="Rectangle: Rounded Corners 6">
            <a:extLst>
              <a:ext uri="{FF2B5EF4-FFF2-40B4-BE49-F238E27FC236}">
                <a16:creationId xmlns:a16="http://schemas.microsoft.com/office/drawing/2014/main" id="{C0819744-3CFF-C7B9-C98D-2EE5FF6204F0}"/>
              </a:ext>
              <a:ext uri="{C183D7F6-B498-43B3-948B-1728B52AA6E4}">
                <adec:decorative xmlns:adec="http://schemas.microsoft.com/office/drawing/2017/decorative" val="1"/>
              </a:ext>
            </a:extLst>
          </p:cNvPr>
          <p:cNvSpPr/>
          <p:nvPr/>
        </p:nvSpPr>
        <p:spPr bwMode="auto">
          <a:xfrm>
            <a:off x="8237668" y="1864173"/>
            <a:ext cx="2790449" cy="585486"/>
          </a:xfrm>
          <a:prstGeom prst="roundRect">
            <a:avLst>
              <a:gd name="adj" fmla="val 9130"/>
            </a:avLst>
          </a:prstGeom>
          <a:solidFill>
            <a:srgbClr val="00B0F0"/>
          </a:solidFill>
          <a:ln w="9525">
            <a:solidFill>
              <a:schemeClr val="bg1"/>
            </a:solidFill>
          </a:ln>
          <a:effectLst>
            <a:outerShdw blurRad="50800" dist="38100" dir="2700000" algn="tl"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In order to start making progress on her task, she asks Copilot to </a:t>
            </a:r>
            <a:r>
              <a:rPr kumimoji="0" lang="en-US" sz="1000" b="0" i="0" u="none" strike="noStrike" kern="1200" cap="none" spc="0" normalizeH="0" baseline="0" noProof="0">
                <a:ln>
                  <a:noFill/>
                </a:ln>
                <a:solidFill>
                  <a:srgbClr val="000000"/>
                </a:solidFill>
                <a:effectLst/>
                <a:uLnTx/>
                <a:uFillTx/>
                <a:latin typeface="Segoe UI Semibold"/>
                <a:ea typeface="+mn-ea"/>
                <a:cs typeface="+mn-cs"/>
              </a:rPr>
              <a:t>organize the options discussed into a pros and cons table </a:t>
            </a:r>
          </a:p>
        </p:txBody>
      </p:sp>
    </p:spTree>
    <p:extLst>
      <p:ext uri="{BB962C8B-B14F-4D97-AF65-F5344CB8AC3E}">
        <p14:creationId xmlns:p14="http://schemas.microsoft.com/office/powerpoint/2010/main" val="39319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entr" presetSubtype="0" fill="hold" grpId="0" nodeType="withEffect">
                                  <p:stCondLst>
                                    <p:cond delay="250"/>
                                  </p:stCondLst>
                                  <p:childTnLst>
                                    <p:set>
                                      <p:cBhvr>
                                        <p:cTn id="9" dur="1" fill="hold">
                                          <p:stCondLst>
                                            <p:cond delay="0"/>
                                          </p:stCondLst>
                                        </p:cTn>
                                        <p:tgtEl>
                                          <p:spTgt spid="93"/>
                                        </p:tgtEl>
                                        <p:attrNameLst>
                                          <p:attrName>style.visibility</p:attrName>
                                        </p:attrNameLst>
                                      </p:cBhvr>
                                      <p:to>
                                        <p:strVal val="visible"/>
                                      </p:to>
                                    </p:set>
                                  </p:childTnLst>
                                </p:cTn>
                              </p:par>
                              <p:par>
                                <p:cTn id="10" presetID="42" presetClass="path" presetSubtype="0" accel="50000" decel="50000" fill="hold" grpId="1" nodeType="withEffect">
                                  <p:stCondLst>
                                    <p:cond delay="250"/>
                                  </p:stCondLst>
                                  <p:childTnLst>
                                    <p:animMotion origin="layout" path="M -0.04974 4.44444E-6 L 1.25E-6 4.44444E-6 " pathEditMode="relative" rAng="0" ptsTypes="AA">
                                      <p:cBhvr>
                                        <p:cTn id="11" dur="750" fill="hold"/>
                                        <p:tgtEl>
                                          <p:spTgt spid="93"/>
                                        </p:tgtEl>
                                        <p:attrNameLst>
                                          <p:attrName>ppt_x</p:attrName>
                                          <p:attrName>ppt_y</p:attrName>
                                        </p:attrNameLst>
                                      </p:cBhvr>
                                      <p:rCtr x="2487" y="0"/>
                                    </p:animMotion>
                                  </p:childTnLst>
                                </p:cTn>
                              </p:par>
                              <p:par>
                                <p:cTn id="12" presetID="10" presetClass="entr" presetSubtype="0" fill="hold" grpId="0" nodeType="with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par>
                                <p:cTn id="20" presetID="22" presetClass="entr" presetSubtype="4" fill="hold"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wipe(down)">
                                      <p:cBhvr>
                                        <p:cTn id="22" dur="500"/>
                                        <p:tgtEl>
                                          <p:spTgt spid="74"/>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74"/>
                                        </p:tgtEl>
                                      </p:cBhvr>
                                    </p:animEffect>
                                    <p:set>
                                      <p:cBhvr>
                                        <p:cTn id="36" dur="1" fill="hold">
                                          <p:stCondLst>
                                            <p:cond delay="499"/>
                                          </p:stCondLst>
                                        </p:cTn>
                                        <p:tgtEl>
                                          <p:spTgt spid="7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9"/>
                                        </p:tgtEl>
                                      </p:cBhvr>
                                    </p:animEffect>
                                    <p:set>
                                      <p:cBhvr>
                                        <p:cTn id="39" dur="1" fill="hold">
                                          <p:stCondLst>
                                            <p:cond delay="499"/>
                                          </p:stCondLst>
                                        </p:cTn>
                                        <p:tgtEl>
                                          <p:spTgt spid="3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par>
                                <p:cTn id="46" presetID="22" presetClass="entr" presetSubtype="4"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down)">
                                      <p:cBhvr>
                                        <p:cTn id="48" dur="500"/>
                                        <p:tgtEl>
                                          <p:spTgt spid="46"/>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72"/>
                                        </p:tgtEl>
                                        <p:attrNameLst>
                                          <p:attrName>style.visibility</p:attrName>
                                        </p:attrNameLst>
                                      </p:cBhvr>
                                      <p:to>
                                        <p:strVal val="visible"/>
                                      </p:to>
                                    </p:set>
                                    <p:animEffect transition="in" filter="fade">
                                      <p:cBhvr>
                                        <p:cTn id="51" dur="500"/>
                                        <p:tgtEl>
                                          <p:spTgt spid="72"/>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47"/>
                                        </p:tgtEl>
                                      </p:cBhvr>
                                    </p:animEffect>
                                    <p:set>
                                      <p:cBhvr>
                                        <p:cTn id="59" dur="1" fill="hold">
                                          <p:stCondLst>
                                            <p:cond delay="499"/>
                                          </p:stCondLst>
                                        </p:cTn>
                                        <p:tgtEl>
                                          <p:spTgt spid="4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46"/>
                                        </p:tgtEl>
                                      </p:cBhvr>
                                    </p:animEffect>
                                    <p:set>
                                      <p:cBhvr>
                                        <p:cTn id="62" dur="1" fill="hold">
                                          <p:stCondLst>
                                            <p:cond delay="499"/>
                                          </p:stCondLst>
                                        </p:cTn>
                                        <p:tgtEl>
                                          <p:spTgt spid="4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fade">
                                      <p:cBhvr>
                                        <p:cTn id="68" dur="500"/>
                                        <p:tgtEl>
                                          <p:spTgt spid="86"/>
                                        </p:tgtEl>
                                      </p:cBhvr>
                                    </p:animEffect>
                                  </p:childTnLst>
                                </p:cTn>
                              </p:par>
                              <p:par>
                                <p:cTn id="69" presetID="10" presetClass="exit" presetSubtype="0" fill="hold" grpId="1" nodeType="withEffect">
                                  <p:stCondLst>
                                    <p:cond delay="0"/>
                                  </p:stCondLst>
                                  <p:childTnLst>
                                    <p:animEffect transition="out" filter="fade">
                                      <p:cBhvr>
                                        <p:cTn id="70" dur="500"/>
                                        <p:tgtEl>
                                          <p:spTgt spid="2"/>
                                        </p:tgtEl>
                                      </p:cBhvr>
                                    </p:animEffect>
                                    <p:set>
                                      <p:cBhvr>
                                        <p:cTn id="71" dur="1" fill="hold">
                                          <p:stCondLst>
                                            <p:cond delay="499"/>
                                          </p:stCondLst>
                                        </p:cTn>
                                        <p:tgtEl>
                                          <p:spTgt spid="2"/>
                                        </p:tgtEl>
                                        <p:attrNameLst>
                                          <p:attrName>style.visibility</p:attrName>
                                        </p:attrNameLst>
                                      </p:cBhvr>
                                      <p:to>
                                        <p:strVal val="hidden"/>
                                      </p:to>
                                    </p:set>
                                  </p:childTnLst>
                                </p:cTn>
                              </p:par>
                              <p:par>
                                <p:cTn id="72" presetID="22" presetClass="entr" presetSubtype="4" fill="hold" nodeType="with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wipe(down)">
                                      <p:cBhvr>
                                        <p:cTn id="74" dur="500"/>
                                        <p:tgtEl>
                                          <p:spTgt spid="85"/>
                                        </p:tgtEl>
                                      </p:cBhvr>
                                    </p:animEffect>
                                  </p:childTnLst>
                                </p:cTn>
                              </p:par>
                              <p:par>
                                <p:cTn id="75" presetID="10" presetClass="entr" presetSubtype="0" fill="hold" grpId="0" nodeType="withEffect">
                                  <p:stCondLst>
                                    <p:cond delay="500"/>
                                  </p:stCondLst>
                                  <p:childTnLst>
                                    <p:set>
                                      <p:cBhvr>
                                        <p:cTn id="76" dur="1" fill="hold">
                                          <p:stCondLst>
                                            <p:cond delay="0"/>
                                          </p:stCondLst>
                                        </p:cTn>
                                        <p:tgtEl>
                                          <p:spTgt spid="84"/>
                                        </p:tgtEl>
                                        <p:attrNameLst>
                                          <p:attrName>style.visibility</p:attrName>
                                        </p:attrNameLst>
                                      </p:cBhvr>
                                      <p:to>
                                        <p:strVal val="visible"/>
                                      </p:to>
                                    </p:set>
                                    <p:animEffect transition="in" filter="fade">
                                      <p:cBhvr>
                                        <p:cTn id="77" dur="500"/>
                                        <p:tgtEl>
                                          <p:spTgt spid="84"/>
                                        </p:tgtEl>
                                      </p:cBhvr>
                                    </p:animEffect>
                                  </p:childTnLst>
                                </p:cTn>
                              </p:par>
                              <p:par>
                                <p:cTn id="78" presetID="10" presetClass="entr" presetSubtype="0" fill="hold" grpId="0" nodeType="withEffect">
                                  <p:stCondLst>
                                    <p:cond delay="500"/>
                                  </p:stCondLst>
                                  <p:childTnLst>
                                    <p:set>
                                      <p:cBhvr>
                                        <p:cTn id="79" dur="1" fill="hold">
                                          <p:stCondLst>
                                            <p:cond delay="0"/>
                                          </p:stCondLst>
                                        </p:cTn>
                                        <p:tgtEl>
                                          <p:spTgt spid="83"/>
                                        </p:tgtEl>
                                        <p:attrNameLst>
                                          <p:attrName>style.visibility</p:attrName>
                                        </p:attrNameLst>
                                      </p:cBhvr>
                                      <p:to>
                                        <p:strVal val="visible"/>
                                      </p:to>
                                    </p:set>
                                    <p:animEffect transition="in" filter="fade">
                                      <p:cBhvr>
                                        <p:cTn id="80" dur="500"/>
                                        <p:tgtEl>
                                          <p:spTgt spid="8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84"/>
                                        </p:tgtEl>
                                      </p:cBhvr>
                                    </p:animEffect>
                                    <p:set>
                                      <p:cBhvr>
                                        <p:cTn id="85" dur="1" fill="hold">
                                          <p:stCondLst>
                                            <p:cond delay="499"/>
                                          </p:stCondLst>
                                        </p:cTn>
                                        <p:tgtEl>
                                          <p:spTgt spid="84"/>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85"/>
                                        </p:tgtEl>
                                      </p:cBhvr>
                                    </p:animEffect>
                                    <p:set>
                                      <p:cBhvr>
                                        <p:cTn id="88" dur="1" fill="hold">
                                          <p:stCondLst>
                                            <p:cond delay="499"/>
                                          </p:stCondLst>
                                        </p:cTn>
                                        <p:tgtEl>
                                          <p:spTgt spid="8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86"/>
                                        </p:tgtEl>
                                      </p:cBhvr>
                                    </p:animEffect>
                                    <p:set>
                                      <p:cBhvr>
                                        <p:cTn id="91" dur="1" fill="hold">
                                          <p:stCondLst>
                                            <p:cond delay="499"/>
                                          </p:stCondLst>
                                        </p:cTn>
                                        <p:tgtEl>
                                          <p:spTgt spid="86"/>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83"/>
                                        </p:tgtEl>
                                      </p:cBhvr>
                                    </p:animEffect>
                                    <p:set>
                                      <p:cBhvr>
                                        <p:cTn id="94" dur="1" fill="hold">
                                          <p:stCondLst>
                                            <p:cond delay="499"/>
                                          </p:stCondLst>
                                        </p:cTn>
                                        <p:tgtEl>
                                          <p:spTgt spid="83"/>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93"/>
                                        </p:tgtEl>
                                      </p:cBhvr>
                                    </p:animEffect>
                                    <p:set>
                                      <p:cBhvr>
                                        <p:cTn id="97" dur="1" fill="hold">
                                          <p:stCondLst>
                                            <p:cond delay="499"/>
                                          </p:stCondLst>
                                        </p:cTn>
                                        <p:tgtEl>
                                          <p:spTgt spid="93"/>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par>
                                <p:cTn id="101" presetID="1" presetClass="entr" presetSubtype="0" fill="hold" grpId="0" nodeType="withEffect">
                                  <p:stCondLst>
                                    <p:cond delay="250"/>
                                  </p:stCondLst>
                                  <p:childTnLst>
                                    <p:set>
                                      <p:cBhvr>
                                        <p:cTn id="102" dur="1" fill="hold">
                                          <p:stCondLst>
                                            <p:cond delay="0"/>
                                          </p:stCondLst>
                                        </p:cTn>
                                        <p:tgtEl>
                                          <p:spTgt spid="94"/>
                                        </p:tgtEl>
                                        <p:attrNameLst>
                                          <p:attrName>style.visibility</p:attrName>
                                        </p:attrNameLst>
                                      </p:cBhvr>
                                      <p:to>
                                        <p:strVal val="visible"/>
                                      </p:to>
                                    </p:set>
                                  </p:childTnLst>
                                </p:cTn>
                              </p:par>
                              <p:par>
                                <p:cTn id="103" presetID="42" presetClass="path" presetSubtype="0" accel="50000" decel="50000" fill="hold" grpId="1" nodeType="withEffect">
                                  <p:stCondLst>
                                    <p:cond delay="250"/>
                                  </p:stCondLst>
                                  <p:childTnLst>
                                    <p:animMotion origin="layout" path="M 0.04622 4.81481E-6 L 1.25E-6 4.81481E-6 " pathEditMode="relative" rAng="0" ptsTypes="AA">
                                      <p:cBhvr>
                                        <p:cTn id="104" dur="750" fill="hold"/>
                                        <p:tgtEl>
                                          <p:spTgt spid="94"/>
                                        </p:tgtEl>
                                        <p:attrNameLst>
                                          <p:attrName>ppt_x</p:attrName>
                                          <p:attrName>ppt_y</p:attrName>
                                        </p:attrNameLst>
                                      </p:cBhvr>
                                      <p:rCtr x="-2318" y="0"/>
                                    </p:animMotion>
                                  </p:childTnLst>
                                </p:cTn>
                              </p:par>
                              <p:par>
                                <p:cTn id="105" presetID="10" presetClass="entr" presetSubtype="0" fill="hold" grpId="0" nodeType="withEffect">
                                  <p:stCondLst>
                                    <p:cond delay="250"/>
                                  </p:stCondLst>
                                  <p:childTnLst>
                                    <p:set>
                                      <p:cBhvr>
                                        <p:cTn id="106" dur="1" fill="hold">
                                          <p:stCondLst>
                                            <p:cond delay="0"/>
                                          </p:stCondLst>
                                        </p:cTn>
                                        <p:tgtEl>
                                          <p:spTgt spid="129"/>
                                        </p:tgtEl>
                                        <p:attrNameLst>
                                          <p:attrName>style.visibility</p:attrName>
                                        </p:attrNameLst>
                                      </p:cBhvr>
                                      <p:to>
                                        <p:strVal val="visible"/>
                                      </p:to>
                                    </p:set>
                                    <p:animEffect transition="in" filter="fade">
                                      <p:cBhvr>
                                        <p:cTn id="107" dur="500"/>
                                        <p:tgtEl>
                                          <p:spTgt spid="129"/>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2" nodeType="clickEffect">
                                  <p:stCondLst>
                                    <p:cond delay="0"/>
                                  </p:stCondLst>
                                  <p:childTnLst>
                                    <p:set>
                                      <p:cBhvr>
                                        <p:cTn id="111" dur="1" fill="hold">
                                          <p:stCondLst>
                                            <p:cond delay="0"/>
                                          </p:stCondLst>
                                        </p:cTn>
                                        <p:tgtEl>
                                          <p:spTgt spid="94"/>
                                        </p:tgtEl>
                                        <p:attrNameLst>
                                          <p:attrName>style.visibility</p:attrName>
                                        </p:attrNameLst>
                                      </p:cBhvr>
                                      <p:to>
                                        <p:strVal val="hidden"/>
                                      </p:to>
                                    </p:set>
                                  </p:childTnLst>
                                </p:cTn>
                              </p:par>
                              <p:par>
                                <p:cTn id="112" presetID="10" presetClass="entr" presetSubtype="0" fill="hold" nodeType="withEffect">
                                  <p:stCondLst>
                                    <p:cond delay="0"/>
                                  </p:stCondLst>
                                  <p:childTnLst>
                                    <p:set>
                                      <p:cBhvr>
                                        <p:cTn id="113" dur="1" fill="hold">
                                          <p:stCondLst>
                                            <p:cond delay="0"/>
                                          </p:stCondLst>
                                        </p:cTn>
                                        <p:tgtEl>
                                          <p:spTgt spid="98"/>
                                        </p:tgtEl>
                                        <p:attrNameLst>
                                          <p:attrName>style.visibility</p:attrName>
                                        </p:attrNameLst>
                                      </p:cBhvr>
                                      <p:to>
                                        <p:strVal val="visible"/>
                                      </p:to>
                                    </p:set>
                                    <p:animEffect transition="in" filter="fade">
                                      <p:cBhvr>
                                        <p:cTn id="114" dur="500"/>
                                        <p:tgtEl>
                                          <p:spTgt spid="98"/>
                                        </p:tgtEl>
                                      </p:cBhvr>
                                    </p:animEffect>
                                  </p:childTnLst>
                                </p:cTn>
                              </p:par>
                              <p:par>
                                <p:cTn id="115" presetID="22" presetClass="entr" presetSubtype="4" fill="hold" nodeType="withEffect">
                                  <p:stCondLst>
                                    <p:cond delay="0"/>
                                  </p:stCondLst>
                                  <p:childTnLst>
                                    <p:set>
                                      <p:cBhvr>
                                        <p:cTn id="116" dur="1" fill="hold">
                                          <p:stCondLst>
                                            <p:cond delay="0"/>
                                          </p:stCondLst>
                                        </p:cTn>
                                        <p:tgtEl>
                                          <p:spTgt spid="97"/>
                                        </p:tgtEl>
                                        <p:attrNameLst>
                                          <p:attrName>style.visibility</p:attrName>
                                        </p:attrNameLst>
                                      </p:cBhvr>
                                      <p:to>
                                        <p:strVal val="visible"/>
                                      </p:to>
                                    </p:set>
                                    <p:animEffect transition="in" filter="wipe(down)">
                                      <p:cBhvr>
                                        <p:cTn id="117" dur="500"/>
                                        <p:tgtEl>
                                          <p:spTgt spid="97"/>
                                        </p:tgtEl>
                                      </p:cBhvr>
                                    </p:animEffect>
                                  </p:childTnLst>
                                </p:cTn>
                              </p:par>
                              <p:par>
                                <p:cTn id="118" presetID="10" presetClass="entr" presetSubtype="0" fill="hold" grpId="0" nodeType="withEffect">
                                  <p:stCondLst>
                                    <p:cond delay="500"/>
                                  </p:stCondLst>
                                  <p:childTnLst>
                                    <p:set>
                                      <p:cBhvr>
                                        <p:cTn id="119" dur="1" fill="hold">
                                          <p:stCondLst>
                                            <p:cond delay="0"/>
                                          </p:stCondLst>
                                        </p:cTn>
                                        <p:tgtEl>
                                          <p:spTgt spid="95"/>
                                        </p:tgtEl>
                                        <p:attrNameLst>
                                          <p:attrName>style.visibility</p:attrName>
                                        </p:attrNameLst>
                                      </p:cBhvr>
                                      <p:to>
                                        <p:strVal val="visible"/>
                                      </p:to>
                                    </p:set>
                                    <p:animEffect transition="in" filter="fade">
                                      <p:cBhvr>
                                        <p:cTn id="120" dur="500"/>
                                        <p:tgtEl>
                                          <p:spTgt spid="95"/>
                                        </p:tgtEl>
                                      </p:cBhvr>
                                    </p:animEffect>
                                  </p:childTnLst>
                                </p:cTn>
                              </p:par>
                              <p:par>
                                <p:cTn id="121" presetID="10" presetClass="entr" presetSubtype="0" fill="hold" grpId="0" nodeType="withEffect">
                                  <p:stCondLst>
                                    <p:cond delay="500"/>
                                  </p:stCondLst>
                                  <p:childTnLst>
                                    <p:set>
                                      <p:cBhvr>
                                        <p:cTn id="122" dur="1" fill="hold">
                                          <p:stCondLst>
                                            <p:cond delay="0"/>
                                          </p:stCondLst>
                                        </p:cTn>
                                        <p:tgtEl>
                                          <p:spTgt spid="7"/>
                                        </p:tgtEl>
                                        <p:attrNameLst>
                                          <p:attrName>style.visibility</p:attrName>
                                        </p:attrNameLst>
                                      </p:cBhvr>
                                      <p:to>
                                        <p:strVal val="visible"/>
                                      </p:to>
                                    </p:set>
                                    <p:animEffect transition="in" filter="fade">
                                      <p:cBhvr>
                                        <p:cTn id="123" dur="500"/>
                                        <p:tgtEl>
                                          <p:spTgt spid="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97"/>
                                        </p:tgtEl>
                                      </p:cBhvr>
                                    </p:animEffect>
                                    <p:set>
                                      <p:cBhvr>
                                        <p:cTn id="128" dur="1" fill="hold">
                                          <p:stCondLst>
                                            <p:cond delay="499"/>
                                          </p:stCondLst>
                                        </p:cTn>
                                        <p:tgtEl>
                                          <p:spTgt spid="97"/>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98"/>
                                        </p:tgtEl>
                                      </p:cBhvr>
                                    </p:animEffect>
                                    <p:set>
                                      <p:cBhvr>
                                        <p:cTn id="131" dur="1" fill="hold">
                                          <p:stCondLst>
                                            <p:cond delay="499"/>
                                          </p:stCondLst>
                                        </p:cTn>
                                        <p:tgtEl>
                                          <p:spTgt spid="98"/>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95"/>
                                        </p:tgtEl>
                                      </p:cBhvr>
                                    </p:animEffect>
                                    <p:set>
                                      <p:cBhvr>
                                        <p:cTn id="134" dur="1" fill="hold">
                                          <p:stCondLst>
                                            <p:cond delay="499"/>
                                          </p:stCondLst>
                                        </p:cTn>
                                        <p:tgtEl>
                                          <p:spTgt spid="95"/>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7"/>
                                        </p:tgtEl>
                                      </p:cBhvr>
                                    </p:animEffect>
                                    <p:set>
                                      <p:cBhvr>
                                        <p:cTn id="137" dur="1" fill="hold">
                                          <p:stCondLst>
                                            <p:cond delay="499"/>
                                          </p:stCondLst>
                                        </p:cTn>
                                        <p:tgtEl>
                                          <p:spTgt spid="7"/>
                                        </p:tgtEl>
                                        <p:attrNameLst>
                                          <p:attrName>style.visibility</p:attrName>
                                        </p:attrNameLst>
                                      </p:cBhvr>
                                      <p:to>
                                        <p:strVal val="hidden"/>
                                      </p:to>
                                    </p:set>
                                  </p:childTnLst>
                                </p:cTn>
                              </p:par>
                              <p:par>
                                <p:cTn id="138" presetID="10" presetClass="entr" presetSubtype="0" fill="hold" nodeType="withEffect">
                                  <p:stCondLst>
                                    <p:cond delay="0"/>
                                  </p:stCondLst>
                                  <p:childTnLst>
                                    <p:set>
                                      <p:cBhvr>
                                        <p:cTn id="139" dur="1" fill="hold">
                                          <p:stCondLst>
                                            <p:cond delay="0"/>
                                          </p:stCondLst>
                                        </p:cTn>
                                        <p:tgtEl>
                                          <p:spTgt spid="110"/>
                                        </p:tgtEl>
                                        <p:attrNameLst>
                                          <p:attrName>style.visibility</p:attrName>
                                        </p:attrNameLst>
                                      </p:cBhvr>
                                      <p:to>
                                        <p:strVal val="visible"/>
                                      </p:to>
                                    </p:set>
                                    <p:animEffect transition="in" filter="fade">
                                      <p:cBhvr>
                                        <p:cTn id="140" dur="500"/>
                                        <p:tgtEl>
                                          <p:spTgt spid="110"/>
                                        </p:tgtEl>
                                      </p:cBhvr>
                                    </p:animEffect>
                                  </p:childTnLst>
                                </p:cTn>
                              </p:par>
                              <p:par>
                                <p:cTn id="141" presetID="22" presetClass="entr" presetSubtype="4" fill="hold" nodeType="withEffect">
                                  <p:stCondLst>
                                    <p:cond delay="0"/>
                                  </p:stCondLst>
                                  <p:childTnLst>
                                    <p:set>
                                      <p:cBhvr>
                                        <p:cTn id="142" dur="1" fill="hold">
                                          <p:stCondLst>
                                            <p:cond delay="0"/>
                                          </p:stCondLst>
                                        </p:cTn>
                                        <p:tgtEl>
                                          <p:spTgt spid="44"/>
                                        </p:tgtEl>
                                        <p:attrNameLst>
                                          <p:attrName>style.visibility</p:attrName>
                                        </p:attrNameLst>
                                      </p:cBhvr>
                                      <p:to>
                                        <p:strVal val="visible"/>
                                      </p:to>
                                    </p:set>
                                    <p:animEffect transition="in" filter="wipe(down)">
                                      <p:cBhvr>
                                        <p:cTn id="143" dur="500"/>
                                        <p:tgtEl>
                                          <p:spTgt spid="44"/>
                                        </p:tgtEl>
                                      </p:cBhvr>
                                    </p:animEffect>
                                  </p:childTnLst>
                                </p:cTn>
                              </p:par>
                              <p:par>
                                <p:cTn id="144" presetID="10" presetClass="entr" presetSubtype="0" fill="hold" grpId="0" nodeType="withEffect">
                                  <p:stCondLst>
                                    <p:cond delay="500"/>
                                  </p:stCondLst>
                                  <p:childTnLst>
                                    <p:set>
                                      <p:cBhvr>
                                        <p:cTn id="145" dur="1" fill="hold">
                                          <p:stCondLst>
                                            <p:cond delay="0"/>
                                          </p:stCondLst>
                                        </p:cTn>
                                        <p:tgtEl>
                                          <p:spTgt spid="41"/>
                                        </p:tgtEl>
                                        <p:attrNameLst>
                                          <p:attrName>style.visibility</p:attrName>
                                        </p:attrNameLst>
                                      </p:cBhvr>
                                      <p:to>
                                        <p:strVal val="visible"/>
                                      </p:to>
                                    </p:set>
                                    <p:animEffect transition="in" filter="fade">
                                      <p:cBhvr>
                                        <p:cTn id="146" dur="500"/>
                                        <p:tgtEl>
                                          <p:spTgt spid="41"/>
                                        </p:tgtEl>
                                      </p:cBhvr>
                                    </p:animEffect>
                                  </p:childTnLst>
                                </p:cTn>
                              </p:par>
                              <p:par>
                                <p:cTn id="147" presetID="10" presetClass="entr" presetSubtype="0" fill="hold" grpId="0" nodeType="withEffect">
                                  <p:stCondLst>
                                    <p:cond delay="500"/>
                                  </p:stCondLst>
                                  <p:childTnLst>
                                    <p:set>
                                      <p:cBhvr>
                                        <p:cTn id="148" dur="1" fill="hold">
                                          <p:stCondLst>
                                            <p:cond delay="0"/>
                                          </p:stCondLst>
                                        </p:cTn>
                                        <p:tgtEl>
                                          <p:spTgt spid="38"/>
                                        </p:tgtEl>
                                        <p:attrNameLst>
                                          <p:attrName>style.visibility</p:attrName>
                                        </p:attrNameLst>
                                      </p:cBhvr>
                                      <p:to>
                                        <p:strVal val="visible"/>
                                      </p:to>
                                    </p:set>
                                    <p:animEffect transition="in" filter="fade">
                                      <p:cBhvr>
                                        <p:cTn id="14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3" grpId="1" animBg="1"/>
      <p:bldP spid="84" grpId="0" animBg="1"/>
      <p:bldP spid="84" grpId="1" animBg="1"/>
      <p:bldP spid="93" grpId="0" animBg="1"/>
      <p:bldP spid="93" grpId="1" animBg="1"/>
      <p:bldP spid="93" grpId="2" animBg="1"/>
      <p:bldP spid="94" grpId="0" animBg="1"/>
      <p:bldP spid="94" grpId="1" animBg="1"/>
      <p:bldP spid="94" grpId="2" animBg="1"/>
      <p:bldP spid="95" grpId="0" animBg="1"/>
      <p:bldP spid="95" grpId="1" animBg="1"/>
      <p:bldP spid="129" grpId="0" animBg="1"/>
      <p:bldP spid="10" grpId="0" animBg="1"/>
      <p:bldP spid="10" grpId="1" animBg="1"/>
      <p:bldP spid="38" grpId="0" animBg="1"/>
      <p:bldP spid="41" grpId="0" animBg="1"/>
      <p:bldP spid="37" grpId="0" animBg="1"/>
      <p:bldP spid="37" grpId="1" animBg="1"/>
      <p:bldP spid="39" grpId="0" animBg="1"/>
      <p:bldP spid="39" grpId="1" animBg="1"/>
      <p:bldP spid="72" grpId="0" animBg="1"/>
      <p:bldP spid="72" grpId="1" animBg="1"/>
      <p:bldP spid="2" grpId="0" animBg="1"/>
      <p:bldP spid="2" grpId="1" animBg="1"/>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9616F6-00E8-B74A-4E44-B5D644DAD659}"/>
              </a:ext>
              <a:ext uri="{C183D7F6-B498-43B3-948B-1728B52AA6E4}">
                <adec:decorative xmlns:adec="http://schemas.microsoft.com/office/drawing/2017/decorative" val="1"/>
              </a:ext>
            </a:extLst>
          </p:cNvPr>
          <p:cNvSpPr>
            <a:spLocks/>
          </p:cNvSpPr>
          <p:nvPr/>
        </p:nvSpPr>
        <p:spPr bwMode="auto">
          <a:xfrm>
            <a:off x="1527173" y="1511260"/>
            <a:ext cx="5397502" cy="4435174"/>
          </a:xfrm>
          <a:prstGeom prst="roundRect">
            <a:avLst>
              <a:gd name="adj" fmla="val 3814"/>
            </a:avLst>
          </a:prstGeom>
          <a:solidFill>
            <a:schemeClr val="bg1">
              <a:lumMod val="95000"/>
            </a:schemeClr>
          </a:solidFill>
          <a:ln w="6350">
            <a:solidFill>
              <a:schemeClr val="bg1"/>
            </a:solidFill>
            <a:headEnd type="none" w="med" len="med"/>
            <a:tailEnd type="none" w="med" len="med"/>
          </a:ln>
          <a:effectLst>
            <a:outerShdw blurRad="381000" sx="102000" sy="1020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9CFDFDC5-A27B-F4D2-D7DD-579B927B550B}"/>
              </a:ext>
              <a:ext uri="{C183D7F6-B498-43B3-948B-1728B52AA6E4}">
                <adec:decorative xmlns:adec="http://schemas.microsoft.com/office/drawing/2017/decorative" val="1"/>
              </a:ext>
            </a:extLst>
          </p:cNvPr>
          <p:cNvSpPr>
            <a:spLocks/>
          </p:cNvSpPr>
          <p:nvPr/>
        </p:nvSpPr>
        <p:spPr bwMode="auto">
          <a:xfrm>
            <a:off x="6718471" y="1398687"/>
            <a:ext cx="5035872" cy="4547746"/>
          </a:xfrm>
          <a:prstGeom prst="roundRect">
            <a:avLst>
              <a:gd name="adj" fmla="val 2572"/>
            </a:avLst>
          </a:prstGeom>
          <a:solidFill>
            <a:schemeClr val="bg1"/>
          </a:solidFill>
          <a:ln>
            <a:no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5" name="Group 24">
            <a:extLst>
              <a:ext uri="{FF2B5EF4-FFF2-40B4-BE49-F238E27FC236}">
                <a16:creationId xmlns:a16="http://schemas.microsoft.com/office/drawing/2014/main" id="{DD4E69F7-FA8B-6856-12CA-560460A5FDE0}"/>
              </a:ext>
              <a:ext uri="{C183D7F6-B498-43B3-948B-1728B52AA6E4}">
                <adec:decorative xmlns:adec="http://schemas.microsoft.com/office/drawing/2017/decorative" val="1"/>
              </a:ext>
            </a:extLst>
          </p:cNvPr>
          <p:cNvGrpSpPr/>
          <p:nvPr/>
        </p:nvGrpSpPr>
        <p:grpSpPr>
          <a:xfrm>
            <a:off x="6815057" y="1828213"/>
            <a:ext cx="4809399" cy="3270736"/>
            <a:chOff x="6815057" y="1828213"/>
            <a:chExt cx="4809399" cy="3270736"/>
          </a:xfrm>
        </p:grpSpPr>
        <p:cxnSp>
          <p:nvCxnSpPr>
            <p:cNvPr id="96" name="Straight Connector 95">
              <a:extLst>
                <a:ext uri="{FF2B5EF4-FFF2-40B4-BE49-F238E27FC236}">
                  <a16:creationId xmlns:a16="http://schemas.microsoft.com/office/drawing/2014/main" id="{F9A9C999-5871-E6E9-FE93-209234AF5A48}"/>
                </a:ext>
              </a:extLst>
            </p:cNvPr>
            <p:cNvCxnSpPr>
              <a:cxnSpLocks/>
            </p:cNvCxnSpPr>
            <p:nvPr/>
          </p:nvCxnSpPr>
          <p:spPr>
            <a:xfrm flipH="1">
              <a:off x="6820139" y="1828213"/>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DF1D9DF-EA75-296A-3FC2-34636E03C94A}"/>
                </a:ext>
              </a:extLst>
            </p:cNvPr>
            <p:cNvCxnSpPr>
              <a:cxnSpLocks/>
            </p:cNvCxnSpPr>
            <p:nvPr/>
          </p:nvCxnSpPr>
          <p:spPr>
            <a:xfrm flipH="1">
              <a:off x="6815057" y="2100774"/>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8406ED1-B622-74FA-966A-C8FB3DB2FA54}"/>
                </a:ext>
              </a:extLst>
            </p:cNvPr>
            <p:cNvCxnSpPr>
              <a:cxnSpLocks/>
            </p:cNvCxnSpPr>
            <p:nvPr/>
          </p:nvCxnSpPr>
          <p:spPr>
            <a:xfrm flipH="1">
              <a:off x="6815057" y="2373336"/>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B7CA626-AF56-8B70-FB94-E55EE9C1468A}"/>
                </a:ext>
              </a:extLst>
            </p:cNvPr>
            <p:cNvCxnSpPr>
              <a:cxnSpLocks/>
            </p:cNvCxnSpPr>
            <p:nvPr/>
          </p:nvCxnSpPr>
          <p:spPr>
            <a:xfrm flipH="1">
              <a:off x="6815057" y="2645897"/>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789C258-CD79-2E79-E426-F70A5E878F9E}"/>
                </a:ext>
              </a:extLst>
            </p:cNvPr>
            <p:cNvCxnSpPr>
              <a:cxnSpLocks/>
            </p:cNvCxnSpPr>
            <p:nvPr/>
          </p:nvCxnSpPr>
          <p:spPr>
            <a:xfrm flipH="1">
              <a:off x="6815057" y="2918458"/>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FD91895-E947-F038-0143-AF922F2D6D4A}"/>
                </a:ext>
              </a:extLst>
            </p:cNvPr>
            <p:cNvCxnSpPr>
              <a:cxnSpLocks/>
            </p:cNvCxnSpPr>
            <p:nvPr/>
          </p:nvCxnSpPr>
          <p:spPr>
            <a:xfrm flipH="1">
              <a:off x="6815057" y="3191020"/>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5EA89BD-6F14-E14D-8575-90EDF51C52F9}"/>
                </a:ext>
              </a:extLst>
            </p:cNvPr>
            <p:cNvCxnSpPr>
              <a:cxnSpLocks/>
            </p:cNvCxnSpPr>
            <p:nvPr/>
          </p:nvCxnSpPr>
          <p:spPr>
            <a:xfrm flipH="1">
              <a:off x="6815057" y="3463581"/>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BF122F5-5B2B-CA48-1C55-CCF4DF693AAF}"/>
                </a:ext>
              </a:extLst>
            </p:cNvPr>
            <p:cNvCxnSpPr>
              <a:cxnSpLocks/>
            </p:cNvCxnSpPr>
            <p:nvPr/>
          </p:nvCxnSpPr>
          <p:spPr>
            <a:xfrm flipH="1">
              <a:off x="6815057" y="3736142"/>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D379A17-6BF4-153B-0EC1-4855EB7FBC15}"/>
                </a:ext>
              </a:extLst>
            </p:cNvPr>
            <p:cNvCxnSpPr>
              <a:cxnSpLocks/>
            </p:cNvCxnSpPr>
            <p:nvPr/>
          </p:nvCxnSpPr>
          <p:spPr>
            <a:xfrm flipH="1">
              <a:off x="6815057" y="4008703"/>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E0ABAE0-A19D-78DE-4618-E56A36BD909D}"/>
                </a:ext>
              </a:extLst>
            </p:cNvPr>
            <p:cNvCxnSpPr>
              <a:cxnSpLocks/>
            </p:cNvCxnSpPr>
            <p:nvPr/>
          </p:nvCxnSpPr>
          <p:spPr>
            <a:xfrm flipH="1">
              <a:off x="6815057" y="4281265"/>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930F6F1-14CC-DAB7-62C5-B9E53C95A8C0}"/>
                </a:ext>
              </a:extLst>
            </p:cNvPr>
            <p:cNvCxnSpPr>
              <a:cxnSpLocks/>
            </p:cNvCxnSpPr>
            <p:nvPr/>
          </p:nvCxnSpPr>
          <p:spPr>
            <a:xfrm flipH="1">
              <a:off x="6815057" y="4553826"/>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7E67E9D-2CC6-DB05-BC86-BE7B8C7287DF}"/>
                </a:ext>
              </a:extLst>
            </p:cNvPr>
            <p:cNvCxnSpPr>
              <a:cxnSpLocks/>
            </p:cNvCxnSpPr>
            <p:nvPr/>
          </p:nvCxnSpPr>
          <p:spPr>
            <a:xfrm flipH="1">
              <a:off x="6815057" y="4826387"/>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A000EBC-3B94-6EC6-9BEF-4035EB15CF0C}"/>
                </a:ext>
              </a:extLst>
            </p:cNvPr>
            <p:cNvCxnSpPr>
              <a:cxnSpLocks/>
            </p:cNvCxnSpPr>
            <p:nvPr/>
          </p:nvCxnSpPr>
          <p:spPr>
            <a:xfrm flipH="1">
              <a:off x="6815057" y="5098949"/>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CF4CB07-2E27-C210-459D-93979C0EF2AE}"/>
                </a:ext>
              </a:extLst>
            </p:cNvPr>
            <p:cNvCxnSpPr>
              <a:cxnSpLocks/>
            </p:cNvCxnSpPr>
            <p:nvPr/>
          </p:nvCxnSpPr>
          <p:spPr>
            <a:xfrm flipH="1">
              <a:off x="8474445" y="1828213"/>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E234516-5FB4-78B5-44FF-9D5A4F4CF49D}"/>
                </a:ext>
              </a:extLst>
            </p:cNvPr>
            <p:cNvCxnSpPr>
              <a:cxnSpLocks/>
            </p:cNvCxnSpPr>
            <p:nvPr/>
          </p:nvCxnSpPr>
          <p:spPr>
            <a:xfrm flipH="1">
              <a:off x="8474445" y="2100774"/>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03ACFE7-BD52-B923-89DF-10628CD3958B}"/>
                </a:ext>
              </a:extLst>
            </p:cNvPr>
            <p:cNvCxnSpPr>
              <a:cxnSpLocks/>
            </p:cNvCxnSpPr>
            <p:nvPr/>
          </p:nvCxnSpPr>
          <p:spPr>
            <a:xfrm flipH="1">
              <a:off x="8474445" y="2373336"/>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3047B7B-21C3-966F-8A16-8CB44CB7A5FC}"/>
                </a:ext>
              </a:extLst>
            </p:cNvPr>
            <p:cNvCxnSpPr>
              <a:cxnSpLocks/>
            </p:cNvCxnSpPr>
            <p:nvPr/>
          </p:nvCxnSpPr>
          <p:spPr>
            <a:xfrm flipH="1">
              <a:off x="8474445" y="2645897"/>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6C14876-4B43-711A-50F8-9C67158000D6}"/>
                </a:ext>
              </a:extLst>
            </p:cNvPr>
            <p:cNvCxnSpPr>
              <a:cxnSpLocks/>
            </p:cNvCxnSpPr>
            <p:nvPr/>
          </p:nvCxnSpPr>
          <p:spPr>
            <a:xfrm flipH="1">
              <a:off x="8474445" y="2918458"/>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54E620C-1E57-F0F3-670C-E7A5B2B57854}"/>
                </a:ext>
              </a:extLst>
            </p:cNvPr>
            <p:cNvCxnSpPr>
              <a:cxnSpLocks/>
            </p:cNvCxnSpPr>
            <p:nvPr/>
          </p:nvCxnSpPr>
          <p:spPr>
            <a:xfrm flipH="1">
              <a:off x="8474445" y="3191020"/>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00AC3334-56B4-E095-A7CA-8047485D8D11}"/>
                </a:ext>
              </a:extLst>
            </p:cNvPr>
            <p:cNvCxnSpPr>
              <a:cxnSpLocks/>
            </p:cNvCxnSpPr>
            <p:nvPr/>
          </p:nvCxnSpPr>
          <p:spPr>
            <a:xfrm flipH="1">
              <a:off x="8474445" y="3463581"/>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E35B4DB6-F229-852D-2630-2DF4C2DFE0DC}"/>
                </a:ext>
              </a:extLst>
            </p:cNvPr>
            <p:cNvCxnSpPr>
              <a:cxnSpLocks/>
            </p:cNvCxnSpPr>
            <p:nvPr/>
          </p:nvCxnSpPr>
          <p:spPr>
            <a:xfrm flipH="1">
              <a:off x="8474445" y="3736142"/>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6FB68BD-C977-8BF3-95C8-1E4A83453192}"/>
                </a:ext>
              </a:extLst>
            </p:cNvPr>
            <p:cNvCxnSpPr>
              <a:cxnSpLocks/>
            </p:cNvCxnSpPr>
            <p:nvPr/>
          </p:nvCxnSpPr>
          <p:spPr>
            <a:xfrm flipH="1">
              <a:off x="8474445" y="4008703"/>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F282917-FD66-AD83-C3A2-F579F54DBF7A}"/>
                </a:ext>
              </a:extLst>
            </p:cNvPr>
            <p:cNvCxnSpPr>
              <a:cxnSpLocks/>
            </p:cNvCxnSpPr>
            <p:nvPr/>
          </p:nvCxnSpPr>
          <p:spPr>
            <a:xfrm flipH="1">
              <a:off x="8474445" y="4281265"/>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95AEEAF-F45C-054B-9352-C5FB19016CA3}"/>
                </a:ext>
              </a:extLst>
            </p:cNvPr>
            <p:cNvCxnSpPr>
              <a:cxnSpLocks/>
            </p:cNvCxnSpPr>
            <p:nvPr/>
          </p:nvCxnSpPr>
          <p:spPr>
            <a:xfrm flipH="1">
              <a:off x="8474445" y="4553826"/>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672C000-C533-4CC6-9F31-8291C76CDE7C}"/>
                </a:ext>
              </a:extLst>
            </p:cNvPr>
            <p:cNvCxnSpPr>
              <a:cxnSpLocks/>
            </p:cNvCxnSpPr>
            <p:nvPr/>
          </p:nvCxnSpPr>
          <p:spPr>
            <a:xfrm flipH="1">
              <a:off x="8474445" y="4826387"/>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1D82120-BF27-FACF-6AD5-FBBC106C7A01}"/>
                </a:ext>
              </a:extLst>
            </p:cNvPr>
            <p:cNvCxnSpPr>
              <a:cxnSpLocks/>
            </p:cNvCxnSpPr>
            <p:nvPr/>
          </p:nvCxnSpPr>
          <p:spPr>
            <a:xfrm flipH="1">
              <a:off x="8474445" y="5098949"/>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C914AF90-7B91-2281-2CBA-B1AF7B2D52CC}"/>
                </a:ext>
              </a:extLst>
            </p:cNvPr>
            <p:cNvCxnSpPr>
              <a:cxnSpLocks/>
            </p:cNvCxnSpPr>
            <p:nvPr/>
          </p:nvCxnSpPr>
          <p:spPr>
            <a:xfrm flipH="1">
              <a:off x="10133832" y="1828213"/>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AFABDED-E1F7-94D6-FFB5-A1F393EFFEA9}"/>
                </a:ext>
              </a:extLst>
            </p:cNvPr>
            <p:cNvCxnSpPr>
              <a:cxnSpLocks/>
            </p:cNvCxnSpPr>
            <p:nvPr/>
          </p:nvCxnSpPr>
          <p:spPr>
            <a:xfrm flipH="1">
              <a:off x="10133832" y="2100774"/>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3163148C-E8BF-A32E-0552-2D35681A8A62}"/>
                </a:ext>
              </a:extLst>
            </p:cNvPr>
            <p:cNvCxnSpPr>
              <a:cxnSpLocks/>
            </p:cNvCxnSpPr>
            <p:nvPr/>
          </p:nvCxnSpPr>
          <p:spPr>
            <a:xfrm flipH="1">
              <a:off x="10133832" y="2373336"/>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ED05416D-7075-F9BF-D3CE-4C0457088741}"/>
                </a:ext>
              </a:extLst>
            </p:cNvPr>
            <p:cNvCxnSpPr>
              <a:cxnSpLocks/>
            </p:cNvCxnSpPr>
            <p:nvPr/>
          </p:nvCxnSpPr>
          <p:spPr>
            <a:xfrm flipH="1">
              <a:off x="10133832" y="2645897"/>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E10B9172-81FA-2160-9C43-938F9CA558FD}"/>
                </a:ext>
              </a:extLst>
            </p:cNvPr>
            <p:cNvCxnSpPr>
              <a:cxnSpLocks/>
            </p:cNvCxnSpPr>
            <p:nvPr/>
          </p:nvCxnSpPr>
          <p:spPr>
            <a:xfrm flipH="1">
              <a:off x="10133832" y="2918458"/>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BD8706B6-8C98-B225-1CC1-1CEC2A408F98}"/>
                </a:ext>
              </a:extLst>
            </p:cNvPr>
            <p:cNvCxnSpPr>
              <a:cxnSpLocks/>
            </p:cNvCxnSpPr>
            <p:nvPr/>
          </p:nvCxnSpPr>
          <p:spPr>
            <a:xfrm flipH="1">
              <a:off x="10133832" y="3191020"/>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28690D7A-95A9-5953-BAB9-70168B8AACB4}"/>
                </a:ext>
              </a:extLst>
            </p:cNvPr>
            <p:cNvCxnSpPr>
              <a:cxnSpLocks/>
            </p:cNvCxnSpPr>
            <p:nvPr/>
          </p:nvCxnSpPr>
          <p:spPr>
            <a:xfrm flipH="1">
              <a:off x="10133832" y="3463581"/>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CC7B21D1-8490-E871-698C-62D27BAFCF59}"/>
                </a:ext>
              </a:extLst>
            </p:cNvPr>
            <p:cNvCxnSpPr>
              <a:cxnSpLocks/>
            </p:cNvCxnSpPr>
            <p:nvPr/>
          </p:nvCxnSpPr>
          <p:spPr>
            <a:xfrm flipH="1">
              <a:off x="10133832" y="3736142"/>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C9D8A3FD-8084-8A74-B2C8-7C609F08DD4E}"/>
                </a:ext>
              </a:extLst>
            </p:cNvPr>
            <p:cNvCxnSpPr>
              <a:cxnSpLocks/>
            </p:cNvCxnSpPr>
            <p:nvPr/>
          </p:nvCxnSpPr>
          <p:spPr>
            <a:xfrm flipH="1">
              <a:off x="10133832" y="4008703"/>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28A815C1-BF67-9FB9-5E29-FA32299C48D1}"/>
                </a:ext>
              </a:extLst>
            </p:cNvPr>
            <p:cNvCxnSpPr>
              <a:cxnSpLocks/>
            </p:cNvCxnSpPr>
            <p:nvPr/>
          </p:nvCxnSpPr>
          <p:spPr>
            <a:xfrm flipH="1">
              <a:off x="10133832" y="4281265"/>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FDC0181F-E326-02DE-6B2B-4C333E71237A}"/>
                </a:ext>
              </a:extLst>
            </p:cNvPr>
            <p:cNvCxnSpPr>
              <a:cxnSpLocks/>
            </p:cNvCxnSpPr>
            <p:nvPr/>
          </p:nvCxnSpPr>
          <p:spPr>
            <a:xfrm flipH="1">
              <a:off x="10133832" y="4553826"/>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2795E37E-41FD-73A6-DB7B-2C0176833E14}"/>
                </a:ext>
              </a:extLst>
            </p:cNvPr>
            <p:cNvCxnSpPr>
              <a:cxnSpLocks/>
            </p:cNvCxnSpPr>
            <p:nvPr/>
          </p:nvCxnSpPr>
          <p:spPr>
            <a:xfrm flipH="1">
              <a:off x="10133832" y="4826387"/>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0D360E1F-7E7E-B17A-8816-99D6DC59B443}"/>
                </a:ext>
              </a:extLst>
            </p:cNvPr>
            <p:cNvCxnSpPr>
              <a:cxnSpLocks/>
            </p:cNvCxnSpPr>
            <p:nvPr/>
          </p:nvCxnSpPr>
          <p:spPr>
            <a:xfrm flipH="1">
              <a:off x="10133832" y="5098949"/>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109" name="Straight Connector 108">
            <a:extLst>
              <a:ext uri="{FF2B5EF4-FFF2-40B4-BE49-F238E27FC236}">
                <a16:creationId xmlns:a16="http://schemas.microsoft.com/office/drawing/2014/main" id="{DB52A800-9228-E632-C174-5ED8D4F96E38}"/>
              </a:ext>
              <a:ext uri="{C183D7F6-B498-43B3-948B-1728B52AA6E4}">
                <adec:decorative xmlns:adec="http://schemas.microsoft.com/office/drawing/2017/decorative" val="1"/>
              </a:ext>
            </a:extLst>
          </p:cNvPr>
          <p:cNvCxnSpPr>
            <a:cxnSpLocks/>
          </p:cNvCxnSpPr>
          <p:nvPr/>
        </p:nvCxnSpPr>
        <p:spPr>
          <a:xfrm flipH="1">
            <a:off x="6815057" y="5378525"/>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A9EBDC1-4FBB-31B5-0511-2C0DF5CE8FF3}"/>
              </a:ext>
              <a:ext uri="{C183D7F6-B498-43B3-948B-1728B52AA6E4}">
                <adec:decorative xmlns:adec="http://schemas.microsoft.com/office/drawing/2017/decorative" val="1"/>
              </a:ext>
            </a:extLst>
          </p:cNvPr>
          <p:cNvCxnSpPr>
            <a:cxnSpLocks/>
          </p:cNvCxnSpPr>
          <p:nvPr/>
        </p:nvCxnSpPr>
        <p:spPr>
          <a:xfrm flipH="1">
            <a:off x="8474445" y="5378525"/>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67490634-06DD-51AD-A4BE-72F9F9A5A119}"/>
              </a:ext>
              <a:ext uri="{C183D7F6-B498-43B3-948B-1728B52AA6E4}">
                <adec:decorative xmlns:adec="http://schemas.microsoft.com/office/drawing/2017/decorative" val="1"/>
              </a:ext>
            </a:extLst>
          </p:cNvPr>
          <p:cNvCxnSpPr>
            <a:cxnSpLocks/>
          </p:cNvCxnSpPr>
          <p:nvPr/>
        </p:nvCxnSpPr>
        <p:spPr>
          <a:xfrm flipH="1">
            <a:off x="10133832" y="5378525"/>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089950D-452A-8253-FD1E-5FCBDEABE733}"/>
              </a:ext>
              <a:ext uri="{C183D7F6-B498-43B3-948B-1728B52AA6E4}">
                <adec:decorative xmlns:adec="http://schemas.microsoft.com/office/drawing/2017/decorative" val="1"/>
              </a:ext>
            </a:extLst>
          </p:cNvPr>
          <p:cNvCxnSpPr>
            <a:cxnSpLocks/>
          </p:cNvCxnSpPr>
          <p:nvPr/>
        </p:nvCxnSpPr>
        <p:spPr>
          <a:xfrm flipH="1">
            <a:off x="1662113" y="1828213"/>
            <a:ext cx="4784215"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A25E222-33A4-08A9-FE71-841B77607B92}"/>
              </a:ext>
              <a:ext uri="{C183D7F6-B498-43B3-948B-1728B52AA6E4}">
                <adec:decorative xmlns:adec="http://schemas.microsoft.com/office/drawing/2017/decorative" val="1"/>
              </a:ext>
            </a:extLst>
          </p:cNvPr>
          <p:cNvCxnSpPr>
            <a:cxnSpLocks/>
          </p:cNvCxnSpPr>
          <p:nvPr/>
        </p:nvCxnSpPr>
        <p:spPr>
          <a:xfrm flipH="1">
            <a:off x="1662113" y="2100774"/>
            <a:ext cx="4784215"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59AB2B3-83C2-4DBF-3212-2ADD58F0361F}"/>
              </a:ext>
              <a:ext uri="{C183D7F6-B498-43B3-948B-1728B52AA6E4}">
                <adec:decorative xmlns:adec="http://schemas.microsoft.com/office/drawing/2017/decorative" val="1"/>
              </a:ext>
            </a:extLst>
          </p:cNvPr>
          <p:cNvCxnSpPr>
            <a:cxnSpLocks/>
          </p:cNvCxnSpPr>
          <p:nvPr/>
        </p:nvCxnSpPr>
        <p:spPr>
          <a:xfrm flipH="1">
            <a:off x="1662113" y="2373336"/>
            <a:ext cx="4784215"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0E26552-FF1B-AD3B-334D-6CF7681E3084}"/>
              </a:ext>
              <a:ext uri="{C183D7F6-B498-43B3-948B-1728B52AA6E4}">
                <adec:decorative xmlns:adec="http://schemas.microsoft.com/office/drawing/2017/decorative" val="1"/>
              </a:ext>
            </a:extLst>
          </p:cNvPr>
          <p:cNvCxnSpPr>
            <a:cxnSpLocks/>
          </p:cNvCxnSpPr>
          <p:nvPr/>
        </p:nvCxnSpPr>
        <p:spPr>
          <a:xfrm flipH="1">
            <a:off x="1662113" y="2645897"/>
            <a:ext cx="4784215"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26E13A9-9331-90E2-A31B-0886CAEC3E76}"/>
              </a:ext>
              <a:ext uri="{C183D7F6-B498-43B3-948B-1728B52AA6E4}">
                <adec:decorative xmlns:adec="http://schemas.microsoft.com/office/drawing/2017/decorative" val="1"/>
              </a:ext>
            </a:extLst>
          </p:cNvPr>
          <p:cNvCxnSpPr>
            <a:cxnSpLocks/>
          </p:cNvCxnSpPr>
          <p:nvPr/>
        </p:nvCxnSpPr>
        <p:spPr>
          <a:xfrm flipH="1">
            <a:off x="1662113" y="2918458"/>
            <a:ext cx="4784215"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E2A384F-3466-759C-7CF4-C02BCFF6890B}"/>
              </a:ext>
              <a:ext uri="{C183D7F6-B498-43B3-948B-1728B52AA6E4}">
                <adec:decorative xmlns:adec="http://schemas.microsoft.com/office/drawing/2017/decorative" val="1"/>
              </a:ext>
            </a:extLst>
          </p:cNvPr>
          <p:cNvCxnSpPr>
            <a:cxnSpLocks/>
          </p:cNvCxnSpPr>
          <p:nvPr/>
        </p:nvCxnSpPr>
        <p:spPr>
          <a:xfrm flipH="1">
            <a:off x="1662113" y="3191020"/>
            <a:ext cx="4784215"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2C5C866-795C-6998-6972-EDE02261866E}"/>
              </a:ext>
              <a:ext uri="{C183D7F6-B498-43B3-948B-1728B52AA6E4}">
                <adec:decorative xmlns:adec="http://schemas.microsoft.com/office/drawing/2017/decorative" val="1"/>
              </a:ext>
            </a:extLst>
          </p:cNvPr>
          <p:cNvCxnSpPr>
            <a:cxnSpLocks/>
          </p:cNvCxnSpPr>
          <p:nvPr/>
        </p:nvCxnSpPr>
        <p:spPr>
          <a:xfrm flipH="1">
            <a:off x="1662113" y="3463581"/>
            <a:ext cx="4784215"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265CD2F-8412-B84E-3312-4D29961340D2}"/>
              </a:ext>
              <a:ext uri="{C183D7F6-B498-43B3-948B-1728B52AA6E4}">
                <adec:decorative xmlns:adec="http://schemas.microsoft.com/office/drawing/2017/decorative" val="1"/>
              </a:ext>
            </a:extLst>
          </p:cNvPr>
          <p:cNvCxnSpPr>
            <a:cxnSpLocks/>
          </p:cNvCxnSpPr>
          <p:nvPr/>
        </p:nvCxnSpPr>
        <p:spPr>
          <a:xfrm flipH="1">
            <a:off x="1662113" y="3736142"/>
            <a:ext cx="4784215"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676E767-C30E-6638-94D8-A41E44680A22}"/>
              </a:ext>
              <a:ext uri="{C183D7F6-B498-43B3-948B-1728B52AA6E4}">
                <adec:decorative xmlns:adec="http://schemas.microsoft.com/office/drawing/2017/decorative" val="1"/>
              </a:ext>
            </a:extLst>
          </p:cNvPr>
          <p:cNvCxnSpPr>
            <a:cxnSpLocks/>
          </p:cNvCxnSpPr>
          <p:nvPr/>
        </p:nvCxnSpPr>
        <p:spPr>
          <a:xfrm flipH="1">
            <a:off x="1662113" y="4008703"/>
            <a:ext cx="4784215"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D3E1B811-A08A-EB4A-AD83-3ADF712B0286}"/>
              </a:ext>
              <a:ext uri="{C183D7F6-B498-43B3-948B-1728B52AA6E4}">
                <adec:decorative xmlns:adec="http://schemas.microsoft.com/office/drawing/2017/decorative" val="1"/>
              </a:ext>
            </a:extLst>
          </p:cNvPr>
          <p:cNvCxnSpPr>
            <a:cxnSpLocks/>
          </p:cNvCxnSpPr>
          <p:nvPr/>
        </p:nvCxnSpPr>
        <p:spPr>
          <a:xfrm flipH="1">
            <a:off x="1662113" y="4281265"/>
            <a:ext cx="4784215"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8094C44-4470-769A-8DBA-59920342A4AE}"/>
              </a:ext>
              <a:ext uri="{C183D7F6-B498-43B3-948B-1728B52AA6E4}">
                <adec:decorative xmlns:adec="http://schemas.microsoft.com/office/drawing/2017/decorative" val="1"/>
              </a:ext>
            </a:extLst>
          </p:cNvPr>
          <p:cNvCxnSpPr>
            <a:cxnSpLocks/>
          </p:cNvCxnSpPr>
          <p:nvPr/>
        </p:nvCxnSpPr>
        <p:spPr>
          <a:xfrm flipH="1">
            <a:off x="1662113" y="4553826"/>
            <a:ext cx="4784215"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D4AF6B50-CE90-4EA6-DB67-D9B685B1812E}"/>
              </a:ext>
              <a:ext uri="{C183D7F6-B498-43B3-948B-1728B52AA6E4}">
                <adec:decorative xmlns:adec="http://schemas.microsoft.com/office/drawing/2017/decorative" val="1"/>
              </a:ext>
            </a:extLst>
          </p:cNvPr>
          <p:cNvCxnSpPr>
            <a:cxnSpLocks/>
          </p:cNvCxnSpPr>
          <p:nvPr/>
        </p:nvCxnSpPr>
        <p:spPr>
          <a:xfrm flipH="1">
            <a:off x="1662113" y="4826387"/>
            <a:ext cx="4784215"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6840F39F-D877-215B-0AE4-7CA574A439EA}"/>
              </a:ext>
              <a:ext uri="{C183D7F6-B498-43B3-948B-1728B52AA6E4}">
                <adec:decorative xmlns:adec="http://schemas.microsoft.com/office/drawing/2017/decorative" val="1"/>
              </a:ext>
            </a:extLst>
          </p:cNvPr>
          <p:cNvCxnSpPr>
            <a:cxnSpLocks/>
          </p:cNvCxnSpPr>
          <p:nvPr/>
        </p:nvCxnSpPr>
        <p:spPr>
          <a:xfrm flipH="1">
            <a:off x="1662113" y="5098949"/>
            <a:ext cx="4784215"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694DEE3F-8345-B90B-EDFE-80E11C2E26E5}"/>
              </a:ext>
              <a:ext uri="{C183D7F6-B498-43B3-948B-1728B52AA6E4}">
                <adec:decorative xmlns:adec="http://schemas.microsoft.com/office/drawing/2017/decorative" val="1"/>
              </a:ext>
            </a:extLst>
          </p:cNvPr>
          <p:cNvCxnSpPr>
            <a:cxnSpLocks/>
          </p:cNvCxnSpPr>
          <p:nvPr/>
        </p:nvCxnSpPr>
        <p:spPr>
          <a:xfrm flipH="1">
            <a:off x="1662113" y="5371513"/>
            <a:ext cx="4784215"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BB85B2A-4295-4462-75E3-20018C316C61}"/>
              </a:ext>
              <a:ext uri="{C183D7F6-B498-43B3-948B-1728B52AA6E4}">
                <adec:decorative xmlns:adec="http://schemas.microsoft.com/office/drawing/2017/decorative" val="1"/>
              </a:ext>
            </a:extLst>
          </p:cNvPr>
          <p:cNvCxnSpPr>
            <a:cxnSpLocks/>
          </p:cNvCxnSpPr>
          <p:nvPr/>
        </p:nvCxnSpPr>
        <p:spPr>
          <a:xfrm flipH="1">
            <a:off x="1662113" y="5637832"/>
            <a:ext cx="4784215"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A96938E-C971-87B8-FEBB-A6A43822A2C8}"/>
              </a:ext>
              <a:ext uri="{C183D7F6-B498-43B3-948B-1728B52AA6E4}">
                <adec:decorative xmlns:adec="http://schemas.microsoft.com/office/drawing/2017/decorative" val="1"/>
              </a:ext>
            </a:extLst>
          </p:cNvPr>
          <p:cNvCxnSpPr>
            <a:cxnSpLocks/>
          </p:cNvCxnSpPr>
          <p:nvPr/>
        </p:nvCxnSpPr>
        <p:spPr>
          <a:xfrm flipH="1">
            <a:off x="6815057" y="5644844"/>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6174B44-8637-8EE2-66A9-76A23C5AE627}"/>
              </a:ext>
              <a:ext uri="{C183D7F6-B498-43B3-948B-1728B52AA6E4}">
                <adec:decorative xmlns:adec="http://schemas.microsoft.com/office/drawing/2017/decorative" val="1"/>
              </a:ext>
            </a:extLst>
          </p:cNvPr>
          <p:cNvCxnSpPr>
            <a:cxnSpLocks/>
          </p:cNvCxnSpPr>
          <p:nvPr/>
        </p:nvCxnSpPr>
        <p:spPr>
          <a:xfrm flipH="1">
            <a:off x="8474445" y="5644844"/>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570683-5866-7B70-BDA7-E40F7A8E48D4}"/>
              </a:ext>
              <a:ext uri="{C183D7F6-B498-43B3-948B-1728B52AA6E4}">
                <adec:decorative xmlns:adec="http://schemas.microsoft.com/office/drawing/2017/decorative" val="1"/>
              </a:ext>
            </a:extLst>
          </p:cNvPr>
          <p:cNvCxnSpPr>
            <a:cxnSpLocks/>
          </p:cNvCxnSpPr>
          <p:nvPr/>
        </p:nvCxnSpPr>
        <p:spPr>
          <a:xfrm flipH="1">
            <a:off x="10133832" y="5644844"/>
            <a:ext cx="1490624" cy="0"/>
          </a:xfrm>
          <a:prstGeom prst="line">
            <a:avLst/>
          </a:prstGeom>
          <a:ln w="6350">
            <a:solidFill>
              <a:schemeClr val="bg1">
                <a:lumMod val="8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7" name="Title 1">
            <a:extLst>
              <a:ext uri="{FF2B5EF4-FFF2-40B4-BE49-F238E27FC236}">
                <a16:creationId xmlns:a16="http://schemas.microsoft.com/office/drawing/2014/main" id="{B2C97DCD-7CCE-DA7B-3711-6EF1BE4A8C04}"/>
              </a:ext>
            </a:extLst>
          </p:cNvPr>
          <p:cNvSpPr txBox="1">
            <a:spLocks noGrp="1"/>
          </p:cNvSpPr>
          <p:nvPr>
            <p:ph type="title"/>
          </p:nvPr>
        </p:nvSpPr>
        <p:spPr>
          <a:xfrm>
            <a:off x="956345" y="365125"/>
            <a:ext cx="10397455"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dirty="0">
                <a:ln w="3175">
                  <a:noFill/>
                </a:ln>
                <a:effectLst/>
                <a:uLnTx/>
                <a:uFillTx/>
                <a:latin typeface="Montserrat ExtraBold" panose="00000900000000000000" pitchFamily="2" charset="0"/>
                <a:cs typeface="Segoe UI Semibold" panose="020B0702040204020203" pitchFamily="34" charset="0"/>
              </a:rPr>
              <a:t>AI capabilities across licenses </a:t>
            </a:r>
            <a:endParaRPr kumimoji="0" lang="en-US" sz="1600" b="0" i="0" u="none" strike="noStrike" kern="1200" cap="none" spc="-50" normalizeH="0" baseline="0" noProof="0" dirty="0">
              <a:ln w="3175">
                <a:noFill/>
              </a:ln>
              <a:effectLst/>
              <a:uLnTx/>
              <a:uFillTx/>
              <a:latin typeface="Montserrat ExtraBold" panose="00000900000000000000" pitchFamily="2" charset="0"/>
              <a:cs typeface="Segoe UI Semibold" panose="020B0702040204020203" pitchFamily="34" charset="0"/>
            </a:endParaRPr>
          </a:p>
        </p:txBody>
      </p:sp>
      <p:grpSp>
        <p:nvGrpSpPr>
          <p:cNvPr id="27" name="Group 26" descr="A grouping showing the column headers of the table that are Microsoft Teams, Microsoft Teams Premium and Microsoft 365 Copilot">
            <a:extLst>
              <a:ext uri="{FF2B5EF4-FFF2-40B4-BE49-F238E27FC236}">
                <a16:creationId xmlns:a16="http://schemas.microsoft.com/office/drawing/2014/main" id="{CA538A0E-A161-EA82-BBF1-7018EBB07F82}"/>
              </a:ext>
            </a:extLst>
          </p:cNvPr>
          <p:cNvGrpSpPr/>
          <p:nvPr/>
        </p:nvGrpSpPr>
        <p:grpSpPr>
          <a:xfrm>
            <a:off x="6820139" y="355600"/>
            <a:ext cx="4804317" cy="1128862"/>
            <a:chOff x="6820139" y="355600"/>
            <a:chExt cx="4804317" cy="1128862"/>
          </a:xfrm>
        </p:grpSpPr>
        <p:pic>
          <p:nvPicPr>
            <p:cNvPr id="446" name="Picture 12">
              <a:extLst>
                <a:ext uri="{FF2B5EF4-FFF2-40B4-BE49-F238E27FC236}">
                  <a16:creationId xmlns:a16="http://schemas.microsoft.com/office/drawing/2014/main" id="{F4D5BC5D-508C-4025-03AD-B753D8EDE2DB}"/>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55268" y="355600"/>
              <a:ext cx="420367" cy="420367"/>
            </a:xfrm>
            <a:prstGeom prst="rect">
              <a:avLst/>
            </a:prstGeom>
            <a:noFill/>
            <a:extLst>
              <a:ext uri="{909E8E84-426E-40DD-AFC4-6F175D3DCCD1}">
                <a14:hiddenFill xmlns:a14="http://schemas.microsoft.com/office/drawing/2010/main">
                  <a:solidFill>
                    <a:srgbClr val="FFFFFF"/>
                  </a:solidFill>
                </a14:hiddenFill>
              </a:ext>
            </a:extLst>
          </p:spPr>
        </p:pic>
        <p:pic>
          <p:nvPicPr>
            <p:cNvPr id="447" name="Picture 12">
              <a:extLst>
                <a:ext uri="{FF2B5EF4-FFF2-40B4-BE49-F238E27FC236}">
                  <a16:creationId xmlns:a16="http://schemas.microsoft.com/office/drawing/2014/main" id="{6F25E2B9-B32E-6FC9-84C6-53B369F40F58}"/>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4580" y="355600"/>
              <a:ext cx="420367" cy="420367"/>
            </a:xfrm>
            <a:prstGeom prst="rect">
              <a:avLst/>
            </a:prstGeom>
            <a:noFill/>
            <a:extLst>
              <a:ext uri="{909E8E84-426E-40DD-AFC4-6F175D3DCCD1}">
                <a14:hiddenFill xmlns:a14="http://schemas.microsoft.com/office/drawing/2010/main">
                  <a:solidFill>
                    <a:srgbClr val="FFFFFF"/>
                  </a:solidFill>
                </a14:hiddenFill>
              </a:ext>
            </a:extLst>
          </p:spPr>
        </p:pic>
        <p:pic>
          <p:nvPicPr>
            <p:cNvPr id="476" name="Graphic 475">
              <a:extLst>
                <a:ext uri="{FF2B5EF4-FFF2-40B4-BE49-F238E27FC236}">
                  <a16:creationId xmlns:a16="http://schemas.microsoft.com/office/drawing/2014/main" id="{430E6828-5DCA-8FF0-23BD-F4CF5D1CE9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81932" y="390424"/>
              <a:ext cx="394424" cy="358926"/>
            </a:xfrm>
            <a:prstGeom prst="rect">
              <a:avLst/>
            </a:prstGeom>
          </p:spPr>
        </p:pic>
        <p:grpSp>
          <p:nvGrpSpPr>
            <p:cNvPr id="16" name="Group 15">
              <a:extLst>
                <a:ext uri="{FF2B5EF4-FFF2-40B4-BE49-F238E27FC236}">
                  <a16:creationId xmlns:a16="http://schemas.microsoft.com/office/drawing/2014/main" id="{1E117625-30E4-1BDA-D68A-93EED31BE7EC}"/>
                </a:ext>
              </a:extLst>
            </p:cNvPr>
            <p:cNvGrpSpPr/>
            <p:nvPr/>
          </p:nvGrpSpPr>
          <p:grpSpPr>
            <a:xfrm>
              <a:off x="6820139" y="835344"/>
              <a:ext cx="1490624" cy="649118"/>
              <a:chOff x="6825221" y="936944"/>
              <a:chExt cx="1490624" cy="649118"/>
            </a:xfrm>
          </p:grpSpPr>
          <p:sp>
            <p:nvSpPr>
              <p:cNvPr id="441" name="Rectangle: Diagonal Corners Rounded 440">
                <a:extLst>
                  <a:ext uri="{FF2B5EF4-FFF2-40B4-BE49-F238E27FC236}">
                    <a16:creationId xmlns:a16="http://schemas.microsoft.com/office/drawing/2014/main" id="{E57BA495-E71B-EB82-930A-0A3ED53EB071}"/>
                  </a:ext>
                  <a:ext uri="{C183D7F6-B498-43B3-948B-1728B52AA6E4}">
                    <adec:decorative xmlns:adec="http://schemas.microsoft.com/office/drawing/2017/decorative" val="1"/>
                  </a:ext>
                </a:extLst>
              </p:cNvPr>
              <p:cNvSpPr>
                <a:spLocks/>
              </p:cNvSpPr>
              <p:nvPr/>
            </p:nvSpPr>
            <p:spPr>
              <a:xfrm>
                <a:off x="6825221" y="967424"/>
                <a:ext cx="1490624" cy="618638"/>
              </a:xfrm>
              <a:prstGeom prst="round2DiagRect">
                <a:avLst/>
              </a:prstGeom>
              <a:gradFill>
                <a:gsLst>
                  <a:gs pos="59000">
                    <a:schemeClr val="tx2">
                      <a:lumMod val="60000"/>
                      <a:lumOff val="40000"/>
                    </a:schemeClr>
                  </a:gs>
                  <a:gs pos="0">
                    <a:schemeClr val="accent3"/>
                  </a:gs>
                </a:gsLst>
                <a:lin ang="2400000" scaled="0"/>
              </a:gra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3" name="Rectangle: Diagonal Corners Rounded 442">
                <a:extLst>
                  <a:ext uri="{FF2B5EF4-FFF2-40B4-BE49-F238E27FC236}">
                    <a16:creationId xmlns:a16="http://schemas.microsoft.com/office/drawing/2014/main" id="{8516A803-CE15-4B56-FCD8-FF18776599D0}"/>
                  </a:ext>
                  <a:ext uri="{C183D7F6-B498-43B3-948B-1728B52AA6E4}">
                    <adec:decorative xmlns:adec="http://schemas.microsoft.com/office/drawing/2017/decorative" val="1"/>
                  </a:ext>
                </a:extLst>
              </p:cNvPr>
              <p:cNvSpPr>
                <a:spLocks/>
              </p:cNvSpPr>
              <p:nvPr/>
            </p:nvSpPr>
            <p:spPr>
              <a:xfrm>
                <a:off x="6825221" y="936944"/>
                <a:ext cx="1490624" cy="618638"/>
              </a:xfrm>
              <a:prstGeom prst="round2DiagRect">
                <a:avLst/>
              </a:prstGeom>
              <a:solidFill>
                <a:schemeClr val="bg1"/>
              </a:solidFill>
              <a:ln>
                <a:noFill/>
                <a:headEnd type="none" w="med" len="med"/>
                <a:tailEnd type="none" w="med" len="med"/>
              </a:ln>
              <a:effectLst>
                <a:outerShdw blurRad="127000" sx="102000" sy="102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448" name="TextBox 447">
              <a:extLst>
                <a:ext uri="{FF2B5EF4-FFF2-40B4-BE49-F238E27FC236}">
                  <a16:creationId xmlns:a16="http://schemas.microsoft.com/office/drawing/2014/main" id="{350CD25E-0567-18DF-CFE7-456592D56D75}"/>
                </a:ext>
              </a:extLst>
            </p:cNvPr>
            <p:cNvSpPr txBox="1"/>
            <p:nvPr/>
          </p:nvSpPr>
          <p:spPr>
            <a:xfrm>
              <a:off x="7210097" y="959997"/>
              <a:ext cx="710708"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Microsoft </a:t>
              </a:r>
              <a:br>
                <a:rPr kumimoji="0" lang="en-US" sz="12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b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Teams </a:t>
              </a:r>
            </a:p>
          </p:txBody>
        </p:sp>
        <p:grpSp>
          <p:nvGrpSpPr>
            <p:cNvPr id="15" name="Group 14">
              <a:extLst>
                <a:ext uri="{FF2B5EF4-FFF2-40B4-BE49-F238E27FC236}">
                  <a16:creationId xmlns:a16="http://schemas.microsoft.com/office/drawing/2014/main" id="{9A5F1E22-B15F-EA76-4C04-5FB6EB9E5CCD}"/>
                </a:ext>
              </a:extLst>
            </p:cNvPr>
            <p:cNvGrpSpPr/>
            <p:nvPr/>
          </p:nvGrpSpPr>
          <p:grpSpPr>
            <a:xfrm>
              <a:off x="8469451" y="835344"/>
              <a:ext cx="1490624" cy="649118"/>
              <a:chOff x="8677115" y="936944"/>
              <a:chExt cx="1490624" cy="649118"/>
            </a:xfrm>
          </p:grpSpPr>
          <p:sp>
            <p:nvSpPr>
              <p:cNvPr id="440" name="Rectangle: Diagonal Corners Rounded 439">
                <a:extLst>
                  <a:ext uri="{FF2B5EF4-FFF2-40B4-BE49-F238E27FC236}">
                    <a16:creationId xmlns:a16="http://schemas.microsoft.com/office/drawing/2014/main" id="{F82BAA5D-48B5-B598-5E57-BA1F94DB9D78}"/>
                  </a:ext>
                  <a:ext uri="{C183D7F6-B498-43B3-948B-1728B52AA6E4}">
                    <adec:decorative xmlns:adec="http://schemas.microsoft.com/office/drawing/2017/decorative" val="1"/>
                  </a:ext>
                </a:extLst>
              </p:cNvPr>
              <p:cNvSpPr>
                <a:spLocks/>
              </p:cNvSpPr>
              <p:nvPr/>
            </p:nvSpPr>
            <p:spPr>
              <a:xfrm>
                <a:off x="8677115" y="967424"/>
                <a:ext cx="1490624" cy="618638"/>
              </a:xfrm>
              <a:prstGeom prst="round2DiagRect">
                <a:avLst/>
              </a:prstGeom>
              <a:gradFill>
                <a:gsLst>
                  <a:gs pos="59000">
                    <a:schemeClr val="accent1">
                      <a:lumMod val="75000"/>
                    </a:schemeClr>
                  </a:gs>
                  <a:gs pos="0">
                    <a:schemeClr val="accent1">
                      <a:lumMod val="60000"/>
                      <a:lumOff val="40000"/>
                    </a:schemeClr>
                  </a:gs>
                </a:gsLst>
                <a:lin ang="2400000" scaled="0"/>
              </a:gra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4" name="Rectangle: Diagonal Corners Rounded 443">
                <a:extLst>
                  <a:ext uri="{FF2B5EF4-FFF2-40B4-BE49-F238E27FC236}">
                    <a16:creationId xmlns:a16="http://schemas.microsoft.com/office/drawing/2014/main" id="{D8E5D8CA-C2E4-4D98-39B8-9C7044040D2C}"/>
                  </a:ext>
                  <a:ext uri="{C183D7F6-B498-43B3-948B-1728B52AA6E4}">
                    <adec:decorative xmlns:adec="http://schemas.microsoft.com/office/drawing/2017/decorative" val="1"/>
                  </a:ext>
                </a:extLst>
              </p:cNvPr>
              <p:cNvSpPr>
                <a:spLocks/>
              </p:cNvSpPr>
              <p:nvPr/>
            </p:nvSpPr>
            <p:spPr>
              <a:xfrm>
                <a:off x="8677115" y="936944"/>
                <a:ext cx="1490624" cy="618638"/>
              </a:xfrm>
              <a:prstGeom prst="round2DiagRect">
                <a:avLst/>
              </a:prstGeom>
              <a:solidFill>
                <a:schemeClr val="bg1"/>
              </a:solidFill>
              <a:ln>
                <a:noFill/>
                <a:headEnd type="none" w="med" len="med"/>
                <a:tailEnd type="none" w="med" len="med"/>
              </a:ln>
              <a:effectLst>
                <a:outerShdw blurRad="127000" sx="102000" sy="102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1" name="Group 10">
              <a:extLst>
                <a:ext uri="{FF2B5EF4-FFF2-40B4-BE49-F238E27FC236}">
                  <a16:creationId xmlns:a16="http://schemas.microsoft.com/office/drawing/2014/main" id="{FD4FBFF3-18FF-50DD-2958-99AB3B3B1088}"/>
                </a:ext>
              </a:extLst>
            </p:cNvPr>
            <p:cNvGrpSpPr/>
            <p:nvPr/>
          </p:nvGrpSpPr>
          <p:grpSpPr>
            <a:xfrm>
              <a:off x="10133832" y="835344"/>
              <a:ext cx="1490624" cy="649118"/>
              <a:chOff x="9945836" y="936944"/>
              <a:chExt cx="1663552" cy="649118"/>
            </a:xfrm>
          </p:grpSpPr>
          <p:sp>
            <p:nvSpPr>
              <p:cNvPr id="442" name="Rectangle: Diagonal Corners Rounded 441">
                <a:extLst>
                  <a:ext uri="{FF2B5EF4-FFF2-40B4-BE49-F238E27FC236}">
                    <a16:creationId xmlns:a16="http://schemas.microsoft.com/office/drawing/2014/main" id="{DD67651A-A57D-1FC8-405E-CD1B9EA7D32D}"/>
                  </a:ext>
                  <a:ext uri="{C183D7F6-B498-43B3-948B-1728B52AA6E4}">
                    <adec:decorative xmlns:adec="http://schemas.microsoft.com/office/drawing/2017/decorative" val="1"/>
                  </a:ext>
                </a:extLst>
              </p:cNvPr>
              <p:cNvSpPr>
                <a:spLocks/>
              </p:cNvSpPr>
              <p:nvPr/>
            </p:nvSpPr>
            <p:spPr>
              <a:xfrm>
                <a:off x="9945836" y="967424"/>
                <a:ext cx="1663552" cy="618638"/>
              </a:xfrm>
              <a:prstGeom prst="round2DiagRect">
                <a:avLst/>
              </a:prstGeom>
              <a:gradFill>
                <a:gsLst>
                  <a:gs pos="59000">
                    <a:schemeClr val="accent1">
                      <a:lumMod val="50000"/>
                    </a:schemeClr>
                  </a:gs>
                  <a:gs pos="0">
                    <a:schemeClr val="accent3">
                      <a:lumMod val="90000"/>
                    </a:schemeClr>
                  </a:gs>
                </a:gsLst>
                <a:lin ang="2400000" scaled="0"/>
              </a:gra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5" name="Rectangle: Diagonal Corners Rounded 444">
                <a:extLst>
                  <a:ext uri="{FF2B5EF4-FFF2-40B4-BE49-F238E27FC236}">
                    <a16:creationId xmlns:a16="http://schemas.microsoft.com/office/drawing/2014/main" id="{4879D03B-8E2E-6815-AB46-B9A46F23387F}"/>
                  </a:ext>
                  <a:ext uri="{C183D7F6-B498-43B3-948B-1728B52AA6E4}">
                    <adec:decorative xmlns:adec="http://schemas.microsoft.com/office/drawing/2017/decorative" val="1"/>
                  </a:ext>
                </a:extLst>
              </p:cNvPr>
              <p:cNvSpPr>
                <a:spLocks/>
              </p:cNvSpPr>
              <p:nvPr/>
            </p:nvSpPr>
            <p:spPr>
              <a:xfrm>
                <a:off x="9945836" y="936944"/>
                <a:ext cx="1663552" cy="618638"/>
              </a:xfrm>
              <a:prstGeom prst="round2DiagRect">
                <a:avLst/>
              </a:prstGeom>
              <a:solidFill>
                <a:schemeClr val="bg1"/>
              </a:solidFill>
              <a:ln>
                <a:noFill/>
                <a:headEnd type="none" w="med" len="med"/>
                <a:tailEnd type="none" w="med" len="med"/>
              </a:ln>
              <a:effectLst>
                <a:outerShdw blurRad="127000" sx="102000" sy="102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449" name="TextBox 448">
              <a:extLst>
                <a:ext uri="{FF2B5EF4-FFF2-40B4-BE49-F238E27FC236}">
                  <a16:creationId xmlns:a16="http://schemas.microsoft.com/office/drawing/2014/main" id="{689619A9-D446-A344-6C98-F77FAF307D7A}"/>
                </a:ext>
              </a:extLst>
            </p:cNvPr>
            <p:cNvSpPr txBox="1"/>
            <p:nvPr/>
          </p:nvSpPr>
          <p:spPr>
            <a:xfrm>
              <a:off x="8642909" y="959997"/>
              <a:ext cx="1143708"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Microsoft </a:t>
              </a:r>
              <a:br>
                <a:rPr kumimoji="0" lang="en-US" sz="12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b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Teams Premium </a:t>
              </a:r>
            </a:p>
          </p:txBody>
        </p:sp>
        <p:sp>
          <p:nvSpPr>
            <p:cNvPr id="450" name="TextBox 449">
              <a:extLst>
                <a:ext uri="{FF2B5EF4-FFF2-40B4-BE49-F238E27FC236}">
                  <a16:creationId xmlns:a16="http://schemas.microsoft.com/office/drawing/2014/main" id="{AA4AA28B-979F-B3C0-D368-59A6DC57F4DA}"/>
                </a:ext>
              </a:extLst>
            </p:cNvPr>
            <p:cNvSpPr txBox="1"/>
            <p:nvPr/>
          </p:nvSpPr>
          <p:spPr>
            <a:xfrm>
              <a:off x="10455150" y="959997"/>
              <a:ext cx="847989"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Microsoft </a:t>
              </a:r>
              <a:br>
                <a:rPr kumimoji="0" lang="en-US" sz="12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b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365 Copilot </a:t>
              </a:r>
            </a:p>
          </p:txBody>
        </p:sp>
      </p:grpSp>
      <p:graphicFrame>
        <p:nvGraphicFramePr>
          <p:cNvPr id="436" name="Table 435">
            <a:extLst>
              <a:ext uri="{FF2B5EF4-FFF2-40B4-BE49-F238E27FC236}">
                <a16:creationId xmlns:a16="http://schemas.microsoft.com/office/drawing/2014/main" id="{BFBDB405-C7C0-3768-0EB8-07698BCF41D9}"/>
              </a:ext>
            </a:extLst>
          </p:cNvPr>
          <p:cNvGraphicFramePr>
            <a:graphicFrameLocks noGrp="1"/>
          </p:cNvGraphicFramePr>
          <p:nvPr>
            <p:extLst>
              <p:ext uri="{D42A27DB-BD31-4B8C-83A1-F6EECF244321}">
                <p14:modId xmlns:p14="http://schemas.microsoft.com/office/powerpoint/2010/main" val="577826778"/>
              </p:ext>
            </p:extLst>
          </p:nvPr>
        </p:nvGraphicFramePr>
        <p:xfrm>
          <a:off x="584200" y="1558885"/>
          <a:ext cx="11040254" cy="4360752"/>
        </p:xfrm>
        <a:graphic>
          <a:graphicData uri="http://schemas.openxmlformats.org/drawingml/2006/table">
            <a:tbl>
              <a:tblPr firstRow="1" bandRow="1">
                <a:tableStyleId>{2D5ABB26-0587-4C30-8999-92F81FD0307C}</a:tableStyleId>
              </a:tblPr>
              <a:tblGrid>
                <a:gridCol w="942200">
                  <a:extLst>
                    <a:ext uri="{9D8B030D-6E8A-4147-A177-3AD203B41FA5}">
                      <a16:colId xmlns:a16="http://schemas.microsoft.com/office/drawing/2014/main" val="1319059143"/>
                    </a:ext>
                  </a:extLst>
                </a:gridCol>
                <a:gridCol w="5278260">
                  <a:extLst>
                    <a:ext uri="{9D8B030D-6E8A-4147-A177-3AD203B41FA5}">
                      <a16:colId xmlns:a16="http://schemas.microsoft.com/office/drawing/2014/main" val="606111354"/>
                    </a:ext>
                  </a:extLst>
                </a:gridCol>
                <a:gridCol w="1606598">
                  <a:extLst>
                    <a:ext uri="{9D8B030D-6E8A-4147-A177-3AD203B41FA5}">
                      <a16:colId xmlns:a16="http://schemas.microsoft.com/office/drawing/2014/main" val="3992699333"/>
                    </a:ext>
                  </a:extLst>
                </a:gridCol>
                <a:gridCol w="1606598">
                  <a:extLst>
                    <a:ext uri="{9D8B030D-6E8A-4147-A177-3AD203B41FA5}">
                      <a16:colId xmlns:a16="http://schemas.microsoft.com/office/drawing/2014/main" val="1160996056"/>
                    </a:ext>
                  </a:extLst>
                </a:gridCol>
                <a:gridCol w="1606598">
                  <a:extLst>
                    <a:ext uri="{9D8B030D-6E8A-4147-A177-3AD203B41FA5}">
                      <a16:colId xmlns:a16="http://schemas.microsoft.com/office/drawing/2014/main" val="3439360617"/>
                    </a:ext>
                  </a:extLst>
                </a:gridCol>
              </a:tblGrid>
              <a:tr h="272547">
                <a:tc rowSpan="5">
                  <a:txBody>
                    <a:bodyPr/>
                    <a:lstStyle/>
                    <a:p>
                      <a:pPr marL="0" marR="0" lvl="0" indent="0" algn="l" rtl="0" eaLnBrk="1" fontAlgn="auto" latinLnBrk="0" hangingPunct="1">
                        <a:lnSpc>
                          <a:spcPct val="100000"/>
                        </a:lnSpc>
                        <a:spcBef>
                          <a:spcPts val="0"/>
                        </a:spcBef>
                        <a:spcAft>
                          <a:spcPts val="0"/>
                        </a:spcAft>
                        <a:buClrTx/>
                        <a:buSzTx/>
                        <a:buFontTx/>
                        <a:buNone/>
                      </a:pPr>
                      <a:r>
                        <a:rPr lang="en-US" sz="1200" b="1" kern="1200" dirty="0">
                          <a:solidFill>
                            <a:srgbClr val="312FB4"/>
                          </a:solidFill>
                          <a:latin typeface="+mj-lt"/>
                        </a:rPr>
                        <a:t>AI capabilities deeply embedded in Teams </a:t>
                      </a:r>
                      <a:endParaRPr lang="en-US" sz="1200" b="1" kern="1200" dirty="0">
                        <a:solidFill>
                          <a:srgbClr val="312FB4"/>
                        </a:solidFill>
                        <a:latin typeface="+mj-lt"/>
                        <a:ea typeface="+mn-ea"/>
                        <a:cs typeface="Segoe UI Semibold" panose="020B0702040204020203" pitchFamily="34" charset="0"/>
                      </a:endParaRPr>
                    </a:p>
                  </a:txBody>
                  <a:tcPr marL="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AI-based noise suppression</a:t>
                      </a:r>
                    </a:p>
                  </a:txBody>
                  <a:tcPr marL="13716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a:solidFill>
                            <a:schemeClr val="tx2"/>
                          </a:solidFill>
                          <a:sym typeface="Wingdings 2" panose="05020102010507070707" pitchFamily="18" charset="2"/>
                        </a:rPr>
                        <a:t></a:t>
                      </a:r>
                      <a:endParaRPr lang="en-US" sz="1400" b="1">
                        <a:solidFill>
                          <a:schemeClr val="tx2"/>
                        </a:solidFill>
                        <a:latin typeface="+mn-lt"/>
                      </a:endParaRPr>
                    </a:p>
                  </a:txBody>
                  <a:tcPr marL="0" marR="0" marT="0" marB="0" anchor="ctr">
                    <a:lnL w="12700" cap="flat" cmpd="sng" algn="ctr">
                      <a:noFill/>
                      <a:prstDash val="solid"/>
                      <a:round/>
                      <a:headEnd type="none" w="med" len="med"/>
                      <a:tailEnd type="none" w="med" len="med"/>
                    </a:lnL>
                  </a:tcPr>
                </a:tc>
                <a:tc>
                  <a:txBody>
                    <a:bodyPr/>
                    <a:lstStyle/>
                    <a:p>
                      <a:pPr algn="ctr"/>
                      <a:endParaRPr lang="en-US" sz="1200" b="1">
                        <a:solidFill>
                          <a:schemeClr val="tx2"/>
                        </a:solidFill>
                        <a:latin typeface="+mn-lt"/>
                      </a:endParaRPr>
                    </a:p>
                  </a:txBody>
                  <a:tcPr marL="0" marR="0" marT="0" marB="0" anchor="ctr"/>
                </a:tc>
                <a:tc>
                  <a:txBody>
                    <a:bodyPr/>
                    <a:lstStyle/>
                    <a:p>
                      <a:pPr algn="ctr"/>
                      <a:endParaRPr lang="en-US" sz="1200" b="1">
                        <a:solidFill>
                          <a:schemeClr val="tx2"/>
                        </a:solidFill>
                        <a:latin typeface="+mn-lt"/>
                      </a:endParaRPr>
                    </a:p>
                  </a:txBody>
                  <a:tcPr marL="0" marR="0" marT="0" marB="0" anchor="ctr"/>
                </a:tc>
                <a:extLst>
                  <a:ext uri="{0D108BD9-81ED-4DB2-BD59-A6C34878D82A}">
                    <a16:rowId xmlns:a16="http://schemas.microsoft.com/office/drawing/2014/main" val="4068145852"/>
                  </a:ext>
                </a:extLst>
              </a:tr>
              <a:tr h="272547">
                <a:tc vMerge="1">
                  <a:txBody>
                    <a:bodyPr/>
                    <a:lstStyle/>
                    <a:p>
                      <a:pPr marL="173038" lvl="1" indent="0">
                        <a:lnSpc>
                          <a:spcPct val="100000"/>
                        </a:lnSpc>
                      </a:pPr>
                      <a:endParaRPr lang="en-US" sz="900">
                        <a:solidFill>
                          <a:schemeClr val="tx1"/>
                        </a:solidFill>
                      </a:endParaRPr>
                    </a:p>
                  </a:txBody>
                  <a:tcPr marL="182880" marT="36576" marB="36576" anchor="ctr"/>
                </a:tc>
                <a:tc>
                  <a:txBody>
                    <a:bodyPr/>
                    <a:lstStyle/>
                    <a:p>
                      <a:pPr marL="0" marR="0" lvl="0" indent="-292735" algn="l" defTabSz="932742" rtl="0" eaLnBrk="1" fontAlgn="auto" latinLnBrk="0" hangingPunct="1">
                        <a:lnSpc>
                          <a:spcPct val="100000"/>
                        </a:lnSpc>
                        <a:spcBef>
                          <a:spcPts val="0"/>
                        </a:spcBef>
                        <a:spcAft>
                          <a:spcPts val="0"/>
                        </a:spcAft>
                        <a:buClrTx/>
                        <a:buSzTx/>
                        <a:buFontTx/>
                        <a:buNone/>
                        <a:tabLst/>
                        <a:defRPr/>
                      </a:pPr>
                      <a:r>
                        <a:rPr lang="en-US" sz="1000">
                          <a:solidFill>
                            <a:schemeClr val="tx1"/>
                          </a:solidFill>
                          <a:latin typeface="+mn-lt"/>
                        </a:rPr>
                        <a:t>AI-based video optimization (brightness, backgrounds)</a:t>
                      </a:r>
                    </a:p>
                  </a:txBody>
                  <a:tcPr marL="13716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1" u="none" strike="noStrike" kern="1200" cap="none" spc="0" normalizeH="0" baseline="0" noProof="0">
                          <a:ln>
                            <a:noFill/>
                          </a:ln>
                          <a:solidFill>
                            <a:schemeClr val="tx2"/>
                          </a:solidFill>
                          <a:effectLst/>
                          <a:uLnTx/>
                          <a:uFillTx/>
                          <a:sym typeface="Wingdings 2" panose="05020102010507070707" pitchFamily="18" charset="2"/>
                        </a:rPr>
                        <a:t></a:t>
                      </a:r>
                      <a:endParaRPr lang="en-US" sz="1400" b="1">
                        <a:solidFill>
                          <a:schemeClr val="tx2"/>
                        </a:solidFill>
                        <a:latin typeface="+mn-lt"/>
                      </a:endParaRPr>
                    </a:p>
                  </a:txBody>
                  <a:tcPr marL="0" marR="0" marT="0" marB="0" anchor="ctr">
                    <a:lnL w="12700" cap="flat" cmpd="sng" algn="ctr">
                      <a:noFill/>
                      <a:prstDash val="solid"/>
                      <a:round/>
                      <a:headEnd type="none" w="med" len="med"/>
                      <a:tailEnd type="none" w="med" len="med"/>
                    </a:lnL>
                  </a:tcPr>
                </a:tc>
                <a:tc>
                  <a:txBody>
                    <a:bodyPr/>
                    <a:lstStyle/>
                    <a:p>
                      <a:pPr algn="ctr"/>
                      <a:endParaRPr lang="en-US" sz="1200" b="1">
                        <a:solidFill>
                          <a:schemeClr val="tx2"/>
                        </a:solidFill>
                        <a:latin typeface="+mn-lt"/>
                      </a:endParaRPr>
                    </a:p>
                  </a:txBody>
                  <a:tcPr marL="0" marR="0" marT="0" marB="0" anchor="ctr"/>
                </a:tc>
                <a:tc>
                  <a:txBody>
                    <a:bodyPr/>
                    <a:lstStyle/>
                    <a:p>
                      <a:pPr algn="ctr"/>
                      <a:endParaRPr lang="en-US" sz="1200" b="1">
                        <a:solidFill>
                          <a:schemeClr val="tx2"/>
                        </a:solidFill>
                        <a:latin typeface="+mn-lt"/>
                      </a:endParaRPr>
                    </a:p>
                  </a:txBody>
                  <a:tcPr marL="0" marR="0" marT="0" marB="0" anchor="ctr"/>
                </a:tc>
                <a:extLst>
                  <a:ext uri="{0D108BD9-81ED-4DB2-BD59-A6C34878D82A}">
                    <a16:rowId xmlns:a16="http://schemas.microsoft.com/office/drawing/2014/main" val="1789248469"/>
                  </a:ext>
                </a:extLst>
              </a:tr>
              <a:tr h="272547">
                <a:tc vMerge="1">
                  <a:txBody>
                    <a:bodyPr/>
                    <a:lstStyle/>
                    <a:p>
                      <a:pPr marL="173038" lvl="1" indent="0"/>
                      <a:endParaRPr lang="en-US" sz="900">
                        <a:solidFill>
                          <a:schemeClr val="tx1"/>
                        </a:solidFill>
                      </a:endParaRPr>
                    </a:p>
                  </a:txBody>
                  <a:tcPr marL="182880" marT="36576" marB="36576" anchor="ctr"/>
                </a:tc>
                <a:tc>
                  <a:txBody>
                    <a:bodyPr/>
                    <a:lstStyle/>
                    <a:p>
                      <a:pPr marL="0" marR="0" lvl="0" indent="-292735" algn="l" defTabSz="932742" rtl="0" eaLnBrk="1" fontAlgn="auto" latinLnBrk="0" hangingPunct="1">
                        <a:lnSpc>
                          <a:spcPct val="100000"/>
                        </a:lnSpc>
                        <a:spcBef>
                          <a:spcPts val="0"/>
                        </a:spcBef>
                        <a:spcAft>
                          <a:spcPts val="0"/>
                        </a:spcAft>
                        <a:buClrTx/>
                        <a:buSzTx/>
                        <a:buFontTx/>
                        <a:buNone/>
                        <a:tabLst/>
                        <a:defRPr/>
                      </a:pPr>
                      <a:r>
                        <a:rPr lang="en-US" sz="1000">
                          <a:solidFill>
                            <a:schemeClr val="tx1"/>
                          </a:solidFill>
                          <a:latin typeface="+mn-lt"/>
                        </a:rPr>
                        <a:t>Suggested Replies</a:t>
                      </a:r>
                    </a:p>
                  </a:txBody>
                  <a:tcPr marL="13716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1" u="none" strike="noStrike" kern="1200" cap="none" spc="0" normalizeH="0" baseline="0" noProof="0">
                          <a:ln>
                            <a:noFill/>
                          </a:ln>
                          <a:solidFill>
                            <a:schemeClr val="tx2"/>
                          </a:solidFill>
                          <a:effectLst/>
                          <a:uLnTx/>
                          <a:uFillTx/>
                          <a:sym typeface="Wingdings 2" panose="05020102010507070707" pitchFamily="18" charset="2"/>
                        </a:rPr>
                        <a:t></a:t>
                      </a:r>
                      <a:endParaRPr lang="en-US" sz="1400" b="1">
                        <a:solidFill>
                          <a:schemeClr val="tx2"/>
                        </a:solidFill>
                        <a:latin typeface="+mn-lt"/>
                      </a:endParaRPr>
                    </a:p>
                  </a:txBody>
                  <a:tcPr marL="0" marR="0" marT="0" marB="0" anchor="ctr">
                    <a:lnL w="12700" cap="flat" cmpd="sng" algn="ctr">
                      <a:noFill/>
                      <a:prstDash val="solid"/>
                      <a:round/>
                      <a:headEnd type="none" w="med" len="med"/>
                      <a:tailEnd type="none" w="med" len="med"/>
                    </a:lnL>
                  </a:tcPr>
                </a:tc>
                <a:tc>
                  <a:txBody>
                    <a:bodyPr/>
                    <a:lstStyle/>
                    <a:p>
                      <a:pPr algn="ctr"/>
                      <a:endParaRPr lang="en-US" sz="1200" b="1">
                        <a:solidFill>
                          <a:schemeClr val="tx2"/>
                        </a:solidFill>
                        <a:latin typeface="+mn-lt"/>
                      </a:endParaRPr>
                    </a:p>
                  </a:txBody>
                  <a:tcPr marL="0" marR="0" marT="0" marB="0" anchor="ctr"/>
                </a:tc>
                <a:tc>
                  <a:txBody>
                    <a:bodyPr/>
                    <a:lstStyle/>
                    <a:p>
                      <a:pPr algn="ctr"/>
                      <a:endParaRPr lang="en-US" sz="1200" b="1">
                        <a:solidFill>
                          <a:schemeClr val="tx2"/>
                        </a:solidFill>
                        <a:latin typeface="+mn-lt"/>
                      </a:endParaRPr>
                    </a:p>
                  </a:txBody>
                  <a:tcPr marL="0" marR="0" marT="0" marB="0" anchor="ctr"/>
                </a:tc>
                <a:extLst>
                  <a:ext uri="{0D108BD9-81ED-4DB2-BD59-A6C34878D82A}">
                    <a16:rowId xmlns:a16="http://schemas.microsoft.com/office/drawing/2014/main" val="4189822876"/>
                  </a:ext>
                </a:extLst>
              </a:tr>
              <a:tr h="272547">
                <a:tc vMerge="1">
                  <a:txBody>
                    <a:bodyPr/>
                    <a:lstStyle/>
                    <a:p>
                      <a:pPr marL="173038" marR="0" lvl="1" indent="0" algn="l" defTabSz="932742" rtl="0" eaLnBrk="1" fontAlgn="auto" latinLnBrk="0" hangingPunct="1">
                        <a:lnSpc>
                          <a:spcPct val="100000"/>
                        </a:lnSpc>
                        <a:spcBef>
                          <a:spcPts val="0"/>
                        </a:spcBef>
                        <a:spcAft>
                          <a:spcPts val="0"/>
                        </a:spcAft>
                        <a:buClrTx/>
                        <a:buSzTx/>
                        <a:buFontTx/>
                        <a:buNone/>
                        <a:tabLst/>
                        <a:defRPr/>
                      </a:pPr>
                      <a:endParaRPr lang="en-US" sz="900">
                        <a:solidFill>
                          <a:schemeClr val="tx1"/>
                        </a:solidFill>
                      </a:endParaRPr>
                    </a:p>
                  </a:txBody>
                  <a:tcPr marL="182880" marT="36576" marB="36576" anchor="ctr"/>
                </a:tc>
                <a:tc>
                  <a:txBody>
                    <a:bodyPr/>
                    <a:lstStyle/>
                    <a:p>
                      <a:pPr marL="0" marR="0" lvl="0" indent="-292735" algn="l" rtl="0" eaLnBrk="1" fontAlgn="auto" latinLnBrk="0" hangingPunct="1">
                        <a:lnSpc>
                          <a:spcPct val="100000"/>
                        </a:lnSpc>
                        <a:spcBef>
                          <a:spcPts val="0"/>
                        </a:spcBef>
                        <a:spcAft>
                          <a:spcPts val="0"/>
                        </a:spcAft>
                        <a:buClrTx/>
                        <a:buSzTx/>
                        <a:buFontTx/>
                        <a:buNone/>
                      </a:pPr>
                      <a:r>
                        <a:rPr lang="en-US" sz="1000">
                          <a:solidFill>
                            <a:schemeClr val="tx1"/>
                          </a:solidFill>
                          <a:latin typeface="+mn-lt"/>
                        </a:rPr>
                        <a:t>Live meeting captions and transcript</a:t>
                      </a:r>
                    </a:p>
                  </a:txBody>
                  <a:tcPr marL="13716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1" u="none" strike="noStrike" kern="1200" cap="none" spc="0" normalizeH="0" baseline="0" noProof="0">
                          <a:ln>
                            <a:noFill/>
                          </a:ln>
                          <a:solidFill>
                            <a:schemeClr val="tx2"/>
                          </a:solidFill>
                          <a:effectLst/>
                          <a:uLnTx/>
                          <a:uFillTx/>
                          <a:sym typeface="Wingdings 2" panose="05020102010507070707" pitchFamily="18" charset="2"/>
                        </a:rPr>
                        <a:t></a:t>
                      </a:r>
                      <a:endParaRPr lang="en-US" sz="1400" b="1">
                        <a:solidFill>
                          <a:schemeClr val="tx2"/>
                        </a:solidFill>
                        <a:latin typeface="+mn-lt"/>
                      </a:endParaRPr>
                    </a:p>
                  </a:txBody>
                  <a:tcPr marL="0" marR="0" marT="0" marB="0" anchor="ctr">
                    <a:lnL w="12700" cap="flat" cmpd="sng" algn="ctr">
                      <a:noFill/>
                      <a:prstDash val="solid"/>
                      <a:round/>
                      <a:headEnd type="none" w="med" len="med"/>
                      <a:tailEnd type="none" w="med" len="med"/>
                    </a:lnL>
                  </a:tcPr>
                </a:tc>
                <a:tc>
                  <a:txBody>
                    <a:bodyPr/>
                    <a:lstStyle/>
                    <a:p>
                      <a:pPr algn="ctr"/>
                      <a:endParaRPr lang="en-US" sz="1200" b="1">
                        <a:solidFill>
                          <a:schemeClr val="tx2"/>
                        </a:solidFill>
                        <a:latin typeface="+mn-lt"/>
                      </a:endParaRPr>
                    </a:p>
                  </a:txBody>
                  <a:tcPr marL="0" marR="0" marT="0" marB="0" anchor="ctr"/>
                </a:tc>
                <a:tc>
                  <a:txBody>
                    <a:bodyPr/>
                    <a:lstStyle/>
                    <a:p>
                      <a:pPr algn="ctr"/>
                      <a:endParaRPr lang="en-US" sz="1200" b="1">
                        <a:solidFill>
                          <a:schemeClr val="tx2"/>
                        </a:solidFill>
                        <a:latin typeface="+mn-lt"/>
                      </a:endParaRPr>
                    </a:p>
                  </a:txBody>
                  <a:tcPr marL="0" marR="0" marT="0" marB="0" anchor="ctr"/>
                </a:tc>
                <a:extLst>
                  <a:ext uri="{0D108BD9-81ED-4DB2-BD59-A6C34878D82A}">
                    <a16:rowId xmlns:a16="http://schemas.microsoft.com/office/drawing/2014/main" val="3423489827"/>
                  </a:ext>
                </a:extLst>
              </a:tr>
              <a:tr h="272547">
                <a:tc vMerge="1">
                  <a:txBody>
                    <a:bodyPr/>
                    <a:lstStyle/>
                    <a:p>
                      <a:pPr marL="0" marR="0" lvl="0" indent="0" algn="l" rtl="0" eaLnBrk="1" fontAlgn="auto" latinLnBrk="0" hangingPunct="1">
                        <a:lnSpc>
                          <a:spcPct val="100000"/>
                        </a:lnSpc>
                        <a:spcBef>
                          <a:spcPts val="0"/>
                        </a:spcBef>
                        <a:spcAft>
                          <a:spcPts val="0"/>
                        </a:spcAft>
                        <a:buClrTx/>
                        <a:buSzTx/>
                        <a:buFontTx/>
                        <a:buNone/>
                      </a:pPr>
                      <a:endParaRPr lang="en-US" sz="950" b="1" kern="1200">
                        <a:solidFill>
                          <a:schemeClr val="tx1"/>
                        </a:solidFill>
                        <a:latin typeface="+mj-lt"/>
                        <a:ea typeface="+mn-ea"/>
                        <a:cs typeface="Segoe UI Semibold" panose="020B0702040204020203" pitchFamily="34" charset="0"/>
                      </a:endParaRPr>
                    </a:p>
                  </a:txBody>
                  <a:tcPr marL="182880" marT="36576" marB="36576" anchor="ctr"/>
                </a:tc>
                <a:tc>
                  <a:txBody>
                    <a:bodyPr/>
                    <a:lstStyle/>
                    <a:p>
                      <a:pPr marL="0" marR="0" lvl="0" indent="-292735" algn="l" rtl="0" eaLnBrk="1" fontAlgn="auto" latinLnBrk="0" hangingPunct="1">
                        <a:lnSpc>
                          <a:spcPct val="100000"/>
                        </a:lnSpc>
                        <a:spcBef>
                          <a:spcPts val="0"/>
                        </a:spcBef>
                        <a:spcAft>
                          <a:spcPts val="0"/>
                        </a:spcAft>
                        <a:buClrTx/>
                        <a:buSzTx/>
                        <a:buFontTx/>
                        <a:buNone/>
                      </a:pPr>
                      <a:r>
                        <a:rPr lang="en-US" sz="1000">
                          <a:solidFill>
                            <a:schemeClr val="tx1"/>
                          </a:solidFill>
                          <a:latin typeface="+mn-lt"/>
                        </a:rPr>
                        <a:t>Cameo video overlay on screen share and PowerPoint Live</a:t>
                      </a:r>
                    </a:p>
                  </a:txBody>
                  <a:tcPr marL="13716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tx2"/>
                          </a:solidFill>
                          <a:effectLst/>
                          <a:uLnTx/>
                          <a:uFillTx/>
                          <a:sym typeface="Wingdings 2" panose="05020102010507070707" pitchFamily="18" charset="2"/>
                        </a:rPr>
                        <a:t></a:t>
                      </a:r>
                      <a:endParaRPr lang="en-US" sz="1400" b="1">
                        <a:solidFill>
                          <a:schemeClr val="tx2"/>
                        </a:solidFill>
                        <a:latin typeface="+mn-lt"/>
                      </a:endParaRPr>
                    </a:p>
                  </a:txBody>
                  <a:tcPr marL="0" marR="0" marT="0" marB="0" anchor="ctr">
                    <a:lnL w="12700" cap="flat" cmpd="sng" algn="ctr">
                      <a:noFill/>
                      <a:prstDash val="solid"/>
                      <a:round/>
                      <a:headEnd type="none" w="med" len="med"/>
                      <a:tailEnd type="none" w="med" len="med"/>
                    </a:lnL>
                  </a:tcPr>
                </a:tc>
                <a:tc>
                  <a:txBody>
                    <a:bodyPr/>
                    <a:lstStyle/>
                    <a:p>
                      <a:pPr algn="ctr"/>
                      <a:endParaRPr lang="en-US" sz="1200" b="1">
                        <a:solidFill>
                          <a:schemeClr val="tx2"/>
                        </a:solidFill>
                        <a:latin typeface="+mn-lt"/>
                      </a:endParaRPr>
                    </a:p>
                  </a:txBody>
                  <a:tcPr marL="0" marR="0" marT="0" marB="0" anchor="ctr"/>
                </a:tc>
                <a:tc>
                  <a:txBody>
                    <a:bodyPr/>
                    <a:lstStyle/>
                    <a:p>
                      <a:pPr algn="ctr"/>
                      <a:endParaRPr lang="en-US" sz="1200" b="1">
                        <a:solidFill>
                          <a:schemeClr val="tx2"/>
                        </a:solidFill>
                        <a:latin typeface="+mn-lt"/>
                      </a:endParaRPr>
                    </a:p>
                  </a:txBody>
                  <a:tcPr marL="0" marR="0" marT="0" marB="0" anchor="ctr"/>
                </a:tc>
                <a:extLst>
                  <a:ext uri="{0D108BD9-81ED-4DB2-BD59-A6C34878D82A}">
                    <a16:rowId xmlns:a16="http://schemas.microsoft.com/office/drawing/2014/main" val="3625164362"/>
                  </a:ext>
                </a:extLst>
              </a:tr>
              <a:tr h="272547">
                <a:tc rowSpan="7">
                  <a:txBody>
                    <a:bodyPr/>
                    <a:lstStyle/>
                    <a:p>
                      <a:pPr marL="0" lvl="0" indent="-292735"/>
                      <a:r>
                        <a:rPr lang="en-US" sz="1200" b="1" dirty="0">
                          <a:solidFill>
                            <a:srgbClr val="312FB4"/>
                          </a:solidFill>
                          <a:latin typeface="+mj-lt"/>
                        </a:rPr>
                        <a:t>Meeting</a:t>
                      </a:r>
                    </a:p>
                    <a:p>
                      <a:pPr marL="0" lvl="0" indent="-292735"/>
                      <a:r>
                        <a:rPr lang="en-US" sz="1200" b="1" dirty="0">
                          <a:solidFill>
                            <a:srgbClr val="312FB4"/>
                          </a:solidFill>
                          <a:latin typeface="+mj-lt"/>
                        </a:rPr>
                        <a:t>Experience</a:t>
                      </a:r>
                      <a:endParaRPr lang="en-US" sz="1200" dirty="0">
                        <a:solidFill>
                          <a:srgbClr val="312FB4"/>
                        </a:solidFill>
                        <a:latin typeface="+mj-lt"/>
                      </a:endParaRPr>
                    </a:p>
                    <a:p>
                      <a:pPr marL="0" marR="0" lvl="0" indent="0" algn="l" rtl="0" eaLnBrk="1" fontAlgn="auto" latinLnBrk="0" hangingPunct="1">
                        <a:lnSpc>
                          <a:spcPct val="100000"/>
                        </a:lnSpc>
                        <a:spcBef>
                          <a:spcPts val="0"/>
                        </a:spcBef>
                        <a:spcAft>
                          <a:spcPts val="0"/>
                        </a:spcAft>
                        <a:buClrTx/>
                        <a:buSzTx/>
                        <a:buFontTx/>
                        <a:buNone/>
                      </a:pPr>
                      <a:r>
                        <a:rPr lang="en-US" sz="1200" dirty="0">
                          <a:solidFill>
                            <a:schemeClr val="accent1"/>
                          </a:solidFill>
                          <a:latin typeface="+mj-lt"/>
                        </a:rPr>
                        <a:t>     </a:t>
                      </a:r>
                    </a:p>
                  </a:txBody>
                  <a:tcPr marL="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292735" algn="l" defTabSz="932742" rtl="0" eaLnBrk="1" fontAlgn="auto" latinLnBrk="0" hangingPunct="1">
                        <a:lnSpc>
                          <a:spcPct val="100000"/>
                        </a:lnSpc>
                        <a:spcBef>
                          <a:spcPts val="0"/>
                        </a:spcBef>
                        <a:spcAft>
                          <a:spcPts val="0"/>
                        </a:spcAft>
                        <a:buClrTx/>
                        <a:buSzTx/>
                        <a:buFontTx/>
                        <a:buNone/>
                        <a:tabLst/>
                        <a:defRPr/>
                      </a:pPr>
                      <a:r>
                        <a:rPr lang="en-US" sz="1000">
                          <a:solidFill>
                            <a:schemeClr val="tx1"/>
                          </a:solidFill>
                          <a:latin typeface="+mn-lt"/>
                        </a:rPr>
                        <a:t>Real-time translation of meeting captions and transcript</a:t>
                      </a:r>
                    </a:p>
                  </a:txBody>
                  <a:tcPr marL="13716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b="1">
                        <a:solidFill>
                          <a:schemeClr val="tx2"/>
                        </a:solidFill>
                        <a:latin typeface="+mn-lt"/>
                      </a:endParaRPr>
                    </a:p>
                  </a:txBody>
                  <a:tcPr marL="0" marR="0" marT="0" marB="0" anchor="ctr">
                    <a:lnL w="12700" cap="flat" cmpd="sng" algn="ctr">
                      <a:noFill/>
                      <a:prstDash val="solid"/>
                      <a:round/>
                      <a:headEnd type="none" w="med" len="med"/>
                      <a:tailEnd type="none" w="med" len="med"/>
                    </a:ln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tx2"/>
                          </a:solidFill>
                          <a:effectLst/>
                          <a:uLnTx/>
                          <a:uFillTx/>
                          <a:sym typeface="Wingdings 2" panose="05020102010507070707" pitchFamily="18" charset="2"/>
                        </a:rPr>
                        <a:t></a:t>
                      </a:r>
                      <a:endParaRPr lang="en-US" sz="1400" b="1">
                        <a:solidFill>
                          <a:schemeClr val="tx2"/>
                        </a:solidFill>
                        <a:latin typeface="+mn-lt"/>
                      </a:endParaRPr>
                    </a:p>
                  </a:txBody>
                  <a:tcPr marL="0" marR="0" marT="0" marB="0" anchor="ctr"/>
                </a:tc>
                <a:tc>
                  <a:txBody>
                    <a:bodyPr/>
                    <a:lstStyle/>
                    <a:p>
                      <a:pPr algn="ctr"/>
                      <a:endParaRPr lang="en-US" sz="1200" b="1">
                        <a:solidFill>
                          <a:schemeClr val="tx2"/>
                        </a:solidFill>
                        <a:latin typeface="+mn-lt"/>
                      </a:endParaRPr>
                    </a:p>
                  </a:txBody>
                  <a:tcPr marL="0" marR="0" marT="0" marB="0" anchor="ctr"/>
                </a:tc>
                <a:extLst>
                  <a:ext uri="{0D108BD9-81ED-4DB2-BD59-A6C34878D82A}">
                    <a16:rowId xmlns:a16="http://schemas.microsoft.com/office/drawing/2014/main" val="267795452"/>
                  </a:ext>
                </a:extLst>
              </a:tr>
              <a:tr h="272547">
                <a:tc vMerge="1">
                  <a:txBody>
                    <a:bodyPr/>
                    <a:lstStyle/>
                    <a:p>
                      <a:pPr marL="173038" lvl="1" indent="0"/>
                      <a:endParaRPr lang="en-US" sz="900">
                        <a:solidFill>
                          <a:schemeClr val="tx1"/>
                        </a:solidFill>
                      </a:endParaRPr>
                    </a:p>
                  </a:txBody>
                  <a:tcPr marL="182880" marT="36576" marB="36576" anchor="ctr"/>
                </a:tc>
                <a:tc>
                  <a:txBody>
                    <a:bodyPr/>
                    <a:lstStyle/>
                    <a:p>
                      <a:pPr marL="0" lvl="0" indent="-292735"/>
                      <a:r>
                        <a:rPr lang="en-US" sz="1000">
                          <a:solidFill>
                            <a:schemeClr val="tx1"/>
                          </a:solidFill>
                          <a:latin typeface="+mn-lt"/>
                        </a:rPr>
                        <a:t>Intelligent recap (after meeting) – standardized AI-notes and AI-tasks</a:t>
                      </a:r>
                    </a:p>
                  </a:txBody>
                  <a:tcPr marL="13716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b="1">
                        <a:solidFill>
                          <a:schemeClr val="bg1"/>
                        </a:solidFill>
                        <a:latin typeface="+mn-lt"/>
                      </a:endParaRPr>
                    </a:p>
                  </a:txBody>
                  <a:tcPr marL="0" marR="0" marT="0" marB="0" anchor="ctr">
                    <a:lnL w="12700" cap="flat" cmpd="sng" algn="ctr">
                      <a:noFill/>
                      <a:prstDash val="solid"/>
                      <a:round/>
                      <a:headEnd type="none" w="med" len="med"/>
                      <a:tailEnd type="none" w="med" len="med"/>
                    </a:ln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tx2"/>
                          </a:solidFill>
                          <a:effectLst/>
                          <a:uLnTx/>
                          <a:uFillTx/>
                          <a:sym typeface="Wingdings 2" panose="05020102010507070707" pitchFamily="18" charset="2"/>
                        </a:rPr>
                        <a:t></a:t>
                      </a:r>
                      <a:endParaRPr lang="en-US" sz="1400" b="1">
                        <a:solidFill>
                          <a:schemeClr val="tx2"/>
                        </a:solidFill>
                        <a:latin typeface="+mn-lt"/>
                      </a:endParaRPr>
                    </a:p>
                  </a:txBody>
                  <a:tcPr marL="0" marR="0" marT="0" marB="0"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400" b="1">
                        <a:solidFill>
                          <a:schemeClr val="tx2"/>
                        </a:solidFill>
                        <a:latin typeface="+mn-lt"/>
                      </a:endParaRPr>
                    </a:p>
                  </a:txBody>
                  <a:tcPr marL="0" marR="0" marT="0" marB="0" anchor="ctr"/>
                </a:tc>
                <a:extLst>
                  <a:ext uri="{0D108BD9-81ED-4DB2-BD59-A6C34878D82A}">
                    <a16:rowId xmlns:a16="http://schemas.microsoft.com/office/drawing/2014/main" val="3680161238"/>
                  </a:ext>
                </a:extLst>
              </a:tr>
              <a:tr h="272547">
                <a:tc vMerge="1">
                  <a:txBody>
                    <a:bodyPr/>
                    <a:lstStyle/>
                    <a:p>
                      <a:pPr marL="173038" lvl="1" indent="0"/>
                      <a:endParaRPr lang="en-US" sz="900">
                        <a:solidFill>
                          <a:schemeClr val="tx1"/>
                        </a:solidFill>
                      </a:endParaRPr>
                    </a:p>
                  </a:txBody>
                  <a:tcPr marL="182880" marT="36576" marB="36576" anchor="ctr"/>
                </a:tc>
                <a:tc>
                  <a:txBody>
                    <a:bodyPr/>
                    <a:lstStyle/>
                    <a:p>
                      <a:pPr marL="0" lvl="0" indent="-292735"/>
                      <a:r>
                        <a:rPr lang="en-US" sz="1000">
                          <a:solidFill>
                            <a:schemeClr val="tx1"/>
                          </a:solidFill>
                          <a:latin typeface="+mn-lt"/>
                        </a:rPr>
                        <a:t>Intelligent recap (after meeting) – video, speaker, and chapter markers</a:t>
                      </a:r>
                    </a:p>
                  </a:txBody>
                  <a:tcPr marL="13716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b="1">
                        <a:solidFill>
                          <a:schemeClr val="bg1"/>
                        </a:solidFill>
                        <a:latin typeface="+mn-lt"/>
                      </a:endParaRPr>
                    </a:p>
                  </a:txBody>
                  <a:tcPr marL="0" marR="0" marT="0" marB="0" anchor="ctr">
                    <a:lnL w="12700" cap="flat" cmpd="sng" algn="ctr">
                      <a:noFill/>
                      <a:prstDash val="solid"/>
                      <a:round/>
                      <a:headEnd type="none" w="med" len="med"/>
                      <a:tailEnd type="none" w="med" len="med"/>
                    </a:ln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tx2"/>
                          </a:solidFill>
                          <a:effectLst/>
                          <a:uLnTx/>
                          <a:uFillTx/>
                          <a:sym typeface="Wingdings 2" panose="05020102010507070707" pitchFamily="18" charset="2"/>
                        </a:rPr>
                        <a:t></a:t>
                      </a:r>
                      <a:endParaRPr lang="en-US" sz="1400" b="1">
                        <a:solidFill>
                          <a:schemeClr val="tx2"/>
                        </a:solidFill>
                        <a:latin typeface="+mn-lt"/>
                      </a:endParaRPr>
                    </a:p>
                  </a:txBody>
                  <a:tcPr marL="0" marR="0" marT="0" marB="0"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400" b="1">
                        <a:solidFill>
                          <a:schemeClr val="tx2"/>
                        </a:solidFill>
                        <a:latin typeface="+mn-lt"/>
                      </a:endParaRPr>
                    </a:p>
                  </a:txBody>
                  <a:tcPr marL="0" marR="0" marT="0" marB="0" anchor="ctr"/>
                </a:tc>
                <a:extLst>
                  <a:ext uri="{0D108BD9-81ED-4DB2-BD59-A6C34878D82A}">
                    <a16:rowId xmlns:a16="http://schemas.microsoft.com/office/drawing/2014/main" val="530257320"/>
                  </a:ext>
                </a:extLst>
              </a:tr>
              <a:tr h="272547">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00">
                          <a:solidFill>
                            <a:schemeClr val="tx1"/>
                          </a:solidFill>
                        </a:rPr>
                        <a:t>     </a:t>
                      </a:r>
                      <a:endParaRPr lang="en-US" sz="900">
                        <a:solidFill>
                          <a:schemeClr val="tx1"/>
                        </a:solidFill>
                      </a:endParaRPr>
                    </a:p>
                  </a:txBody>
                  <a:tcPr marL="182880" marT="36576" marB="36576" anchor="ctr">
                    <a:lnT w="12700" cap="flat" cmpd="sng" algn="ctr">
                      <a:solidFill>
                        <a:schemeClr val="tx1"/>
                      </a:solidFill>
                      <a:prstDash val="solid"/>
                      <a:round/>
                      <a:headEnd type="none" w="med" len="med"/>
                      <a:tailEnd type="none" w="med" len="med"/>
                    </a:lnT>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00">
                          <a:solidFill>
                            <a:schemeClr val="tx1"/>
                          </a:solidFill>
                          <a:latin typeface="+mn-lt"/>
                        </a:rPr>
                        <a:t>Ask any question about the meeting (available during and after meeting)</a:t>
                      </a:r>
                    </a:p>
                  </a:txBody>
                  <a:tcPr marL="13716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b="1">
                        <a:solidFill>
                          <a:schemeClr val="bg1"/>
                        </a:solidFill>
                        <a:latin typeface="+mn-lt"/>
                      </a:endParaRPr>
                    </a:p>
                  </a:txBody>
                  <a:tcPr marL="0" marR="0" marT="0" marB="0" anchor="ctr">
                    <a:lnL w="12700" cap="flat" cmpd="sng" algn="ctr">
                      <a:noFill/>
                      <a:prstDash val="solid"/>
                      <a:round/>
                      <a:headEnd type="none" w="med" len="med"/>
                      <a:tailEnd type="none" w="med" len="med"/>
                    </a:ln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200" b="1">
                        <a:solidFill>
                          <a:schemeClr val="tx2"/>
                        </a:solidFill>
                        <a:latin typeface="+mn-lt"/>
                      </a:endParaRPr>
                    </a:p>
                  </a:txBody>
                  <a:tcPr marL="0" marR="0" marT="0" marB="0"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tx2"/>
                          </a:solidFill>
                          <a:effectLst/>
                          <a:uLnTx/>
                          <a:uFillTx/>
                          <a:sym typeface="Wingdings 2" panose="05020102010507070707" pitchFamily="18" charset="2"/>
                        </a:rPr>
                        <a:t></a:t>
                      </a:r>
                      <a:endParaRPr lang="en-US" sz="1400" b="1">
                        <a:solidFill>
                          <a:schemeClr val="tx2"/>
                        </a:solidFill>
                        <a:latin typeface="+mn-lt"/>
                      </a:endParaRPr>
                    </a:p>
                  </a:txBody>
                  <a:tcPr marL="0" marR="0" marT="0" marB="0" anchor="ctr"/>
                </a:tc>
                <a:extLst>
                  <a:ext uri="{0D108BD9-81ED-4DB2-BD59-A6C34878D82A}">
                    <a16:rowId xmlns:a16="http://schemas.microsoft.com/office/drawing/2014/main" val="3914030426"/>
                  </a:ext>
                </a:extLst>
              </a:tr>
              <a:tr h="272547">
                <a:tc vMerge="1">
                  <a:txBody>
                    <a:bodyPr/>
                    <a:lstStyle/>
                    <a:p>
                      <a:pPr marL="0" marR="0" lvl="0" indent="0" algn="l" rtl="0" eaLnBrk="1" fontAlgn="auto" latinLnBrk="0" hangingPunct="1">
                        <a:lnSpc>
                          <a:spcPct val="100000"/>
                        </a:lnSpc>
                        <a:spcBef>
                          <a:spcPts val="0"/>
                        </a:spcBef>
                        <a:spcAft>
                          <a:spcPts val="0"/>
                        </a:spcAft>
                        <a:buClrTx/>
                        <a:buSzTx/>
                        <a:buFontTx/>
                        <a:buNone/>
                      </a:pPr>
                      <a:endParaRPr lang="en-US" sz="950">
                        <a:solidFill>
                          <a:schemeClr val="tx1"/>
                        </a:solidFill>
                      </a:endParaRPr>
                    </a:p>
                  </a:txBody>
                  <a:tcPr marL="182880" marT="36576" marB="36576" anchor="ctr"/>
                </a:tc>
                <a:tc>
                  <a:txBody>
                    <a:bodyPr/>
                    <a:lstStyle/>
                    <a:p>
                      <a:pPr marL="228600" marR="0" lvl="0" indent="0" algn="l" defTabSz="932742"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mn-lt"/>
                        </a:rPr>
                        <a:t>“How did the team react to this proposal?”</a:t>
                      </a:r>
                      <a:endParaRPr lang="en-US" sz="1000" b="0">
                        <a:solidFill>
                          <a:schemeClr val="tx1"/>
                        </a:solidFill>
                        <a:highlight>
                          <a:srgbClr val="FFFF00"/>
                        </a:highlight>
                        <a:latin typeface="+mn-lt"/>
                      </a:endParaRPr>
                    </a:p>
                  </a:txBody>
                  <a:tcPr marL="13716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b="1">
                        <a:solidFill>
                          <a:schemeClr val="bg1"/>
                        </a:solidFill>
                        <a:latin typeface="+mn-lt"/>
                      </a:endParaRPr>
                    </a:p>
                  </a:txBody>
                  <a:tcPr marL="0" marR="0" marT="0" marB="0" anchor="ctr">
                    <a:lnL w="12700" cap="flat" cmpd="sng" algn="ctr">
                      <a:noFill/>
                      <a:prstDash val="solid"/>
                      <a:round/>
                      <a:headEnd type="none" w="med" len="med"/>
                      <a:tailEnd type="none" w="med" len="med"/>
                    </a:ln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200" b="1">
                        <a:solidFill>
                          <a:schemeClr val="tx2"/>
                        </a:solidFill>
                        <a:latin typeface="+mn-lt"/>
                      </a:endParaRPr>
                    </a:p>
                  </a:txBody>
                  <a:tcPr marL="0" marR="0" marT="0" marB="0"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tx2"/>
                          </a:solidFill>
                          <a:effectLst/>
                          <a:uLnTx/>
                          <a:uFillTx/>
                          <a:sym typeface="Wingdings 2" panose="05020102010507070707" pitchFamily="18" charset="2"/>
                        </a:rPr>
                        <a:t></a:t>
                      </a:r>
                      <a:endParaRPr lang="en-US" sz="1400" b="1">
                        <a:solidFill>
                          <a:schemeClr val="tx2"/>
                        </a:solidFill>
                        <a:latin typeface="+mn-lt"/>
                      </a:endParaRPr>
                    </a:p>
                  </a:txBody>
                  <a:tcPr marL="0" marR="0" marT="0" marB="0" anchor="ctr"/>
                </a:tc>
                <a:extLst>
                  <a:ext uri="{0D108BD9-81ED-4DB2-BD59-A6C34878D82A}">
                    <a16:rowId xmlns:a16="http://schemas.microsoft.com/office/drawing/2014/main" val="2590273907"/>
                  </a:ext>
                </a:extLst>
              </a:tr>
              <a:tr h="272547">
                <a:tc vMerge="1">
                  <a:txBody>
                    <a:bodyPr/>
                    <a:lstStyle/>
                    <a:p>
                      <a:pPr marL="0" marR="0" lvl="0" indent="0" algn="l" rtl="0" eaLnBrk="1" fontAlgn="auto" latinLnBrk="0" hangingPunct="1">
                        <a:lnSpc>
                          <a:spcPct val="100000"/>
                        </a:lnSpc>
                        <a:spcBef>
                          <a:spcPts val="0"/>
                        </a:spcBef>
                        <a:spcAft>
                          <a:spcPts val="0"/>
                        </a:spcAft>
                        <a:buClrTx/>
                        <a:buSzTx/>
                        <a:buFontTx/>
                        <a:buNone/>
                      </a:pPr>
                      <a:endParaRPr lang="en-US" sz="950">
                        <a:solidFill>
                          <a:schemeClr val="tx1"/>
                        </a:solidFill>
                      </a:endParaRPr>
                    </a:p>
                  </a:txBody>
                  <a:tcPr marL="182880" marT="36576" marB="36576" anchor="ctr"/>
                </a:tc>
                <a:tc>
                  <a:txBody>
                    <a:bodyPr/>
                    <a:lstStyle/>
                    <a:p>
                      <a:pPr marL="228600" marR="0" lvl="0" indent="0" algn="l" defTabSz="932742"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mn-lt"/>
                        </a:rPr>
                        <a:t>“Does this plan’s timeline have any conflicts?"</a:t>
                      </a:r>
                      <a:endParaRPr lang="en-US" sz="1000" b="0">
                        <a:solidFill>
                          <a:schemeClr val="tx1"/>
                        </a:solidFill>
                        <a:highlight>
                          <a:srgbClr val="FFFF00"/>
                        </a:highlight>
                        <a:latin typeface="+mn-lt"/>
                      </a:endParaRPr>
                    </a:p>
                  </a:txBody>
                  <a:tcPr marL="13716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b="1">
                        <a:solidFill>
                          <a:schemeClr val="bg1"/>
                        </a:solidFill>
                        <a:latin typeface="+mn-lt"/>
                      </a:endParaRPr>
                    </a:p>
                  </a:txBody>
                  <a:tcPr marL="0" marR="0" marT="0" marB="0" anchor="ctr">
                    <a:lnL w="12700" cap="flat" cmpd="sng" algn="ctr">
                      <a:noFill/>
                      <a:prstDash val="solid"/>
                      <a:round/>
                      <a:headEnd type="none" w="med" len="med"/>
                      <a:tailEnd type="none" w="med" len="med"/>
                    </a:ln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200" b="1">
                        <a:solidFill>
                          <a:schemeClr val="tx2"/>
                        </a:solidFill>
                        <a:latin typeface="+mn-lt"/>
                      </a:endParaRPr>
                    </a:p>
                  </a:txBody>
                  <a:tcPr marL="0" marR="0" marT="0" marB="0"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tx2"/>
                          </a:solidFill>
                          <a:effectLst/>
                          <a:uLnTx/>
                          <a:uFillTx/>
                          <a:sym typeface="Wingdings 2" panose="05020102010507070707" pitchFamily="18" charset="2"/>
                        </a:rPr>
                        <a:t></a:t>
                      </a:r>
                      <a:endParaRPr lang="en-US" sz="1400" b="1">
                        <a:solidFill>
                          <a:schemeClr val="tx2"/>
                        </a:solidFill>
                        <a:latin typeface="+mn-lt"/>
                      </a:endParaRPr>
                    </a:p>
                  </a:txBody>
                  <a:tcPr marL="0" marR="0" marT="0" marB="0" anchor="ctr"/>
                </a:tc>
                <a:extLst>
                  <a:ext uri="{0D108BD9-81ED-4DB2-BD59-A6C34878D82A}">
                    <a16:rowId xmlns:a16="http://schemas.microsoft.com/office/drawing/2014/main" val="434325598"/>
                  </a:ext>
                </a:extLst>
              </a:tr>
              <a:tr h="272547">
                <a:tc vMerge="1">
                  <a:txBody>
                    <a:bodyPr/>
                    <a:lstStyle/>
                    <a:p>
                      <a:pPr marL="0" marR="0" lvl="0" indent="0" algn="l" rtl="0" eaLnBrk="1" fontAlgn="auto" latinLnBrk="0" hangingPunct="1">
                        <a:lnSpc>
                          <a:spcPct val="100000"/>
                        </a:lnSpc>
                        <a:spcBef>
                          <a:spcPts val="0"/>
                        </a:spcBef>
                        <a:spcAft>
                          <a:spcPts val="0"/>
                        </a:spcAft>
                        <a:buClrTx/>
                        <a:buSzTx/>
                        <a:buFontTx/>
                        <a:buNone/>
                      </a:pPr>
                      <a:endParaRPr lang="en-US" sz="1200">
                        <a:solidFill>
                          <a:schemeClr val="tx1"/>
                        </a:solidFill>
                        <a:latin typeface="+mj-lt"/>
                      </a:endParaRPr>
                    </a:p>
                  </a:txBody>
                  <a:tcPr marL="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28600" marR="0" lvl="0" indent="0" algn="l" defTabSz="932742" rtl="0" eaLnBrk="1" fontAlgn="auto" latinLnBrk="0" hangingPunct="1">
                        <a:lnSpc>
                          <a:spcPct val="100000"/>
                        </a:lnSpc>
                        <a:spcBef>
                          <a:spcPts val="0"/>
                        </a:spcBef>
                        <a:spcAft>
                          <a:spcPts val="0"/>
                        </a:spcAft>
                        <a:buClrTx/>
                        <a:buSzTx/>
                        <a:buFontTx/>
                        <a:buNone/>
                        <a:tabLst/>
                        <a:defRPr/>
                      </a:pPr>
                      <a:r>
                        <a:rPr lang="en-US" sz="1000">
                          <a:solidFill>
                            <a:srgbClr val="000000"/>
                          </a:solidFill>
                        </a:rPr>
                        <a:t>“Create a table with pros and cons of option 1” </a:t>
                      </a:r>
                      <a:endParaRPr lang="en-US" sz="1000">
                        <a:solidFill>
                          <a:srgbClr val="000000"/>
                        </a:solidFill>
                        <a:highlight>
                          <a:srgbClr val="FFFF00"/>
                        </a:highlight>
                      </a:endParaRPr>
                    </a:p>
                  </a:txBody>
                  <a:tcPr marL="13716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b="1">
                        <a:solidFill>
                          <a:schemeClr val="bg1"/>
                        </a:solidFill>
                        <a:latin typeface="+mn-lt"/>
                      </a:endParaRPr>
                    </a:p>
                  </a:txBody>
                  <a:tcPr marL="0" marR="0" marT="0" marB="0" anchor="ctr">
                    <a:lnL w="12700" cap="flat" cmpd="sng" algn="ctr">
                      <a:noFill/>
                      <a:prstDash val="solid"/>
                      <a:round/>
                      <a:headEnd type="none" w="med" len="med"/>
                      <a:tailEnd type="none" w="med" len="med"/>
                    </a:ln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200" b="1">
                        <a:solidFill>
                          <a:schemeClr val="tx2"/>
                        </a:solidFill>
                        <a:latin typeface="+mn-lt"/>
                      </a:endParaRPr>
                    </a:p>
                  </a:txBody>
                  <a:tcPr marL="0" marR="0" marT="0" marB="0"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chemeClr val="tx2"/>
                          </a:solidFill>
                          <a:effectLst/>
                          <a:uLnTx/>
                          <a:uFillTx/>
                          <a:sym typeface="Wingdings 2" panose="05020102010507070707" pitchFamily="18" charset="2"/>
                        </a:rPr>
                        <a:t></a:t>
                      </a:r>
                      <a:endParaRPr lang="en-US" sz="1400" b="1">
                        <a:solidFill>
                          <a:schemeClr val="tx2"/>
                        </a:solidFill>
                        <a:latin typeface="+mn-lt"/>
                      </a:endParaRPr>
                    </a:p>
                  </a:txBody>
                  <a:tcPr marL="0" marR="0" marT="0" marB="0" anchor="ctr"/>
                </a:tc>
                <a:extLst>
                  <a:ext uri="{0D108BD9-81ED-4DB2-BD59-A6C34878D82A}">
                    <a16:rowId xmlns:a16="http://schemas.microsoft.com/office/drawing/2014/main" val="4076992621"/>
                  </a:ext>
                </a:extLst>
              </a:tr>
              <a:tr h="272547">
                <a:tc rowSpan="4">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1" dirty="0">
                          <a:solidFill>
                            <a:srgbClr val="312FB4"/>
                          </a:solidFill>
                          <a:latin typeface="+mj-lt"/>
                        </a:rPr>
                        <a:t>Other capabilities</a:t>
                      </a:r>
                      <a:endParaRPr lang="en-US" sz="1200" b="1" kern="1200" dirty="0">
                        <a:solidFill>
                          <a:srgbClr val="312FB4"/>
                        </a:solidFill>
                        <a:latin typeface="+mj-lt"/>
                        <a:ea typeface="+mn-ea"/>
                        <a:cs typeface="+mn-cs"/>
                      </a:endParaRPr>
                    </a:p>
                  </a:txBody>
                  <a:tcPr marL="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00" b="0" strike="noStrike" kern="1200">
                          <a:solidFill>
                            <a:srgbClr val="000000"/>
                          </a:solidFill>
                          <a:latin typeface="+mn-lt"/>
                        </a:rPr>
                        <a:t>Microsoft Copilot UX</a:t>
                      </a:r>
                      <a:endParaRPr lang="en-US" sz="1000" b="0" strike="noStrike" kern="1200">
                        <a:solidFill>
                          <a:srgbClr val="000000"/>
                        </a:solidFill>
                        <a:latin typeface="+mn-lt"/>
                        <a:ea typeface="+mn-ea"/>
                        <a:cs typeface="+mn-cs"/>
                      </a:endParaRPr>
                    </a:p>
                  </a:txBody>
                  <a:tcPr marL="13716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b="1">
                        <a:solidFill>
                          <a:schemeClr val="bg1"/>
                        </a:solidFill>
                        <a:latin typeface="+mn-lt"/>
                      </a:endParaRPr>
                    </a:p>
                  </a:txBody>
                  <a:tcPr marL="0" marR="0" marT="0" marB="0" anchor="ctr">
                    <a:lnL w="12700" cap="flat" cmpd="sng" algn="ctr">
                      <a:noFill/>
                      <a:prstDash val="solid"/>
                      <a:round/>
                      <a:headEnd type="none" w="med" len="med"/>
                      <a:tailEnd type="none" w="med" len="med"/>
                    </a:lnL>
                  </a:tcPr>
                </a:tc>
                <a:tc>
                  <a:txBody>
                    <a:bodyPr/>
                    <a:lstStyle/>
                    <a:p>
                      <a:pPr algn="ctr"/>
                      <a:endParaRPr lang="en-US" sz="1200" b="1">
                        <a:solidFill>
                          <a:schemeClr val="tx2"/>
                        </a:solidFill>
                        <a:latin typeface="+mn-lt"/>
                      </a:endParaRPr>
                    </a:p>
                  </a:txBody>
                  <a:tcPr marL="0" marR="0" marT="0" marB="0" anchor="ctr"/>
                </a:tc>
                <a:tc>
                  <a:txBody>
                    <a:bodyPr/>
                    <a:lstStyle/>
                    <a:p>
                      <a:pPr algn="ctr"/>
                      <a:r>
                        <a:rPr kumimoji="0" lang="en-US" sz="1400" b="1" u="none" strike="noStrike" kern="1200" cap="none" spc="0" normalizeH="0" baseline="0" noProof="0">
                          <a:ln>
                            <a:noFill/>
                          </a:ln>
                          <a:solidFill>
                            <a:schemeClr val="tx2"/>
                          </a:solidFill>
                          <a:effectLst/>
                          <a:uLnTx/>
                          <a:uFillTx/>
                          <a:sym typeface="Wingdings 2" panose="05020102010507070707" pitchFamily="18" charset="2"/>
                        </a:rPr>
                        <a:t></a:t>
                      </a:r>
                      <a:endParaRPr lang="en-US" sz="1400" b="1">
                        <a:solidFill>
                          <a:schemeClr val="tx2"/>
                        </a:solidFill>
                        <a:latin typeface="+mn-lt"/>
                      </a:endParaRPr>
                    </a:p>
                  </a:txBody>
                  <a:tcPr marL="0" marR="0" marT="0" marB="0" anchor="ctr"/>
                </a:tc>
                <a:extLst>
                  <a:ext uri="{0D108BD9-81ED-4DB2-BD59-A6C34878D82A}">
                    <a16:rowId xmlns:a16="http://schemas.microsoft.com/office/drawing/2014/main" val="1687376223"/>
                  </a:ext>
                </a:extLst>
              </a:tr>
              <a:tr h="272547">
                <a:tc vMerge="1">
                  <a:txBody>
                    <a:bodyPr/>
                    <a:lstStyle/>
                    <a:p>
                      <a:pPr marL="173038" marR="0" lvl="1"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tx1"/>
                        </a:solidFill>
                        <a:effectLst/>
                        <a:uLnTx/>
                        <a:uFillTx/>
                        <a:latin typeface="+mn-lt"/>
                        <a:ea typeface="+mn-ea"/>
                        <a:cs typeface="+mn-cs"/>
                      </a:endParaRPr>
                    </a:p>
                  </a:txBody>
                  <a:tcPr marL="182880" marT="36576" marB="36576" anchor="ctr"/>
                </a:tc>
                <a:tc>
                  <a:txBody>
                    <a:bodyPr/>
                    <a:lstStyle/>
                    <a:p>
                      <a:pPr marL="0" marR="0" lvl="0" indent="-292735" algn="l" defTabSz="932742"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chemeClr val="tx1"/>
                          </a:solidFill>
                          <a:effectLst/>
                          <a:uLnTx/>
                          <a:uFillTx/>
                          <a:latin typeface="+mn-lt"/>
                        </a:rPr>
                        <a:t>Bing Chat (LLM + Web)</a:t>
                      </a:r>
                      <a:endParaRPr kumimoji="0" lang="en-US" sz="1000" b="0" i="0" u="none" strike="noStrike" kern="1200" cap="none" spc="0" normalizeH="0" baseline="0" noProof="0">
                        <a:ln>
                          <a:noFill/>
                        </a:ln>
                        <a:solidFill>
                          <a:schemeClr val="tx1"/>
                        </a:solidFill>
                        <a:effectLst/>
                        <a:uLnTx/>
                        <a:uFillTx/>
                        <a:latin typeface="+mn-lt"/>
                        <a:ea typeface="+mn-ea"/>
                        <a:cs typeface="+mn-cs"/>
                      </a:endParaRPr>
                    </a:p>
                  </a:txBody>
                  <a:tcPr marL="13716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b="1">
                        <a:solidFill>
                          <a:schemeClr val="bg1"/>
                        </a:solidFill>
                        <a:latin typeface="+mn-lt"/>
                      </a:endParaRPr>
                    </a:p>
                  </a:txBody>
                  <a:tcPr marL="0" marR="0" marT="0" marB="0" anchor="ctr">
                    <a:lnL w="12700" cap="flat" cmpd="sng" algn="ctr">
                      <a:noFill/>
                      <a:prstDash val="solid"/>
                      <a:round/>
                      <a:headEnd type="none" w="med" len="med"/>
                      <a:tailEnd type="none" w="med" len="med"/>
                    </a:lnL>
                  </a:tcPr>
                </a:tc>
                <a:tc>
                  <a:txBody>
                    <a:bodyPr/>
                    <a:lstStyle/>
                    <a:p>
                      <a:pPr algn="ctr"/>
                      <a:endParaRPr lang="en-US" sz="1200" b="1">
                        <a:solidFill>
                          <a:schemeClr val="tx2"/>
                        </a:solidFill>
                        <a:latin typeface="+mn-lt"/>
                      </a:endParaRPr>
                    </a:p>
                  </a:txBody>
                  <a:tcPr marL="0" marR="0" marT="0" marB="0" anchor="ctr"/>
                </a:tc>
                <a:tc>
                  <a:txBody>
                    <a:bodyPr/>
                    <a:lstStyle/>
                    <a:p>
                      <a:pPr algn="ctr"/>
                      <a:r>
                        <a:rPr kumimoji="0" lang="en-US" sz="1400" b="1" u="none" strike="noStrike" kern="1200" cap="none" spc="0" normalizeH="0" baseline="0" noProof="0">
                          <a:ln>
                            <a:noFill/>
                          </a:ln>
                          <a:solidFill>
                            <a:schemeClr val="tx2"/>
                          </a:solidFill>
                          <a:effectLst/>
                          <a:uLnTx/>
                          <a:uFillTx/>
                          <a:sym typeface="Wingdings 2" panose="05020102010507070707" pitchFamily="18" charset="2"/>
                        </a:rPr>
                        <a:t></a:t>
                      </a:r>
                      <a:endParaRPr lang="en-US" sz="1400" b="1">
                        <a:solidFill>
                          <a:schemeClr val="tx2"/>
                        </a:solidFill>
                        <a:latin typeface="+mn-lt"/>
                      </a:endParaRPr>
                    </a:p>
                  </a:txBody>
                  <a:tcPr marL="0" marR="0" marT="0" marB="0" anchor="ctr"/>
                </a:tc>
                <a:extLst>
                  <a:ext uri="{0D108BD9-81ED-4DB2-BD59-A6C34878D82A}">
                    <a16:rowId xmlns:a16="http://schemas.microsoft.com/office/drawing/2014/main" val="1335395524"/>
                  </a:ext>
                </a:extLst>
              </a:tr>
              <a:tr h="272547">
                <a:tc vMerge="1">
                  <a:txBody>
                    <a:bodyPr/>
                    <a:lstStyle/>
                    <a:p>
                      <a:pPr marL="0" marR="0" lvl="0" indent="-293333" algn="l" defTabSz="932742"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chemeClr val="tx1"/>
                        </a:solidFill>
                        <a:effectLst/>
                        <a:uLnTx/>
                        <a:uFillTx/>
                        <a:latin typeface="+mn-lt"/>
                        <a:ea typeface="+mn-ea"/>
                        <a:cs typeface="+mn-cs"/>
                      </a:endParaRPr>
                    </a:p>
                  </a:txBody>
                  <a:tcPr marL="182880" marT="36576" marB="36576" anchor="ctr"/>
                </a:tc>
                <a:tc>
                  <a:txBody>
                    <a:bodyPr/>
                    <a:lstStyle/>
                    <a:p>
                      <a:pPr marL="0" marR="0" lvl="0" indent="-292735" algn="l" defTabSz="932742"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000000"/>
                          </a:solidFill>
                          <a:effectLst/>
                          <a:uLnTx/>
                          <a:uFillTx/>
                          <a:latin typeface="+mn-lt"/>
                        </a:rPr>
                        <a:t>Microsoft 365 Chat</a:t>
                      </a:r>
                      <a:endParaRPr kumimoji="0" lang="en-US" sz="1000" b="0" i="0" u="none" strike="noStrike" kern="1200" cap="none" spc="0" normalizeH="0" baseline="0" noProof="0">
                        <a:ln>
                          <a:noFill/>
                        </a:ln>
                        <a:solidFill>
                          <a:schemeClr val="tx1"/>
                        </a:solidFill>
                        <a:effectLst/>
                        <a:uLnTx/>
                        <a:uFillTx/>
                        <a:latin typeface="+mn-lt"/>
                        <a:ea typeface="+mn-ea"/>
                        <a:cs typeface="+mn-cs"/>
                      </a:endParaRPr>
                    </a:p>
                  </a:txBody>
                  <a:tcPr marL="13716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b="1">
                        <a:solidFill>
                          <a:schemeClr val="bg1"/>
                        </a:solidFill>
                        <a:latin typeface="+mn-lt"/>
                      </a:endParaRPr>
                    </a:p>
                  </a:txBody>
                  <a:tcPr marL="0" marR="0" marT="0" marB="0" anchor="ctr">
                    <a:lnL w="12700" cap="flat" cmpd="sng" algn="ctr">
                      <a:noFill/>
                      <a:prstDash val="solid"/>
                      <a:round/>
                      <a:headEnd type="none" w="med" len="med"/>
                      <a:tailEnd type="none" w="med" len="med"/>
                    </a:lnL>
                  </a:tcPr>
                </a:tc>
                <a:tc>
                  <a:txBody>
                    <a:bodyPr/>
                    <a:lstStyle/>
                    <a:p>
                      <a:pPr algn="ctr"/>
                      <a:endParaRPr lang="en-US" sz="1200" b="1">
                        <a:solidFill>
                          <a:schemeClr val="tx2"/>
                        </a:solidFill>
                        <a:latin typeface="+mn-lt"/>
                      </a:endParaRPr>
                    </a:p>
                  </a:txBody>
                  <a:tcPr marL="0" marR="0" marT="0" marB="0" anchor="ctr"/>
                </a:tc>
                <a:tc>
                  <a:txBody>
                    <a:bodyPr/>
                    <a:lstStyle/>
                    <a:p>
                      <a:pPr algn="ctr"/>
                      <a:r>
                        <a:rPr kumimoji="0" lang="en-US" sz="1400" b="1" u="none" strike="noStrike" kern="1200" cap="none" spc="0" normalizeH="0" baseline="0" noProof="0">
                          <a:ln>
                            <a:noFill/>
                          </a:ln>
                          <a:solidFill>
                            <a:schemeClr val="tx2"/>
                          </a:solidFill>
                          <a:effectLst/>
                          <a:uLnTx/>
                          <a:uFillTx/>
                          <a:sym typeface="Wingdings 2" panose="05020102010507070707" pitchFamily="18" charset="2"/>
                        </a:rPr>
                        <a:t></a:t>
                      </a:r>
                      <a:endParaRPr lang="en-US" sz="1400" b="1">
                        <a:solidFill>
                          <a:schemeClr val="tx2"/>
                        </a:solidFill>
                        <a:latin typeface="+mn-lt"/>
                      </a:endParaRPr>
                    </a:p>
                  </a:txBody>
                  <a:tcPr marL="0" marR="0" marT="0" marB="0" anchor="ctr"/>
                </a:tc>
                <a:extLst>
                  <a:ext uri="{0D108BD9-81ED-4DB2-BD59-A6C34878D82A}">
                    <a16:rowId xmlns:a16="http://schemas.microsoft.com/office/drawing/2014/main" val="2856445097"/>
                  </a:ext>
                </a:extLst>
              </a:tr>
              <a:tr h="272547">
                <a:tc vMerge="1">
                  <a:txBody>
                    <a:bodyPr/>
                    <a:lstStyle/>
                    <a:p>
                      <a:pPr marL="0" marR="0" lvl="0" indent="-293333" algn="l" defTabSz="932742"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chemeClr val="tx1"/>
                        </a:solidFill>
                        <a:effectLst/>
                        <a:uLnTx/>
                        <a:uFillTx/>
                        <a:latin typeface="+mn-lt"/>
                        <a:ea typeface="+mn-ea"/>
                        <a:cs typeface="+mn-cs"/>
                      </a:endParaRPr>
                    </a:p>
                  </a:txBody>
                  <a:tcPr marL="182880" marT="36576" marB="36576" anchor="ctr"/>
                </a:tc>
                <a:tc>
                  <a:txBody>
                    <a:bodyPr/>
                    <a:lstStyle/>
                    <a:p>
                      <a:pPr marL="0" marR="0" lvl="0" indent="-292735" algn="l" defTabSz="932742"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rgbClr val="000000"/>
                          </a:solidFill>
                          <a:effectLst/>
                          <a:uLnTx/>
                          <a:uFillTx/>
                          <a:latin typeface="+mn-lt"/>
                        </a:rPr>
                        <a:t>Microsoft 365 apps</a:t>
                      </a:r>
                      <a:endParaRPr lang="en-US" sz="1000" b="0" dirty="0">
                        <a:solidFill>
                          <a:schemeClr val="tx1"/>
                        </a:solidFill>
                        <a:latin typeface="+mn-lt"/>
                      </a:endParaRPr>
                    </a:p>
                  </a:txBody>
                  <a:tcPr marL="137160" marR="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b="1">
                        <a:solidFill>
                          <a:schemeClr val="bg1"/>
                        </a:solidFill>
                        <a:latin typeface="+mn-lt"/>
                      </a:endParaRPr>
                    </a:p>
                  </a:txBody>
                  <a:tcPr marL="0" marR="0" marT="0" marB="0" anchor="ctr">
                    <a:lnL w="12700" cap="flat" cmpd="sng" algn="ctr">
                      <a:noFill/>
                      <a:prstDash val="solid"/>
                      <a:round/>
                      <a:headEnd type="none" w="med" len="med"/>
                      <a:tailEnd type="none" w="med" len="med"/>
                    </a:lnL>
                  </a:tcPr>
                </a:tc>
                <a:tc>
                  <a:txBody>
                    <a:bodyPr/>
                    <a:lstStyle/>
                    <a:p>
                      <a:pPr algn="ctr"/>
                      <a:endParaRPr lang="en-US" sz="1200" b="1">
                        <a:solidFill>
                          <a:schemeClr val="tx2"/>
                        </a:solidFill>
                        <a:latin typeface="+mn-lt"/>
                      </a:endParaRPr>
                    </a:p>
                  </a:txBody>
                  <a:tcPr marL="0" marR="0" marT="0" marB="0" anchor="ctr"/>
                </a:tc>
                <a:tc>
                  <a:txBody>
                    <a:bodyPr/>
                    <a:lstStyle/>
                    <a:p>
                      <a:pPr algn="ctr"/>
                      <a:r>
                        <a:rPr kumimoji="0" lang="en-US" sz="1400" b="1" u="none" strike="noStrike" kern="1200" cap="none" spc="0" normalizeH="0" baseline="0" noProof="0" dirty="0">
                          <a:ln>
                            <a:noFill/>
                          </a:ln>
                          <a:solidFill>
                            <a:schemeClr val="tx2"/>
                          </a:solidFill>
                          <a:effectLst/>
                          <a:uLnTx/>
                          <a:uFillTx/>
                          <a:sym typeface="Wingdings 2" panose="05020102010507070707" pitchFamily="18" charset="2"/>
                        </a:rPr>
                        <a:t></a:t>
                      </a:r>
                      <a:endParaRPr lang="en-US" sz="1400" b="1" dirty="0">
                        <a:solidFill>
                          <a:schemeClr val="tx2"/>
                        </a:solidFill>
                        <a:latin typeface="+mn-lt"/>
                      </a:endParaRPr>
                    </a:p>
                  </a:txBody>
                  <a:tcPr marL="0" marR="0" marT="0" marB="0" anchor="ctr"/>
                </a:tc>
                <a:extLst>
                  <a:ext uri="{0D108BD9-81ED-4DB2-BD59-A6C34878D82A}">
                    <a16:rowId xmlns:a16="http://schemas.microsoft.com/office/drawing/2014/main" val="1461449461"/>
                  </a:ext>
                </a:extLst>
              </a:tr>
            </a:tbl>
          </a:graphicData>
        </a:graphic>
      </p:graphicFrame>
      <p:sp>
        <p:nvSpPr>
          <p:cNvPr id="29" name="TextBox 28">
            <a:extLst>
              <a:ext uri="{FF2B5EF4-FFF2-40B4-BE49-F238E27FC236}">
                <a16:creationId xmlns:a16="http://schemas.microsoft.com/office/drawing/2014/main" id="{E24E8CE8-7E29-540F-1785-FC2F75CF12A3}"/>
              </a:ext>
            </a:extLst>
          </p:cNvPr>
          <p:cNvSpPr txBox="1"/>
          <p:nvPr/>
        </p:nvSpPr>
        <p:spPr>
          <a:xfrm>
            <a:off x="7050744" y="6062457"/>
            <a:ext cx="433802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34258E"/>
                </a:solidFill>
                <a:effectLst/>
                <a:uLnTx/>
                <a:uFillTx/>
                <a:latin typeface="Segoe UI"/>
                <a:ea typeface="+mn-ea"/>
                <a:cs typeface="+mn-cs"/>
              </a:rPr>
              <a:t>All licenses include Commercial Data Protection and Microsoft 365 Security, Privacy, and Compliance</a:t>
            </a:r>
            <a:r>
              <a:rPr kumimoji="0" lang="en-US" sz="1000" b="0" i="0" u="none" strike="noStrike" kern="1200" cap="none" spc="0" normalizeH="0" baseline="0" noProof="0">
                <a:ln>
                  <a:noFill/>
                </a:ln>
                <a:solidFill>
                  <a:srgbClr val="34258E"/>
                </a:solidFill>
                <a:effectLst/>
                <a:uLnTx/>
                <a:uFillTx/>
                <a:latin typeface="Segoe UI"/>
                <a:ea typeface="+mn-ea"/>
                <a:cs typeface="+mn-cs"/>
              </a:rPr>
              <a:t>. </a:t>
            </a:r>
          </a:p>
        </p:txBody>
      </p:sp>
      <p:cxnSp>
        <p:nvCxnSpPr>
          <p:cNvPr id="472" name="Straight Connector 471">
            <a:extLst>
              <a:ext uri="{FF2B5EF4-FFF2-40B4-BE49-F238E27FC236}">
                <a16:creationId xmlns:a16="http://schemas.microsoft.com/office/drawing/2014/main" id="{D803D1C8-5A45-06D1-A863-BAD1CE31B049}"/>
              </a:ext>
              <a:ext uri="{C183D7F6-B498-43B3-948B-1728B52AA6E4}">
                <adec:decorative xmlns:adec="http://schemas.microsoft.com/office/drawing/2017/decorative" val="1"/>
              </a:ext>
            </a:extLst>
          </p:cNvPr>
          <p:cNvCxnSpPr>
            <a:cxnSpLocks/>
          </p:cNvCxnSpPr>
          <p:nvPr/>
        </p:nvCxnSpPr>
        <p:spPr>
          <a:xfrm flipH="1">
            <a:off x="584197" y="2923094"/>
            <a:ext cx="5881181" cy="0"/>
          </a:xfrm>
          <a:prstGeom prst="line">
            <a:avLst/>
          </a:prstGeom>
          <a:ln w="12700">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A6BF3C64-9DBE-7B3F-BB51-4FAD1612295B}"/>
              </a:ext>
              <a:ext uri="{C183D7F6-B498-43B3-948B-1728B52AA6E4}">
                <adec:decorative xmlns:adec="http://schemas.microsoft.com/office/drawing/2017/decorative" val="1"/>
              </a:ext>
            </a:extLst>
          </p:cNvPr>
          <p:cNvCxnSpPr>
            <a:cxnSpLocks/>
          </p:cNvCxnSpPr>
          <p:nvPr/>
        </p:nvCxnSpPr>
        <p:spPr>
          <a:xfrm flipH="1">
            <a:off x="584197" y="4828147"/>
            <a:ext cx="5881181" cy="0"/>
          </a:xfrm>
          <a:prstGeom prst="line">
            <a:avLst/>
          </a:prstGeom>
          <a:ln w="12700">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052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45912A-021E-11D7-00A7-9E369C26C382}"/>
              </a:ext>
            </a:extLst>
          </p:cNvPr>
          <p:cNvSpPr>
            <a:spLocks noGrp="1"/>
          </p:cNvSpPr>
          <p:nvPr>
            <p:ph type="title"/>
          </p:nvPr>
        </p:nvSpPr>
        <p:spPr/>
        <p:txBody>
          <a:bodyPr/>
          <a:lstStyle/>
          <a:p>
            <a:r>
              <a:rPr lang="en-AU" dirty="0"/>
              <a:t>Licensing</a:t>
            </a:r>
            <a:endParaRPr lang="en-NZ" dirty="0"/>
          </a:p>
        </p:txBody>
      </p:sp>
      <p:sp>
        <p:nvSpPr>
          <p:cNvPr id="6" name="Content Placeholder 5">
            <a:extLst>
              <a:ext uri="{FF2B5EF4-FFF2-40B4-BE49-F238E27FC236}">
                <a16:creationId xmlns:a16="http://schemas.microsoft.com/office/drawing/2014/main" id="{F179B862-D0AB-8E4E-4385-2B045CE5C873}"/>
              </a:ext>
            </a:extLst>
          </p:cNvPr>
          <p:cNvSpPr>
            <a:spLocks noGrp="1"/>
          </p:cNvSpPr>
          <p:nvPr>
            <p:ph idx="1"/>
          </p:nvPr>
        </p:nvSpPr>
        <p:spPr>
          <a:xfrm>
            <a:off x="956345" y="1510018"/>
            <a:ext cx="10397455" cy="5162925"/>
          </a:xfrm>
        </p:spPr>
        <p:txBody>
          <a:bodyPr/>
          <a:lstStyle/>
          <a:p>
            <a:r>
              <a:rPr lang="en-AU" sz="2000" dirty="0"/>
              <a:t>Requires an O365/M365 base license that includes Teams</a:t>
            </a:r>
          </a:p>
          <a:p>
            <a:r>
              <a:rPr lang="en-AU" sz="2000" dirty="0"/>
              <a:t>Commercial SKU introductory pricing SKU available till June 30</a:t>
            </a:r>
            <a:r>
              <a:rPr lang="en-AU" sz="2000" baseline="30000" dirty="0"/>
              <a:t>th</a:t>
            </a:r>
            <a:r>
              <a:rPr lang="en-AU" sz="2000" dirty="0"/>
              <a:t> 2024 (30% discount)</a:t>
            </a:r>
          </a:p>
          <a:p>
            <a:r>
              <a:rPr lang="en-AU" sz="2000" dirty="0"/>
              <a:t>NFP and Education discounted SKUs available</a:t>
            </a:r>
          </a:p>
          <a:p>
            <a:r>
              <a:rPr lang="en-AU" sz="2000" dirty="0"/>
              <a:t>Which features are applied depend on the user’s role and license</a:t>
            </a:r>
          </a:p>
          <a:p>
            <a:pPr lvl="1"/>
            <a:r>
              <a:rPr lang="en-AU" sz="1600" b="1" dirty="0">
                <a:solidFill>
                  <a:srgbClr val="5C5AD4"/>
                </a:solidFill>
              </a:rPr>
              <a:t>Organiser-based features</a:t>
            </a:r>
            <a:r>
              <a:rPr lang="en-AU" sz="1600" dirty="0"/>
              <a:t>: Applied at the organiser level. If the organiser has Teams Premium, the organiser-based features are shared and made accessible to the attendees only during the event. For example:</a:t>
            </a:r>
          </a:p>
          <a:p>
            <a:pPr lvl="2"/>
            <a:r>
              <a:rPr lang="en-AU" sz="1200" dirty="0"/>
              <a:t>AI-generated chapters in meeting recordings, Live translation for captions (40 languages)</a:t>
            </a:r>
          </a:p>
          <a:p>
            <a:pPr lvl="2"/>
            <a:r>
              <a:rPr lang="en-AU" sz="1200" dirty="0"/>
              <a:t>Meeting templates, custom meeting branding</a:t>
            </a:r>
          </a:p>
          <a:p>
            <a:pPr lvl="2"/>
            <a:r>
              <a:rPr lang="en-AU" sz="1200" dirty="0"/>
              <a:t>Watermarking, who can record, hide attendee names, labels, end-to-end encryption</a:t>
            </a:r>
          </a:p>
          <a:p>
            <a:pPr lvl="2"/>
            <a:r>
              <a:rPr lang="en-AU" sz="1200" dirty="0"/>
              <a:t>Custom lobby room for virtual appointments</a:t>
            </a:r>
          </a:p>
          <a:p>
            <a:pPr lvl="2"/>
            <a:r>
              <a:rPr lang="en-AU" sz="1200" dirty="0"/>
              <a:t>Manage attendee view, reminder emails, waitlists and approvals, RTMP-in for webinars</a:t>
            </a:r>
          </a:p>
          <a:p>
            <a:pPr lvl="2"/>
            <a:r>
              <a:rPr lang="en-AU" sz="1200" dirty="0"/>
              <a:t>Scale up to 20k attendees, custom emails for Town halls</a:t>
            </a:r>
          </a:p>
          <a:p>
            <a:pPr lvl="1"/>
            <a:r>
              <a:rPr lang="en-AU" sz="1600" b="1" dirty="0">
                <a:solidFill>
                  <a:srgbClr val="5C5AD4"/>
                </a:solidFill>
              </a:rPr>
              <a:t>Attendee-based features</a:t>
            </a:r>
            <a:r>
              <a:rPr lang="en-AU" sz="1600" dirty="0"/>
              <a:t>: Applied at the attendee/user level. These features only benefit the Teams Premium licensed users. For example:</a:t>
            </a:r>
          </a:p>
          <a:p>
            <a:pPr lvl="2"/>
            <a:r>
              <a:rPr lang="en-AU" sz="1200" dirty="0"/>
              <a:t>AI-generated meeting notes and tasks, Personalised timeline markers in meeting recordings</a:t>
            </a:r>
          </a:p>
          <a:p>
            <a:pPr lvl="2"/>
            <a:r>
              <a:rPr lang="en-AU" sz="1200" dirty="0"/>
              <a:t>Custom organization backgrounds</a:t>
            </a:r>
          </a:p>
          <a:p>
            <a:pPr lvl="1"/>
            <a:r>
              <a:rPr lang="en-AU" sz="1600" b="1" dirty="0">
                <a:solidFill>
                  <a:srgbClr val="5C5AD4"/>
                </a:solidFill>
              </a:rPr>
              <a:t>Admin-based features</a:t>
            </a:r>
            <a:r>
              <a:rPr lang="en-AU" sz="1600" dirty="0"/>
              <a:t>: Only accessible to Teams admins with a Teams Premium license. For example:</a:t>
            </a:r>
          </a:p>
          <a:p>
            <a:pPr lvl="2"/>
            <a:r>
              <a:rPr lang="en-NZ" sz="1200" dirty="0"/>
              <a:t>Advanced collaboration analytics</a:t>
            </a:r>
          </a:p>
        </p:txBody>
      </p:sp>
    </p:spTree>
    <p:extLst>
      <p:ext uri="{BB962C8B-B14F-4D97-AF65-F5344CB8AC3E}">
        <p14:creationId xmlns:p14="http://schemas.microsoft.com/office/powerpoint/2010/main" val="2489293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45912A-021E-11D7-00A7-9E369C26C382}"/>
              </a:ext>
            </a:extLst>
          </p:cNvPr>
          <p:cNvSpPr>
            <a:spLocks noGrp="1"/>
          </p:cNvSpPr>
          <p:nvPr>
            <p:ph type="title"/>
          </p:nvPr>
        </p:nvSpPr>
        <p:spPr/>
        <p:txBody>
          <a:bodyPr/>
          <a:lstStyle/>
          <a:p>
            <a:r>
              <a:rPr lang="en-AU" dirty="0"/>
              <a:t>Licensing</a:t>
            </a:r>
            <a:endParaRPr lang="en-NZ" dirty="0"/>
          </a:p>
        </p:txBody>
      </p:sp>
      <p:sp>
        <p:nvSpPr>
          <p:cNvPr id="6" name="Content Placeholder 5">
            <a:extLst>
              <a:ext uri="{FF2B5EF4-FFF2-40B4-BE49-F238E27FC236}">
                <a16:creationId xmlns:a16="http://schemas.microsoft.com/office/drawing/2014/main" id="{F179B862-D0AB-8E4E-4385-2B045CE5C873}"/>
              </a:ext>
            </a:extLst>
          </p:cNvPr>
          <p:cNvSpPr>
            <a:spLocks noGrp="1"/>
          </p:cNvSpPr>
          <p:nvPr>
            <p:ph idx="1"/>
          </p:nvPr>
        </p:nvSpPr>
        <p:spPr>
          <a:xfrm>
            <a:off x="956345" y="1510018"/>
            <a:ext cx="10397455" cy="5162925"/>
          </a:xfrm>
        </p:spPr>
        <p:txBody>
          <a:bodyPr/>
          <a:lstStyle/>
          <a:p>
            <a:r>
              <a:rPr lang="en-AU" sz="2000" dirty="0"/>
              <a:t>It can take up to 24 hours for Teams premium features to work after license assignment </a:t>
            </a:r>
          </a:p>
          <a:p>
            <a:r>
              <a:rPr lang="en-AU" sz="2000" dirty="0"/>
              <a:t>The following features require admin-configuration after the licenses are purchased:</a:t>
            </a:r>
          </a:p>
          <a:p>
            <a:pPr lvl="1"/>
            <a:r>
              <a:rPr lang="en-AU" sz="1600" dirty="0"/>
              <a:t>Using end-to-end encryption on meetings up to 50 participants.</a:t>
            </a:r>
          </a:p>
          <a:p>
            <a:pPr lvl="1"/>
            <a:r>
              <a:rPr lang="en-AU" sz="1600" dirty="0"/>
              <a:t>Adding watermarks to meetings.</a:t>
            </a:r>
          </a:p>
          <a:p>
            <a:pPr lvl="1"/>
            <a:r>
              <a:rPr lang="en-AU" sz="1600" dirty="0"/>
              <a:t>Adding sensitivity labels.</a:t>
            </a:r>
          </a:p>
          <a:p>
            <a:pPr lvl="1"/>
            <a:r>
              <a:rPr lang="en-AU" sz="1600" dirty="0"/>
              <a:t>Preventing copy and paste in meeting chats.</a:t>
            </a:r>
          </a:p>
          <a:p>
            <a:pPr lvl="1"/>
            <a:r>
              <a:rPr lang="en-AU" sz="1600" dirty="0"/>
              <a:t>Using organisation customised backgrounds.</a:t>
            </a:r>
          </a:p>
          <a:p>
            <a:pPr lvl="1"/>
            <a:r>
              <a:rPr lang="en-AU" sz="1600" dirty="0"/>
              <a:t>Using organisation customised Together mode scenes.</a:t>
            </a:r>
          </a:p>
          <a:p>
            <a:pPr lvl="1"/>
            <a:r>
              <a:rPr lang="en-AU" sz="1600" dirty="0"/>
              <a:t>Admin must create the custom Together mode scene.</a:t>
            </a:r>
          </a:p>
          <a:p>
            <a:pPr lvl="1"/>
            <a:r>
              <a:rPr lang="en-AU" sz="1600" dirty="0"/>
              <a:t>Being assigned a custom policy package.</a:t>
            </a:r>
          </a:p>
          <a:p>
            <a:pPr lvl="1"/>
            <a:r>
              <a:rPr lang="en-AU" sz="1600" dirty="0"/>
              <a:t>Using organisation customised meeting templates.</a:t>
            </a:r>
          </a:p>
          <a:p>
            <a:pPr lvl="1"/>
            <a:r>
              <a:rPr lang="en-AU" sz="1600" dirty="0"/>
              <a:t>Seeing organisation customised branding.</a:t>
            </a:r>
          </a:p>
          <a:p>
            <a:pPr lvl="1"/>
            <a:r>
              <a:rPr lang="en-AU" sz="1600" dirty="0"/>
              <a:t>Using </a:t>
            </a:r>
            <a:r>
              <a:rPr lang="en-AU" sz="1600" dirty="0" err="1"/>
              <a:t>eCDN</a:t>
            </a:r>
            <a:r>
              <a:rPr lang="en-AU" sz="1600" dirty="0"/>
              <a:t> for town halls.</a:t>
            </a:r>
          </a:p>
          <a:p>
            <a:pPr lvl="1"/>
            <a:r>
              <a:rPr lang="en-AU" sz="1600" dirty="0"/>
              <a:t>Using RTMP-In.</a:t>
            </a:r>
          </a:p>
          <a:p>
            <a:pPr lvl="1"/>
            <a:r>
              <a:rPr lang="en-AU" sz="1600" dirty="0"/>
              <a:t>Customising Virtual Appointment lobby rooms with branding.</a:t>
            </a:r>
          </a:p>
          <a:p>
            <a:pPr lvl="1"/>
            <a:r>
              <a:rPr lang="en-AU" sz="1600" dirty="0"/>
              <a:t>Hiding attendees names from meetings and webinars.</a:t>
            </a:r>
          </a:p>
          <a:p>
            <a:pPr lvl="1"/>
            <a:r>
              <a:rPr lang="en-AU" sz="1600" dirty="0"/>
              <a:t>Using Priority account chat controls.</a:t>
            </a:r>
          </a:p>
        </p:txBody>
      </p:sp>
    </p:spTree>
    <p:extLst>
      <p:ext uri="{BB962C8B-B14F-4D97-AF65-F5344CB8AC3E}">
        <p14:creationId xmlns:p14="http://schemas.microsoft.com/office/powerpoint/2010/main" val="3033986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4E2C-E220-7D6B-36C7-1EF18A81642B}"/>
              </a:ext>
            </a:extLst>
          </p:cNvPr>
          <p:cNvSpPr>
            <a:spLocks noGrp="1"/>
          </p:cNvSpPr>
          <p:nvPr>
            <p:ph type="title"/>
          </p:nvPr>
        </p:nvSpPr>
        <p:spPr/>
        <p:txBody>
          <a:bodyPr/>
          <a:lstStyle/>
          <a:p>
            <a:r>
              <a:rPr lang="en-AU" dirty="0"/>
              <a:t>Resources</a:t>
            </a:r>
            <a:endParaRPr lang="en-NZ" dirty="0"/>
          </a:p>
        </p:txBody>
      </p:sp>
      <p:sp>
        <p:nvSpPr>
          <p:cNvPr id="3" name="Content Placeholder 2">
            <a:extLst>
              <a:ext uri="{FF2B5EF4-FFF2-40B4-BE49-F238E27FC236}">
                <a16:creationId xmlns:a16="http://schemas.microsoft.com/office/drawing/2014/main" id="{CF675FF7-4905-FD83-52E8-A35FBD85EFD5}"/>
              </a:ext>
            </a:extLst>
          </p:cNvPr>
          <p:cNvSpPr>
            <a:spLocks noGrp="1"/>
          </p:cNvSpPr>
          <p:nvPr>
            <p:ph idx="1"/>
          </p:nvPr>
        </p:nvSpPr>
        <p:spPr>
          <a:xfrm>
            <a:off x="956345" y="1510018"/>
            <a:ext cx="10397455" cy="4982857"/>
          </a:xfrm>
        </p:spPr>
        <p:txBody>
          <a:bodyPr/>
          <a:lstStyle/>
          <a:p>
            <a:pPr lvl="1"/>
            <a:r>
              <a:rPr lang="en-AU" dirty="0"/>
              <a:t>Teams Premium</a:t>
            </a:r>
          </a:p>
          <a:p>
            <a:pPr lvl="2"/>
            <a:r>
              <a:rPr lang="en-AU" dirty="0">
                <a:hlinkClick r:id="rId2"/>
              </a:rPr>
              <a:t>Licensing documentation</a:t>
            </a:r>
            <a:endParaRPr lang="en-AU" dirty="0">
              <a:hlinkClick r:id="rId3"/>
            </a:endParaRPr>
          </a:p>
          <a:p>
            <a:pPr lvl="2"/>
            <a:r>
              <a:rPr lang="en-AU" dirty="0">
                <a:hlinkClick r:id="rId3"/>
              </a:rPr>
              <a:t>Download customer pitch deck</a:t>
            </a:r>
            <a:endParaRPr lang="en-AU" dirty="0"/>
          </a:p>
          <a:p>
            <a:pPr lvl="2"/>
            <a:r>
              <a:rPr lang="en-AU" dirty="0">
                <a:hlinkClick r:id="rId4"/>
              </a:rPr>
              <a:t>Download one-pager</a:t>
            </a:r>
            <a:endParaRPr lang="en-AU" dirty="0"/>
          </a:p>
          <a:p>
            <a:pPr lvl="2"/>
            <a:r>
              <a:rPr lang="en-AU" dirty="0">
                <a:hlinkClick r:id="rId5"/>
              </a:rPr>
              <a:t>Download partner guide use cases</a:t>
            </a:r>
            <a:endParaRPr lang="en-AU" dirty="0"/>
          </a:p>
          <a:p>
            <a:pPr lvl="2"/>
            <a:r>
              <a:rPr lang="en-AU" dirty="0">
                <a:hlinkClick r:id="rId6"/>
              </a:rPr>
              <a:t>Download Copilot vs Teams Premium overview</a:t>
            </a:r>
            <a:endParaRPr lang="en-AU" dirty="0"/>
          </a:p>
          <a:p>
            <a:pPr lvl="2"/>
            <a:r>
              <a:rPr lang="en-AU" dirty="0">
                <a:hlinkClick r:id="rId7"/>
              </a:rPr>
              <a:t>Download deployment guide</a:t>
            </a:r>
            <a:endParaRPr lang="en-AU" dirty="0"/>
          </a:p>
          <a:p>
            <a:pPr lvl="2"/>
            <a:r>
              <a:rPr lang="en-AU" dirty="0">
                <a:hlinkClick r:id="rId8"/>
              </a:rPr>
              <a:t>Download user guide</a:t>
            </a:r>
            <a:endParaRPr lang="en-AU" dirty="0"/>
          </a:p>
          <a:p>
            <a:pPr lvl="1"/>
            <a:r>
              <a:rPr lang="en-AU" dirty="0"/>
              <a:t>Town Halls</a:t>
            </a:r>
          </a:p>
          <a:p>
            <a:pPr lvl="2"/>
            <a:r>
              <a:rPr lang="en-AU" dirty="0">
                <a:hlinkClick r:id="rId9"/>
              </a:rPr>
              <a:t>Download town halls customer pitch deck</a:t>
            </a:r>
            <a:endParaRPr lang="en-AU" dirty="0"/>
          </a:p>
          <a:p>
            <a:pPr lvl="2"/>
            <a:r>
              <a:rPr lang="en-AU" dirty="0">
                <a:hlinkClick r:id="rId10"/>
              </a:rPr>
              <a:t>Demo video</a:t>
            </a:r>
            <a:endParaRPr lang="en-AU" dirty="0"/>
          </a:p>
          <a:p>
            <a:pPr lvl="2"/>
            <a:r>
              <a:rPr lang="en-AU" dirty="0">
                <a:hlinkClick r:id="rId11"/>
              </a:rPr>
              <a:t>Download quick-start guide</a:t>
            </a:r>
            <a:endParaRPr lang="en-AU" dirty="0"/>
          </a:p>
          <a:p>
            <a:pPr lvl="1"/>
            <a:r>
              <a:rPr lang="en-AU" dirty="0">
                <a:hlinkClick r:id="rId12"/>
              </a:rPr>
              <a:t>All GTM resources</a:t>
            </a:r>
            <a:endParaRPr lang="en-AU" dirty="0"/>
          </a:p>
          <a:p>
            <a:pPr marL="457200" lvl="1" indent="0">
              <a:buNone/>
            </a:pPr>
            <a:endParaRPr lang="en-AU" dirty="0"/>
          </a:p>
          <a:p>
            <a:endParaRPr lang="en-NZ" dirty="0"/>
          </a:p>
        </p:txBody>
      </p:sp>
    </p:spTree>
    <p:extLst>
      <p:ext uri="{BB962C8B-B14F-4D97-AF65-F5344CB8AC3E}">
        <p14:creationId xmlns:p14="http://schemas.microsoft.com/office/powerpoint/2010/main" val="3441286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0692-285E-79B2-EBFE-B49721794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2B858-2ACC-6F31-07B0-9F03B99411B3}"/>
              </a:ext>
            </a:extLst>
          </p:cNvPr>
          <p:cNvSpPr>
            <a:spLocks noGrp="1"/>
          </p:cNvSpPr>
          <p:nvPr>
            <p:ph type="title"/>
          </p:nvPr>
        </p:nvSpPr>
        <p:spPr>
          <a:xfrm>
            <a:off x="383872" y="3061833"/>
            <a:ext cx="6789929" cy="1740759"/>
          </a:xfrm>
        </p:spPr>
        <p:txBody>
          <a:bodyPr/>
          <a:lstStyle/>
          <a:p>
            <a:r>
              <a:rPr lang="en-AU"/>
              <a:t>Dicker Data Webinar</a:t>
            </a:r>
            <a:br>
              <a:rPr lang="en-AU"/>
            </a:br>
            <a:br>
              <a:rPr lang="en-AU"/>
            </a:br>
            <a:r>
              <a:rPr lang="en-AU"/>
              <a:t>Thank you</a:t>
            </a:r>
          </a:p>
        </p:txBody>
      </p:sp>
      <p:sp>
        <p:nvSpPr>
          <p:cNvPr id="4" name="TextBox 3">
            <a:extLst>
              <a:ext uri="{FF2B5EF4-FFF2-40B4-BE49-F238E27FC236}">
                <a16:creationId xmlns:a16="http://schemas.microsoft.com/office/drawing/2014/main" id="{9C1BED8E-D8DC-9A37-A0FB-3100CC9D5ED4}"/>
              </a:ext>
            </a:extLst>
          </p:cNvPr>
          <p:cNvSpPr txBox="1"/>
          <p:nvPr/>
        </p:nvSpPr>
        <p:spPr>
          <a:xfrm>
            <a:off x="4651851" y="5674383"/>
            <a:ext cx="7337120" cy="1323439"/>
          </a:xfrm>
          <a:prstGeom prst="rect">
            <a:avLst/>
          </a:prstGeom>
          <a:noFill/>
        </p:spPr>
        <p:txBody>
          <a:bodyPr wrap="square">
            <a:spAutoFit/>
          </a:bodyPr>
          <a:lstStyle/>
          <a:p>
            <a:r>
              <a:rPr lang="en-AU" sz="4000" b="1" dirty="0">
                <a:solidFill>
                  <a:schemeClr val="bg1">
                    <a:lumMod val="95000"/>
                  </a:schemeClr>
                </a:solidFill>
              </a:rPr>
              <a:t>Purview </a:t>
            </a:r>
            <a:r>
              <a:rPr lang="en-AU" sz="2000" dirty="0">
                <a:solidFill>
                  <a:schemeClr val="bg1"/>
                </a:solidFill>
                <a:effectLst/>
              </a:rPr>
              <a:t>Data Labelling Information protection</a:t>
            </a:r>
          </a:p>
          <a:p>
            <a:endParaRPr lang="en-AU" sz="4000" b="1" dirty="0">
              <a:solidFill>
                <a:schemeClr val="bg1">
                  <a:lumMod val="95000"/>
                </a:schemeClr>
              </a:solidFill>
            </a:endParaRPr>
          </a:p>
        </p:txBody>
      </p:sp>
    </p:spTree>
    <p:extLst>
      <p:ext uri="{BB962C8B-B14F-4D97-AF65-F5344CB8AC3E}">
        <p14:creationId xmlns:p14="http://schemas.microsoft.com/office/powerpoint/2010/main" val="1793400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AB4AEB-E8D6-C9A4-34D2-27DFF1A10CCA}"/>
              </a:ext>
            </a:extLst>
          </p:cNvPr>
          <p:cNvSpPr>
            <a:spLocks noGrp="1"/>
          </p:cNvSpPr>
          <p:nvPr>
            <p:ph idx="26"/>
          </p:nvPr>
        </p:nvSpPr>
        <p:spPr/>
        <p:txBody>
          <a:bodyPr/>
          <a:lstStyle/>
          <a:p>
            <a:endParaRPr lang="en-AU"/>
          </a:p>
        </p:txBody>
      </p:sp>
      <p:sp>
        <p:nvSpPr>
          <p:cNvPr id="3" name="Title 2">
            <a:extLst>
              <a:ext uri="{FF2B5EF4-FFF2-40B4-BE49-F238E27FC236}">
                <a16:creationId xmlns:a16="http://schemas.microsoft.com/office/drawing/2014/main" id="{CD9A84CA-CA28-22F2-CEAF-2820B244C2FB}"/>
              </a:ext>
            </a:extLst>
          </p:cNvPr>
          <p:cNvSpPr>
            <a:spLocks noGrp="1"/>
          </p:cNvSpPr>
          <p:nvPr>
            <p:ph type="title"/>
          </p:nvPr>
        </p:nvSpPr>
        <p:spPr/>
        <p:txBody>
          <a:bodyPr/>
          <a:lstStyle/>
          <a:p>
            <a:endParaRPr lang="en-AU"/>
          </a:p>
        </p:txBody>
      </p:sp>
      <p:sp>
        <p:nvSpPr>
          <p:cNvPr id="4" name="Content Placeholder 3">
            <a:extLst>
              <a:ext uri="{FF2B5EF4-FFF2-40B4-BE49-F238E27FC236}">
                <a16:creationId xmlns:a16="http://schemas.microsoft.com/office/drawing/2014/main" id="{D7E70AC2-664D-F0C1-E05E-D67DC83BB701}"/>
              </a:ext>
            </a:extLst>
          </p:cNvPr>
          <p:cNvSpPr>
            <a:spLocks noGrp="1"/>
          </p:cNvSpPr>
          <p:nvPr>
            <p:ph idx="25"/>
          </p:nvPr>
        </p:nvSpPr>
        <p:spPr/>
        <p:txBody>
          <a:bodyPr/>
          <a:lstStyle/>
          <a:p>
            <a:endParaRPr lang="en-AU"/>
          </a:p>
        </p:txBody>
      </p:sp>
      <p:sp>
        <p:nvSpPr>
          <p:cNvPr id="5" name="Content Placeholder 4">
            <a:extLst>
              <a:ext uri="{FF2B5EF4-FFF2-40B4-BE49-F238E27FC236}">
                <a16:creationId xmlns:a16="http://schemas.microsoft.com/office/drawing/2014/main" id="{936372C5-E0EA-9564-57F6-1D1584CDA92C}"/>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045E6E4C-4A5F-6E94-0D60-D5193A58F1F9}"/>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A1B70FF8-758A-5BF9-D44F-028B051D4F93}"/>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1850998D-862D-F4B7-166F-8CE591F2EB00}"/>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0C26B422-7F5F-56A1-10B9-8CABF51BFAB6}"/>
              </a:ext>
            </a:extLst>
          </p:cNvPr>
          <p:cNvSpPr>
            <a:spLocks noGrp="1"/>
          </p:cNvSpPr>
          <p:nvPr>
            <p:ph idx="31"/>
          </p:nvPr>
        </p:nvSpPr>
        <p:spPr/>
        <p:txBody>
          <a:bodyPr/>
          <a:lstStyle/>
          <a:p>
            <a:endParaRPr lang="en-AU"/>
          </a:p>
        </p:txBody>
      </p:sp>
    </p:spTree>
    <p:extLst>
      <p:ext uri="{BB962C8B-B14F-4D97-AF65-F5344CB8AC3E}">
        <p14:creationId xmlns:p14="http://schemas.microsoft.com/office/powerpoint/2010/main" val="350975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8DAF-AFDF-7197-961B-6FE05FA0D45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8DF9703-E9B8-4B89-5C47-741D4723F2E9}"/>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3DE3475C-3254-9D16-2518-D62F51F81B07}"/>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49DE7E1E-E8F2-DCCE-4B5F-D24046C607A7}"/>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29C21E28-3AF3-BD8A-B06D-2D39567808B6}"/>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67E15632-496D-4D91-FB8F-E368E95C59B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64FED845-4F10-BF7C-C7A1-9918BB93C2AB}"/>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FBB9B4B-CF63-9229-1B28-49336431CE97}"/>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C0C90F83-9845-5651-B8F7-69448C9C06EE}"/>
              </a:ext>
            </a:extLst>
          </p:cNvPr>
          <p:cNvSpPr>
            <a:spLocks noGrp="1"/>
          </p:cNvSpPr>
          <p:nvPr>
            <p:ph idx="16"/>
          </p:nvPr>
        </p:nvSpPr>
        <p:spPr/>
        <p:txBody>
          <a:bodyPr/>
          <a:lstStyle/>
          <a:p>
            <a:endParaRPr lang="en-AU"/>
          </a:p>
        </p:txBody>
      </p:sp>
      <p:sp>
        <p:nvSpPr>
          <p:cNvPr id="11" name="Content Placeholder 10">
            <a:extLst>
              <a:ext uri="{FF2B5EF4-FFF2-40B4-BE49-F238E27FC236}">
                <a16:creationId xmlns:a16="http://schemas.microsoft.com/office/drawing/2014/main" id="{70A82E23-A3CB-E2F7-58E6-0D15D64E34E8}"/>
              </a:ext>
            </a:extLst>
          </p:cNvPr>
          <p:cNvSpPr>
            <a:spLocks noGrp="1"/>
          </p:cNvSpPr>
          <p:nvPr>
            <p:ph idx="17"/>
          </p:nvPr>
        </p:nvSpPr>
        <p:spPr/>
        <p:txBody>
          <a:bodyPr/>
          <a:lstStyle/>
          <a:p>
            <a:endParaRPr lang="en-AU"/>
          </a:p>
        </p:txBody>
      </p:sp>
      <p:sp>
        <p:nvSpPr>
          <p:cNvPr id="12" name="Content Placeholder 11">
            <a:extLst>
              <a:ext uri="{FF2B5EF4-FFF2-40B4-BE49-F238E27FC236}">
                <a16:creationId xmlns:a16="http://schemas.microsoft.com/office/drawing/2014/main" id="{E90D9375-27A9-3069-AF90-A45C11C09671}"/>
              </a:ext>
            </a:extLst>
          </p:cNvPr>
          <p:cNvSpPr>
            <a:spLocks noGrp="1"/>
          </p:cNvSpPr>
          <p:nvPr>
            <p:ph idx="18"/>
          </p:nvPr>
        </p:nvSpPr>
        <p:spPr/>
        <p:txBody>
          <a:bodyPr/>
          <a:lstStyle/>
          <a:p>
            <a:endParaRPr lang="en-AU"/>
          </a:p>
        </p:txBody>
      </p:sp>
    </p:spTree>
    <p:extLst>
      <p:ext uri="{BB962C8B-B14F-4D97-AF65-F5344CB8AC3E}">
        <p14:creationId xmlns:p14="http://schemas.microsoft.com/office/powerpoint/2010/main" val="2544007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8489-8070-C274-50D8-54D22D0D8F55}"/>
              </a:ext>
            </a:extLst>
          </p:cNvPr>
          <p:cNvSpPr>
            <a:spLocks noGrp="1"/>
          </p:cNvSpPr>
          <p:nvPr>
            <p:ph type="title"/>
          </p:nvPr>
        </p:nvSpPr>
        <p:spPr>
          <a:xfrm>
            <a:off x="4293608" y="120890"/>
            <a:ext cx="7515344" cy="937393"/>
          </a:xfrm>
        </p:spPr>
        <p:txBody>
          <a:bodyPr/>
          <a:lstStyle/>
          <a:p>
            <a:r>
              <a:rPr lang="en-AU"/>
              <a:t>News</a:t>
            </a:r>
          </a:p>
        </p:txBody>
      </p:sp>
      <p:sp>
        <p:nvSpPr>
          <p:cNvPr id="3" name="Content Placeholder 2">
            <a:extLst>
              <a:ext uri="{FF2B5EF4-FFF2-40B4-BE49-F238E27FC236}">
                <a16:creationId xmlns:a16="http://schemas.microsoft.com/office/drawing/2014/main" id="{84F3BA9F-97B7-1147-AE3E-E0587D9DF9AF}"/>
              </a:ext>
            </a:extLst>
          </p:cNvPr>
          <p:cNvSpPr>
            <a:spLocks noGrp="1"/>
          </p:cNvSpPr>
          <p:nvPr>
            <p:ph idx="1"/>
          </p:nvPr>
        </p:nvSpPr>
        <p:spPr>
          <a:xfrm>
            <a:off x="4293608" y="825336"/>
            <a:ext cx="7515344" cy="1011044"/>
          </a:xfrm>
        </p:spPr>
        <p:txBody>
          <a:bodyPr/>
          <a:lstStyle/>
          <a:p>
            <a:r>
              <a:rPr lang="en-AU"/>
              <a:t>What you need to know</a:t>
            </a:r>
          </a:p>
        </p:txBody>
      </p:sp>
      <p:sp>
        <p:nvSpPr>
          <p:cNvPr id="4" name="Content Placeholder 3">
            <a:extLst>
              <a:ext uri="{FF2B5EF4-FFF2-40B4-BE49-F238E27FC236}">
                <a16:creationId xmlns:a16="http://schemas.microsoft.com/office/drawing/2014/main" id="{CB8AAF4E-AD83-C2C2-691D-9A5A9B88BA54}"/>
              </a:ext>
            </a:extLst>
          </p:cNvPr>
          <p:cNvSpPr>
            <a:spLocks noGrp="1"/>
          </p:cNvSpPr>
          <p:nvPr>
            <p:ph sz="quarter" idx="10"/>
          </p:nvPr>
        </p:nvSpPr>
        <p:spPr/>
        <p:txBody>
          <a:bodyPr/>
          <a:lstStyle/>
          <a:p>
            <a:endParaRPr lang="en-AU"/>
          </a:p>
        </p:txBody>
      </p:sp>
      <p:pic>
        <p:nvPicPr>
          <p:cNvPr id="5" name="Picture 4">
            <a:extLst>
              <a:ext uri="{FF2B5EF4-FFF2-40B4-BE49-F238E27FC236}">
                <a16:creationId xmlns:a16="http://schemas.microsoft.com/office/drawing/2014/main" id="{CBC43FB8-E37C-720C-4C14-E3BC525BEE6D}"/>
              </a:ext>
            </a:extLst>
          </p:cNvPr>
          <p:cNvPicPr>
            <a:picLocks noChangeAspect="1"/>
          </p:cNvPicPr>
          <p:nvPr/>
        </p:nvPicPr>
        <p:blipFill>
          <a:blip r:embed="rId3"/>
          <a:stretch>
            <a:fillRect/>
          </a:stretch>
        </p:blipFill>
        <p:spPr>
          <a:xfrm>
            <a:off x="4293608" y="1681426"/>
            <a:ext cx="7867650" cy="44958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292DC5C-BA64-FDD7-2F48-A98CF586883F}"/>
              </a:ext>
            </a:extLst>
          </p:cNvPr>
          <p:cNvSpPr txBox="1"/>
          <p:nvPr/>
        </p:nvSpPr>
        <p:spPr>
          <a:xfrm>
            <a:off x="4268208" y="6211669"/>
            <a:ext cx="6381750" cy="646331"/>
          </a:xfrm>
          <a:prstGeom prst="rect">
            <a:avLst/>
          </a:prstGeom>
          <a:noFill/>
        </p:spPr>
        <p:txBody>
          <a:bodyPr wrap="square">
            <a:spAutoFit/>
          </a:bodyPr>
          <a:lstStyle/>
          <a:p>
            <a:r>
              <a:rPr lang="en-AU" dirty="0"/>
              <a:t>Content credentials</a:t>
            </a:r>
          </a:p>
          <a:p>
            <a:r>
              <a:rPr lang="en-AU" dirty="0"/>
              <a:t>Generated with AI ∙ June 17, 2024 at 3:58 PM</a:t>
            </a:r>
          </a:p>
        </p:txBody>
      </p:sp>
    </p:spTree>
    <p:extLst>
      <p:ext uri="{BB962C8B-B14F-4D97-AF65-F5344CB8AC3E}">
        <p14:creationId xmlns:p14="http://schemas.microsoft.com/office/powerpoint/2010/main" val="1227838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788D-150A-B6D0-E7CB-EAF5D486213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9EFD6DF6-5048-38D4-2BD3-B5C79B53871F}"/>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773D568F-30E5-B296-5C43-5E9D3B7C84B5}"/>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88EF1D2D-2AFC-03B0-1AD6-AD9CA103E01A}"/>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CEFDEB06-E996-7605-B93E-EB936AD2FAAE}"/>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F2C3CDDB-1C36-98BA-0A88-BDAD50BAC16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06897AC3-4616-97B2-77E9-E5F8D880CCFA}"/>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16DA996-CFCF-8929-FE24-E4247A97B234}"/>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F526E494-BFF2-AE9B-637B-4DD49BCB3318}"/>
              </a:ext>
            </a:extLst>
          </p:cNvPr>
          <p:cNvSpPr>
            <a:spLocks noGrp="1"/>
          </p:cNvSpPr>
          <p:nvPr>
            <p:ph idx="16"/>
          </p:nvPr>
        </p:nvSpPr>
        <p:spPr/>
        <p:txBody>
          <a:bodyPr/>
          <a:lstStyle/>
          <a:p>
            <a:endParaRPr lang="en-AU"/>
          </a:p>
        </p:txBody>
      </p:sp>
    </p:spTree>
    <p:extLst>
      <p:ext uri="{BB962C8B-B14F-4D97-AF65-F5344CB8AC3E}">
        <p14:creationId xmlns:p14="http://schemas.microsoft.com/office/powerpoint/2010/main" val="3730974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A33E-A356-EB14-00B2-348FBC93A4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6BF6091-2A36-9078-4E1C-67499B82A90B}"/>
              </a:ext>
            </a:extLst>
          </p:cNvPr>
          <p:cNvSpPr>
            <a:spLocks noGrp="1"/>
          </p:cNvSpPr>
          <p:nvPr>
            <p:ph idx="13"/>
          </p:nvPr>
        </p:nvSpPr>
        <p:spPr/>
        <p:txBody>
          <a:bodyPr/>
          <a:lstStyle/>
          <a:p>
            <a:endParaRPr lang="en-AU"/>
          </a:p>
        </p:txBody>
      </p:sp>
      <p:sp>
        <p:nvSpPr>
          <p:cNvPr id="4" name="Content Placeholder 3">
            <a:extLst>
              <a:ext uri="{FF2B5EF4-FFF2-40B4-BE49-F238E27FC236}">
                <a16:creationId xmlns:a16="http://schemas.microsoft.com/office/drawing/2014/main" id="{BE24A4F8-1210-0D62-86B9-4E4C4928A4DD}"/>
              </a:ext>
            </a:extLst>
          </p:cNvPr>
          <p:cNvSpPr>
            <a:spLocks noGrp="1"/>
          </p:cNvSpPr>
          <p:nvPr>
            <p:ph idx="12"/>
          </p:nvPr>
        </p:nvSpPr>
        <p:spPr/>
        <p:txBody>
          <a:bodyPr/>
          <a:lstStyle/>
          <a:p>
            <a:endParaRPr lang="en-AU"/>
          </a:p>
        </p:txBody>
      </p:sp>
      <p:sp>
        <p:nvSpPr>
          <p:cNvPr id="5" name="Content Placeholder 4">
            <a:extLst>
              <a:ext uri="{FF2B5EF4-FFF2-40B4-BE49-F238E27FC236}">
                <a16:creationId xmlns:a16="http://schemas.microsoft.com/office/drawing/2014/main" id="{FFE002F0-5F15-DAD6-4880-FFA125A4BA92}"/>
              </a:ext>
            </a:extLst>
          </p:cNvPr>
          <p:cNvSpPr>
            <a:spLocks noGrp="1"/>
          </p:cNvSpPr>
          <p:nvPr>
            <p:ph idx="14"/>
          </p:nvPr>
        </p:nvSpPr>
        <p:spPr/>
        <p:txBody>
          <a:bodyPr/>
          <a:lstStyle/>
          <a:p>
            <a:endParaRPr lang="en-AU"/>
          </a:p>
        </p:txBody>
      </p:sp>
      <p:sp>
        <p:nvSpPr>
          <p:cNvPr id="6" name="Content Placeholder 5">
            <a:extLst>
              <a:ext uri="{FF2B5EF4-FFF2-40B4-BE49-F238E27FC236}">
                <a16:creationId xmlns:a16="http://schemas.microsoft.com/office/drawing/2014/main" id="{CEAB6E4D-D374-5930-4CDE-06802C68C1D2}"/>
              </a:ext>
            </a:extLst>
          </p:cNvPr>
          <p:cNvSpPr>
            <a:spLocks noGrp="1"/>
          </p:cNvSpPr>
          <p:nvPr>
            <p:ph idx="15"/>
          </p:nvPr>
        </p:nvSpPr>
        <p:spPr/>
        <p:txBody>
          <a:bodyPr/>
          <a:lstStyle/>
          <a:p>
            <a:endParaRPr lang="en-AU"/>
          </a:p>
        </p:txBody>
      </p:sp>
      <p:sp>
        <p:nvSpPr>
          <p:cNvPr id="7" name="Content Placeholder 6">
            <a:extLst>
              <a:ext uri="{FF2B5EF4-FFF2-40B4-BE49-F238E27FC236}">
                <a16:creationId xmlns:a16="http://schemas.microsoft.com/office/drawing/2014/main" id="{49C66C57-37A2-AC3C-B19A-AE64EE56EBAB}"/>
              </a:ext>
            </a:extLst>
          </p:cNvPr>
          <p:cNvSpPr>
            <a:spLocks noGrp="1"/>
          </p:cNvSpPr>
          <p:nvPr>
            <p:ph idx="16"/>
          </p:nvPr>
        </p:nvSpPr>
        <p:spPr/>
        <p:txBody>
          <a:bodyPr/>
          <a:lstStyle/>
          <a:p>
            <a:endParaRPr lang="en-AU"/>
          </a:p>
        </p:txBody>
      </p:sp>
      <p:sp>
        <p:nvSpPr>
          <p:cNvPr id="8" name="Content Placeholder 7">
            <a:extLst>
              <a:ext uri="{FF2B5EF4-FFF2-40B4-BE49-F238E27FC236}">
                <a16:creationId xmlns:a16="http://schemas.microsoft.com/office/drawing/2014/main" id="{C707ED03-227D-806E-4B51-1D81403101D7}"/>
              </a:ext>
            </a:extLst>
          </p:cNvPr>
          <p:cNvSpPr>
            <a:spLocks noGrp="1"/>
          </p:cNvSpPr>
          <p:nvPr>
            <p:ph idx="17"/>
          </p:nvPr>
        </p:nvSpPr>
        <p:spPr/>
        <p:txBody>
          <a:bodyPr/>
          <a:lstStyle/>
          <a:p>
            <a:endParaRPr lang="en-AU"/>
          </a:p>
        </p:txBody>
      </p:sp>
      <p:sp>
        <p:nvSpPr>
          <p:cNvPr id="9" name="Content Placeholder 8">
            <a:extLst>
              <a:ext uri="{FF2B5EF4-FFF2-40B4-BE49-F238E27FC236}">
                <a16:creationId xmlns:a16="http://schemas.microsoft.com/office/drawing/2014/main" id="{BB5A07F7-4821-64F9-5CF9-129DC4F08004}"/>
              </a:ext>
            </a:extLst>
          </p:cNvPr>
          <p:cNvSpPr>
            <a:spLocks noGrp="1"/>
          </p:cNvSpPr>
          <p:nvPr>
            <p:ph idx="18"/>
          </p:nvPr>
        </p:nvSpPr>
        <p:spPr/>
        <p:txBody>
          <a:bodyPr/>
          <a:lstStyle/>
          <a:p>
            <a:endParaRPr lang="en-AU"/>
          </a:p>
        </p:txBody>
      </p:sp>
      <p:sp>
        <p:nvSpPr>
          <p:cNvPr id="10" name="Content Placeholder 9">
            <a:extLst>
              <a:ext uri="{FF2B5EF4-FFF2-40B4-BE49-F238E27FC236}">
                <a16:creationId xmlns:a16="http://schemas.microsoft.com/office/drawing/2014/main" id="{9A534FB2-680E-8A8F-C414-14667FEE20CE}"/>
              </a:ext>
            </a:extLst>
          </p:cNvPr>
          <p:cNvSpPr>
            <a:spLocks noGrp="1"/>
          </p:cNvSpPr>
          <p:nvPr>
            <p:ph idx="19"/>
          </p:nvPr>
        </p:nvSpPr>
        <p:spPr/>
        <p:txBody>
          <a:bodyPr/>
          <a:lstStyle/>
          <a:p>
            <a:endParaRPr lang="en-AU"/>
          </a:p>
        </p:txBody>
      </p:sp>
    </p:spTree>
    <p:extLst>
      <p:ext uri="{BB962C8B-B14F-4D97-AF65-F5344CB8AC3E}">
        <p14:creationId xmlns:p14="http://schemas.microsoft.com/office/powerpoint/2010/main" val="847144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E36A-9636-162E-9B86-F364E8AA61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C476F50-8282-322A-1680-2D3AAB4F007E}"/>
              </a:ext>
            </a:extLst>
          </p:cNvPr>
          <p:cNvSpPr>
            <a:spLocks noGrp="1"/>
          </p:cNvSpPr>
          <p:nvPr>
            <p:ph idx="25"/>
          </p:nvPr>
        </p:nvSpPr>
        <p:spPr/>
        <p:txBody>
          <a:bodyPr/>
          <a:lstStyle/>
          <a:p>
            <a:endParaRPr lang="en-AU"/>
          </a:p>
        </p:txBody>
      </p:sp>
      <p:sp>
        <p:nvSpPr>
          <p:cNvPr id="4" name="Content Placeholder 3">
            <a:extLst>
              <a:ext uri="{FF2B5EF4-FFF2-40B4-BE49-F238E27FC236}">
                <a16:creationId xmlns:a16="http://schemas.microsoft.com/office/drawing/2014/main" id="{FFD9EAF8-1DB3-15E5-5707-FE6C6DA8F6C6}"/>
              </a:ext>
            </a:extLst>
          </p:cNvPr>
          <p:cNvSpPr>
            <a:spLocks noGrp="1"/>
          </p:cNvSpPr>
          <p:nvPr>
            <p:ph idx="26"/>
          </p:nvPr>
        </p:nvSpPr>
        <p:spPr/>
        <p:txBody>
          <a:bodyPr/>
          <a:lstStyle/>
          <a:p>
            <a:endParaRPr lang="en-AU"/>
          </a:p>
        </p:txBody>
      </p:sp>
      <p:sp>
        <p:nvSpPr>
          <p:cNvPr id="5" name="Content Placeholder 4">
            <a:extLst>
              <a:ext uri="{FF2B5EF4-FFF2-40B4-BE49-F238E27FC236}">
                <a16:creationId xmlns:a16="http://schemas.microsoft.com/office/drawing/2014/main" id="{3165A433-DB84-275B-C397-DF50EEFE2E70}"/>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D7A8669F-9A1A-EFA5-8B1A-951161D0C487}"/>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9159F166-6100-714F-DA01-4BFCB930CACD}"/>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57089756-144D-EB87-C2F9-AC592EBE5636}"/>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460E83A3-4C3E-93FC-DDC9-330E3AE6B06E}"/>
              </a:ext>
            </a:extLst>
          </p:cNvPr>
          <p:cNvSpPr>
            <a:spLocks noGrp="1"/>
          </p:cNvSpPr>
          <p:nvPr>
            <p:ph idx="31"/>
          </p:nvPr>
        </p:nvSpPr>
        <p:spPr/>
        <p:txBody>
          <a:bodyPr/>
          <a:lstStyle/>
          <a:p>
            <a:endParaRPr lang="en-AU"/>
          </a:p>
        </p:txBody>
      </p:sp>
      <p:sp>
        <p:nvSpPr>
          <p:cNvPr id="10" name="Content Placeholder 9">
            <a:extLst>
              <a:ext uri="{FF2B5EF4-FFF2-40B4-BE49-F238E27FC236}">
                <a16:creationId xmlns:a16="http://schemas.microsoft.com/office/drawing/2014/main" id="{A7675397-A7B1-8A53-AAA5-CEE2697E9DCB}"/>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1977469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67384-BF55-BE63-EC1D-C8289E8AEC6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B29A0856-2681-6AFB-707A-A3F7AB640214}"/>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40633955-1921-BAA8-3944-8A2376D4B8AD}"/>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CA85BB66-8DF1-B241-5D7A-DF5B8DC6AFFF}"/>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801679B0-A83C-9145-2325-BD37254A6BC6}"/>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C727BA74-D5A7-F1D4-7DE1-D7126C022D61}"/>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E4666281-43F3-8C63-C5EE-6C58CEAA2D65}"/>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345518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F650B-1627-A82B-49FE-AE9DF8389DA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D91700E-E984-43C1-9AB2-F3A118FB90C3}"/>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D4288347-F2F7-F3A0-A1A4-2F0876EDA75C}"/>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213D3D6B-19B0-1E9E-1A9F-4939A6BD5872}"/>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A22C4597-0F4E-D44F-DF24-3604B398FDFA}"/>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90058D27-9321-BBB9-BF3E-8286BA191F93}"/>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527638F2-EB8D-A157-F980-202B8311D353}"/>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612997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0559-E80E-35DA-C666-2E04ABA18C8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A7EF4212-E3F1-A13C-AA61-56342F29358C}"/>
              </a:ext>
            </a:extLst>
          </p:cNvPr>
          <p:cNvSpPr>
            <a:spLocks noGrp="1"/>
          </p:cNvSpPr>
          <p:nvPr>
            <p:ph sz="quarter" idx="10"/>
          </p:nvPr>
        </p:nvSpPr>
        <p:spPr/>
        <p:txBody>
          <a:bodyPr/>
          <a:lstStyle/>
          <a:p>
            <a:endParaRPr lang="en-AU"/>
          </a:p>
        </p:txBody>
      </p:sp>
      <p:sp>
        <p:nvSpPr>
          <p:cNvPr id="4" name="Content Placeholder 3">
            <a:extLst>
              <a:ext uri="{FF2B5EF4-FFF2-40B4-BE49-F238E27FC236}">
                <a16:creationId xmlns:a16="http://schemas.microsoft.com/office/drawing/2014/main" id="{0663C5CA-C10F-BF4B-570A-B9EB2121E5D7}"/>
              </a:ext>
            </a:extLst>
          </p:cNvPr>
          <p:cNvSpPr>
            <a:spLocks noGrp="1"/>
          </p:cNvSpPr>
          <p:nvPr>
            <p:ph sz="quarter" idx="11"/>
          </p:nvPr>
        </p:nvSpPr>
        <p:spPr/>
        <p:txBody>
          <a:bodyPr/>
          <a:lstStyle/>
          <a:p>
            <a:endParaRPr lang="en-AU"/>
          </a:p>
        </p:txBody>
      </p:sp>
      <p:sp>
        <p:nvSpPr>
          <p:cNvPr id="5" name="Content Placeholder 4">
            <a:extLst>
              <a:ext uri="{FF2B5EF4-FFF2-40B4-BE49-F238E27FC236}">
                <a16:creationId xmlns:a16="http://schemas.microsoft.com/office/drawing/2014/main" id="{2675A4F6-7F15-657F-F646-4ED282038F83}"/>
              </a:ext>
            </a:extLst>
          </p:cNvPr>
          <p:cNvSpPr>
            <a:spLocks noGrp="1"/>
          </p:cNvSpPr>
          <p:nvPr>
            <p:ph idx="31"/>
          </p:nvPr>
        </p:nvSpPr>
        <p:spPr/>
        <p:txBody>
          <a:bodyPr/>
          <a:lstStyle/>
          <a:p>
            <a:endParaRPr lang="en-AU"/>
          </a:p>
        </p:txBody>
      </p:sp>
      <p:sp>
        <p:nvSpPr>
          <p:cNvPr id="6" name="Content Placeholder 5">
            <a:extLst>
              <a:ext uri="{FF2B5EF4-FFF2-40B4-BE49-F238E27FC236}">
                <a16:creationId xmlns:a16="http://schemas.microsoft.com/office/drawing/2014/main" id="{79DCC03D-00DD-9F51-B7CA-AEE424A5554B}"/>
              </a:ext>
            </a:extLst>
          </p:cNvPr>
          <p:cNvSpPr>
            <a:spLocks noGrp="1"/>
          </p:cNvSpPr>
          <p:nvPr>
            <p:ph idx="32"/>
          </p:nvPr>
        </p:nvSpPr>
        <p:spPr/>
        <p:txBody>
          <a:bodyPr/>
          <a:lstStyle/>
          <a:p>
            <a:endParaRPr lang="en-AU"/>
          </a:p>
        </p:txBody>
      </p:sp>
      <p:sp>
        <p:nvSpPr>
          <p:cNvPr id="7" name="Content Placeholder 6">
            <a:extLst>
              <a:ext uri="{FF2B5EF4-FFF2-40B4-BE49-F238E27FC236}">
                <a16:creationId xmlns:a16="http://schemas.microsoft.com/office/drawing/2014/main" id="{810688E9-A919-BCBE-F83F-781F45CA7972}"/>
              </a:ext>
            </a:extLst>
          </p:cNvPr>
          <p:cNvSpPr>
            <a:spLocks noGrp="1"/>
          </p:cNvSpPr>
          <p:nvPr>
            <p:ph idx="28"/>
          </p:nvPr>
        </p:nvSpPr>
        <p:spPr/>
        <p:txBody>
          <a:bodyPr/>
          <a:lstStyle/>
          <a:p>
            <a:endParaRPr lang="en-AU"/>
          </a:p>
        </p:txBody>
      </p:sp>
      <p:sp>
        <p:nvSpPr>
          <p:cNvPr id="8" name="Content Placeholder 7">
            <a:extLst>
              <a:ext uri="{FF2B5EF4-FFF2-40B4-BE49-F238E27FC236}">
                <a16:creationId xmlns:a16="http://schemas.microsoft.com/office/drawing/2014/main" id="{3C879898-F15D-EC32-5E45-C848043AE752}"/>
              </a:ext>
            </a:extLst>
          </p:cNvPr>
          <p:cNvSpPr>
            <a:spLocks noGrp="1"/>
          </p:cNvSpPr>
          <p:nvPr>
            <p:ph idx="33"/>
          </p:nvPr>
        </p:nvSpPr>
        <p:spPr/>
        <p:txBody>
          <a:bodyPr/>
          <a:lstStyle/>
          <a:p>
            <a:endParaRPr lang="en-AU"/>
          </a:p>
        </p:txBody>
      </p:sp>
    </p:spTree>
    <p:extLst>
      <p:ext uri="{BB962C8B-B14F-4D97-AF65-F5344CB8AC3E}">
        <p14:creationId xmlns:p14="http://schemas.microsoft.com/office/powerpoint/2010/main" val="2011069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C2EB0-C66B-14CC-B8F7-454BA3965862}"/>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1FD3C4D-8895-E3D3-6C4E-22E24A01CD7D}"/>
              </a:ext>
            </a:extLst>
          </p:cNvPr>
          <p:cNvSpPr>
            <a:spLocks noGrp="1"/>
          </p:cNvSpPr>
          <p:nvPr>
            <p:ph idx="1"/>
          </p:nvPr>
        </p:nvSpPr>
        <p:spPr/>
        <p:txBody>
          <a:bodyPr/>
          <a:lstStyle/>
          <a:p>
            <a:endParaRPr lang="en-AU"/>
          </a:p>
        </p:txBody>
      </p:sp>
      <p:pic>
        <p:nvPicPr>
          <p:cNvPr id="5" name="Picture 4">
            <a:hlinkClick r:id="rId3"/>
            <a:extLst>
              <a:ext uri="{FF2B5EF4-FFF2-40B4-BE49-F238E27FC236}">
                <a16:creationId xmlns:a16="http://schemas.microsoft.com/office/drawing/2014/main" id="{B724523E-3AE9-A8FA-9A04-0D54545334C0}"/>
              </a:ext>
            </a:extLst>
          </p:cNvPr>
          <p:cNvPicPr>
            <a:picLocks noChangeAspect="1"/>
          </p:cNvPicPr>
          <p:nvPr/>
        </p:nvPicPr>
        <p:blipFill>
          <a:blip r:embed="rId4"/>
          <a:stretch>
            <a:fillRect/>
          </a:stretch>
        </p:blipFill>
        <p:spPr>
          <a:xfrm>
            <a:off x="0" y="-1"/>
            <a:ext cx="12223819" cy="6414977"/>
          </a:xfrm>
          <a:prstGeom prst="rect">
            <a:avLst/>
          </a:prstGeom>
        </p:spPr>
      </p:pic>
      <p:sp>
        <p:nvSpPr>
          <p:cNvPr id="7" name="TextBox 6">
            <a:extLst>
              <a:ext uri="{FF2B5EF4-FFF2-40B4-BE49-F238E27FC236}">
                <a16:creationId xmlns:a16="http://schemas.microsoft.com/office/drawing/2014/main" id="{603C6E71-F539-7A37-BAE3-7073DF5EA8BD}"/>
              </a:ext>
            </a:extLst>
          </p:cNvPr>
          <p:cNvSpPr txBox="1"/>
          <p:nvPr/>
        </p:nvSpPr>
        <p:spPr>
          <a:xfrm>
            <a:off x="248837" y="4850271"/>
            <a:ext cx="11943163" cy="1200329"/>
          </a:xfrm>
          <a:prstGeom prst="rect">
            <a:avLst/>
          </a:prstGeom>
          <a:noFill/>
        </p:spPr>
        <p:txBody>
          <a:bodyPr wrap="square">
            <a:spAutoFit/>
          </a:bodyPr>
          <a:lstStyle/>
          <a:p>
            <a:r>
              <a:rPr lang="en-AU" sz="1800">
                <a:solidFill>
                  <a:schemeClr val="bg1"/>
                </a:solidFill>
                <a:effectLst/>
                <a:latin typeface="Roboto" panose="02000000000000000000" pitchFamily="2" charset="0"/>
                <a:ea typeface="Aptos" panose="020B0004020202020204" pitchFamily="34" charset="0"/>
                <a:cs typeface="Aptos" panose="020B0004020202020204" pitchFamily="34" charset="0"/>
              </a:rPr>
              <a:t>Dicker Data is inviting you to </a:t>
            </a:r>
            <a:r>
              <a:rPr lang="en-AU" sz="1800" b="1" u="sng">
                <a:solidFill>
                  <a:schemeClr val="bg1"/>
                </a:solidFill>
                <a:effectLst/>
                <a:latin typeface="Roboto" panose="02000000000000000000" pitchFamily="2" charset="0"/>
                <a:ea typeface="Aptos" panose="020B0004020202020204" pitchFamily="34" charset="0"/>
                <a:cs typeface="Aptos" panose="020B0004020202020204" pitchFamily="34" charset="0"/>
              </a:rPr>
              <a:t>bring your customers </a:t>
            </a:r>
            <a:r>
              <a:rPr lang="en-AU" sz="1800">
                <a:solidFill>
                  <a:schemeClr val="bg1"/>
                </a:solidFill>
                <a:effectLst/>
                <a:latin typeface="Roboto" panose="02000000000000000000" pitchFamily="2" charset="0"/>
                <a:ea typeface="Aptos" panose="020B0004020202020204" pitchFamily="34" charset="0"/>
                <a:cs typeface="Aptos" panose="020B0004020202020204" pitchFamily="34" charset="0"/>
              </a:rPr>
              <a:t>to our live digital briefing where we’ll showcase how Microsoft 365 can help put the power of AI to work with a live demo of Copilot for Microsoft 365! Copilot for Microsoft 365 can dramatically transform the way work gets done, empowering people to focus on more innovation and creativity – and unlocking a new wave of productivity growth. </a:t>
            </a:r>
            <a:endParaRPr lang="en-AU">
              <a:solidFill>
                <a:schemeClr val="bg1"/>
              </a:solidFill>
            </a:endParaRPr>
          </a:p>
        </p:txBody>
      </p:sp>
      <p:pic>
        <p:nvPicPr>
          <p:cNvPr id="12" name="Picture 11">
            <a:extLst>
              <a:ext uri="{FF2B5EF4-FFF2-40B4-BE49-F238E27FC236}">
                <a16:creationId xmlns:a16="http://schemas.microsoft.com/office/drawing/2014/main" id="{840E5536-60F1-FEC9-DE89-6448744E0DA5}"/>
              </a:ext>
            </a:extLst>
          </p:cNvPr>
          <p:cNvPicPr>
            <a:picLocks noChangeAspect="1"/>
          </p:cNvPicPr>
          <p:nvPr/>
        </p:nvPicPr>
        <p:blipFill>
          <a:blip r:embed="rId5"/>
          <a:stretch>
            <a:fillRect/>
          </a:stretch>
        </p:blipFill>
        <p:spPr>
          <a:xfrm>
            <a:off x="681859" y="1353864"/>
            <a:ext cx="3251638" cy="3251638"/>
          </a:xfrm>
          <a:prstGeom prst="ellipse">
            <a:avLst/>
          </a:prstGeom>
          <a:ln>
            <a:noFill/>
          </a:ln>
          <a:effectLst>
            <a:softEdge rad="112500"/>
          </a:effectLst>
        </p:spPr>
      </p:pic>
      <p:sp>
        <p:nvSpPr>
          <p:cNvPr id="6" name="TextBox 5">
            <a:extLst>
              <a:ext uri="{FF2B5EF4-FFF2-40B4-BE49-F238E27FC236}">
                <a16:creationId xmlns:a16="http://schemas.microsoft.com/office/drawing/2014/main" id="{7CC43864-0177-FCB1-695A-7EA61C090636}"/>
              </a:ext>
            </a:extLst>
          </p:cNvPr>
          <p:cNvSpPr txBox="1"/>
          <p:nvPr/>
        </p:nvSpPr>
        <p:spPr>
          <a:xfrm>
            <a:off x="3933497" y="185765"/>
            <a:ext cx="6338170" cy="923330"/>
          </a:xfrm>
          <a:prstGeom prst="rect">
            <a:avLst/>
          </a:prstGeom>
          <a:noFill/>
        </p:spPr>
        <p:txBody>
          <a:bodyPr wrap="square">
            <a:spAutoFit/>
          </a:bodyPr>
          <a:lstStyle/>
          <a:p>
            <a:r>
              <a:rPr lang="en-AU">
                <a:solidFill>
                  <a:schemeClr val="bg1"/>
                </a:solidFill>
              </a:rPr>
              <a:t>DATE &amp; TIME:</a:t>
            </a:r>
          </a:p>
          <a:p>
            <a:endParaRPr lang="en-AU">
              <a:solidFill>
                <a:schemeClr val="bg1"/>
              </a:solidFill>
            </a:endParaRPr>
          </a:p>
          <a:p>
            <a:r>
              <a:rPr lang="en-AU">
                <a:solidFill>
                  <a:schemeClr val="bg1"/>
                </a:solidFill>
              </a:rPr>
              <a:t>Wednesday 26th June  1:00 PM NZT / 11:00 AM Sydney</a:t>
            </a:r>
          </a:p>
        </p:txBody>
      </p:sp>
    </p:spTree>
    <p:extLst>
      <p:ext uri="{BB962C8B-B14F-4D97-AF65-F5344CB8AC3E}">
        <p14:creationId xmlns:p14="http://schemas.microsoft.com/office/powerpoint/2010/main" val="3764741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043775-F5C4-4939-1CEA-E1F7A9200D97}"/>
              </a:ext>
            </a:extLst>
          </p:cNvPr>
          <p:cNvSpPr>
            <a:spLocks noGrp="1"/>
          </p:cNvSpPr>
          <p:nvPr>
            <p:ph sz="quarter" idx="10"/>
          </p:nvPr>
        </p:nvSpPr>
        <p:spPr/>
        <p:txBody>
          <a:bodyPr/>
          <a:lstStyle/>
          <a:p>
            <a:endParaRPr lang="en-AU"/>
          </a:p>
        </p:txBody>
      </p:sp>
      <p:pic>
        <p:nvPicPr>
          <p:cNvPr id="6" name="Picture 5">
            <a:hlinkClick r:id="rId3"/>
            <a:extLst>
              <a:ext uri="{FF2B5EF4-FFF2-40B4-BE49-F238E27FC236}">
                <a16:creationId xmlns:a16="http://schemas.microsoft.com/office/drawing/2014/main" id="{4E283739-ECC9-3047-7729-F1339DA4091E}"/>
              </a:ext>
            </a:extLst>
          </p:cNvPr>
          <p:cNvPicPr>
            <a:picLocks noChangeAspect="1"/>
          </p:cNvPicPr>
          <p:nvPr/>
        </p:nvPicPr>
        <p:blipFill>
          <a:blip r:embed="rId4"/>
          <a:stretch>
            <a:fillRect/>
          </a:stretch>
        </p:blipFill>
        <p:spPr>
          <a:xfrm>
            <a:off x="0" y="-31630"/>
            <a:ext cx="6710457" cy="6858000"/>
          </a:xfrm>
          <a:prstGeom prst="rect">
            <a:avLst/>
          </a:prstGeom>
        </p:spPr>
      </p:pic>
      <p:pic>
        <p:nvPicPr>
          <p:cNvPr id="7" name="Picture 6">
            <a:extLst>
              <a:ext uri="{FF2B5EF4-FFF2-40B4-BE49-F238E27FC236}">
                <a16:creationId xmlns:a16="http://schemas.microsoft.com/office/drawing/2014/main" id="{88569877-F01D-06D1-F9C2-38018270D5C2}"/>
              </a:ext>
            </a:extLst>
          </p:cNvPr>
          <p:cNvPicPr>
            <a:picLocks noChangeAspect="1"/>
          </p:cNvPicPr>
          <p:nvPr/>
        </p:nvPicPr>
        <p:blipFill>
          <a:blip r:embed="rId5"/>
          <a:stretch>
            <a:fillRect/>
          </a:stretch>
        </p:blipFill>
        <p:spPr>
          <a:xfrm>
            <a:off x="7035663" y="221671"/>
            <a:ext cx="4608741" cy="2594667"/>
          </a:xfrm>
          <a:prstGeom prst="rect">
            <a:avLst/>
          </a:prstGeom>
        </p:spPr>
      </p:pic>
      <p:pic>
        <p:nvPicPr>
          <p:cNvPr id="8" name="Picture 7">
            <a:extLst>
              <a:ext uri="{FF2B5EF4-FFF2-40B4-BE49-F238E27FC236}">
                <a16:creationId xmlns:a16="http://schemas.microsoft.com/office/drawing/2014/main" id="{C694394C-2689-24C8-5943-C0ADCC4AFF95}"/>
              </a:ext>
            </a:extLst>
          </p:cNvPr>
          <p:cNvPicPr>
            <a:picLocks noChangeAspect="1"/>
          </p:cNvPicPr>
          <p:nvPr/>
        </p:nvPicPr>
        <p:blipFill>
          <a:blip r:embed="rId6"/>
          <a:stretch>
            <a:fillRect/>
          </a:stretch>
        </p:blipFill>
        <p:spPr>
          <a:xfrm>
            <a:off x="7035663" y="3729933"/>
            <a:ext cx="4608946" cy="2594666"/>
          </a:xfrm>
          <a:prstGeom prst="rect">
            <a:avLst/>
          </a:prstGeom>
        </p:spPr>
      </p:pic>
      <p:pic>
        <p:nvPicPr>
          <p:cNvPr id="9" name="Picture 8">
            <a:extLst>
              <a:ext uri="{FF2B5EF4-FFF2-40B4-BE49-F238E27FC236}">
                <a16:creationId xmlns:a16="http://schemas.microsoft.com/office/drawing/2014/main" id="{A2ABA56D-B881-86FB-B832-A427200F5724}"/>
              </a:ext>
            </a:extLst>
          </p:cNvPr>
          <p:cNvPicPr>
            <a:picLocks noChangeAspect="1"/>
          </p:cNvPicPr>
          <p:nvPr/>
        </p:nvPicPr>
        <p:blipFill>
          <a:blip r:embed="rId7"/>
          <a:stretch>
            <a:fillRect/>
          </a:stretch>
        </p:blipFill>
        <p:spPr>
          <a:xfrm>
            <a:off x="8143009" y="2401515"/>
            <a:ext cx="2913420" cy="1640148"/>
          </a:xfrm>
          <a:prstGeom prst="rect">
            <a:avLst/>
          </a:prstGeom>
        </p:spPr>
      </p:pic>
      <p:sp>
        <p:nvSpPr>
          <p:cNvPr id="2" name="TextBox 1">
            <a:extLst>
              <a:ext uri="{FF2B5EF4-FFF2-40B4-BE49-F238E27FC236}">
                <a16:creationId xmlns:a16="http://schemas.microsoft.com/office/drawing/2014/main" id="{FC12F524-A280-1482-012A-88D994B56587}"/>
              </a:ext>
            </a:extLst>
          </p:cNvPr>
          <p:cNvSpPr txBox="1"/>
          <p:nvPr/>
        </p:nvSpPr>
        <p:spPr>
          <a:xfrm>
            <a:off x="443532" y="2401515"/>
            <a:ext cx="5258747" cy="369332"/>
          </a:xfrm>
          <a:prstGeom prst="rect">
            <a:avLst/>
          </a:prstGeom>
          <a:noFill/>
        </p:spPr>
        <p:txBody>
          <a:bodyPr wrap="none" rtlCol="0">
            <a:spAutoFit/>
          </a:bodyPr>
          <a:lstStyle/>
          <a:p>
            <a:r>
              <a:rPr lang="en-AU" b="1" dirty="0">
                <a:hlinkClick r:id="rId8"/>
              </a:rPr>
              <a:t>TUESDAY 25</a:t>
            </a:r>
            <a:r>
              <a:rPr lang="en-AU" b="1" baseline="30000" dirty="0">
                <a:hlinkClick r:id="rId8"/>
              </a:rPr>
              <a:t>th</a:t>
            </a:r>
            <a:r>
              <a:rPr lang="en-AU" b="1" dirty="0">
                <a:hlinkClick r:id="rId8"/>
              </a:rPr>
              <a:t> “Adopting Copilot in your organisation</a:t>
            </a:r>
            <a:endParaRPr lang="en-AU" b="1" dirty="0"/>
          </a:p>
        </p:txBody>
      </p:sp>
      <p:pic>
        <p:nvPicPr>
          <p:cNvPr id="5" name="Picture 4">
            <a:extLst>
              <a:ext uri="{FF2B5EF4-FFF2-40B4-BE49-F238E27FC236}">
                <a16:creationId xmlns:a16="http://schemas.microsoft.com/office/drawing/2014/main" id="{DB7C386E-D9E4-10EE-2743-98207BD9DC10}"/>
              </a:ext>
            </a:extLst>
          </p:cNvPr>
          <p:cNvPicPr>
            <a:picLocks noChangeAspect="1"/>
          </p:cNvPicPr>
          <p:nvPr/>
        </p:nvPicPr>
        <p:blipFill rotWithShape="1">
          <a:blip r:embed="rId9"/>
          <a:srcRect l="8410" r="35609" b="36889"/>
          <a:stretch/>
        </p:blipFill>
        <p:spPr>
          <a:xfrm>
            <a:off x="4325284" y="3106172"/>
            <a:ext cx="2385173" cy="3543398"/>
          </a:xfrm>
          <a:prstGeom prst="rect">
            <a:avLst/>
          </a:prstGeom>
        </p:spPr>
      </p:pic>
    </p:spTree>
    <p:extLst>
      <p:ext uri="{BB962C8B-B14F-4D97-AF65-F5344CB8AC3E}">
        <p14:creationId xmlns:p14="http://schemas.microsoft.com/office/powerpoint/2010/main" val="3747485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44669-FE42-D7BA-F617-BC19DA5F83BE}"/>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BFBDA841-C914-3F9C-9A28-2E4BDC0DC2D4}"/>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F7EC46B6-6DEB-5163-E28D-077CE3DC9274}"/>
              </a:ext>
            </a:extLst>
          </p:cNvPr>
          <p:cNvSpPr>
            <a:spLocks noGrp="1"/>
          </p:cNvSpPr>
          <p:nvPr>
            <p:ph sz="quarter" idx="10"/>
          </p:nvPr>
        </p:nvSpPr>
        <p:spPr/>
        <p:txBody>
          <a:bodyPr/>
          <a:lstStyle/>
          <a:p>
            <a:endParaRPr lang="en-AU"/>
          </a:p>
        </p:txBody>
      </p:sp>
      <p:pic>
        <p:nvPicPr>
          <p:cNvPr id="6" name="Picture 5">
            <a:hlinkClick r:id="rId2"/>
            <a:extLst>
              <a:ext uri="{FF2B5EF4-FFF2-40B4-BE49-F238E27FC236}">
                <a16:creationId xmlns:a16="http://schemas.microsoft.com/office/drawing/2014/main" id="{989325D0-78B1-AEE0-57FD-A17311EECB2D}"/>
              </a:ext>
            </a:extLst>
          </p:cNvPr>
          <p:cNvPicPr>
            <a:picLocks noChangeAspect="1"/>
          </p:cNvPicPr>
          <p:nvPr/>
        </p:nvPicPr>
        <p:blipFill>
          <a:blip r:embed="rId3"/>
          <a:stretch>
            <a:fillRect/>
          </a:stretch>
        </p:blipFill>
        <p:spPr>
          <a:xfrm>
            <a:off x="0" y="0"/>
            <a:ext cx="11634439" cy="6116602"/>
          </a:xfrm>
          <a:prstGeom prst="rect">
            <a:avLst/>
          </a:prstGeom>
        </p:spPr>
      </p:pic>
    </p:spTree>
    <p:extLst>
      <p:ext uri="{BB962C8B-B14F-4D97-AF65-F5344CB8AC3E}">
        <p14:creationId xmlns:p14="http://schemas.microsoft.com/office/powerpoint/2010/main" val="371665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BABE-C26F-45E4-0EC2-E66018AE8C59}"/>
              </a:ext>
            </a:extLst>
          </p:cNvPr>
          <p:cNvSpPr>
            <a:spLocks noGrp="1"/>
          </p:cNvSpPr>
          <p:nvPr>
            <p:ph type="title"/>
          </p:nvPr>
        </p:nvSpPr>
        <p:spPr/>
        <p:txBody>
          <a:bodyPr/>
          <a:lstStyle/>
          <a:p>
            <a:endParaRPr lang="en-AU" dirty="0"/>
          </a:p>
        </p:txBody>
      </p:sp>
      <p:pic>
        <p:nvPicPr>
          <p:cNvPr id="5" name="Screen Recording 4">
            <a:hlinkClick r:id="" action="ppaction://media"/>
            <a:extLst>
              <a:ext uri="{FF2B5EF4-FFF2-40B4-BE49-F238E27FC236}">
                <a16:creationId xmlns:a16="http://schemas.microsoft.com/office/drawing/2014/main" id="{DEDBF980-EBD5-8912-4C8E-C0E4233CDA2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8667" y="0"/>
            <a:ext cx="10583333" cy="6253785"/>
          </a:xfrm>
        </p:spPr>
      </p:pic>
      <p:pic>
        <p:nvPicPr>
          <p:cNvPr id="6" name="Content Placeholder 5" descr="Employee badge with solid fill">
            <a:hlinkClick r:id="rId5"/>
            <a:extLst>
              <a:ext uri="{FF2B5EF4-FFF2-40B4-BE49-F238E27FC236}">
                <a16:creationId xmlns:a16="http://schemas.microsoft.com/office/drawing/2014/main" id="{2768D050-2539-105C-A746-B39E7894DA22}"/>
              </a:ext>
            </a:extLst>
          </p:cNvPr>
          <p:cNvPicPr>
            <a:picLocks noGrp="1" noChangeAspect="1"/>
          </p:cNvPicPr>
          <p:nvPr>
            <p:ph sz="quarter" idx="10"/>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6848" y="2142377"/>
            <a:ext cx="914400" cy="914400"/>
          </a:xfrm>
        </p:spPr>
      </p:pic>
    </p:spTree>
    <p:extLst>
      <p:ext uri="{BB962C8B-B14F-4D97-AF65-F5344CB8AC3E}">
        <p14:creationId xmlns:p14="http://schemas.microsoft.com/office/powerpoint/2010/main" val="298963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1DAF-4171-90DE-A8D4-84B3B71C5528}"/>
              </a:ext>
            </a:extLst>
          </p:cNvPr>
          <p:cNvSpPr>
            <a:spLocks noGrp="1"/>
          </p:cNvSpPr>
          <p:nvPr>
            <p:ph type="title"/>
          </p:nvPr>
        </p:nvSpPr>
        <p:spPr>
          <a:xfrm>
            <a:off x="3744968" y="548729"/>
            <a:ext cx="7515344" cy="937393"/>
          </a:xfrm>
        </p:spPr>
        <p:txBody>
          <a:bodyPr/>
          <a:lstStyle/>
          <a:p>
            <a:r>
              <a:rPr lang="en-AU"/>
              <a:t>Purview Labs Workshops </a:t>
            </a:r>
          </a:p>
        </p:txBody>
      </p:sp>
      <p:sp>
        <p:nvSpPr>
          <p:cNvPr id="3" name="Content Placeholder 2">
            <a:extLst>
              <a:ext uri="{FF2B5EF4-FFF2-40B4-BE49-F238E27FC236}">
                <a16:creationId xmlns:a16="http://schemas.microsoft.com/office/drawing/2014/main" id="{D7E5336A-5477-5319-B525-B33F3F4ACBEE}"/>
              </a:ext>
            </a:extLst>
          </p:cNvPr>
          <p:cNvSpPr>
            <a:spLocks noGrp="1"/>
          </p:cNvSpPr>
          <p:nvPr>
            <p:ph idx="1"/>
          </p:nvPr>
        </p:nvSpPr>
        <p:spPr>
          <a:xfrm>
            <a:off x="3889017" y="2173677"/>
            <a:ext cx="7515344" cy="1011044"/>
          </a:xfrm>
        </p:spPr>
        <p:txBody>
          <a:bodyPr/>
          <a:lstStyle/>
          <a:p>
            <a:r>
              <a:rPr lang="en-AU" dirty="0"/>
              <a:t>ANZ 3 sessions Web 4, 11, 18 July</a:t>
            </a:r>
          </a:p>
          <a:p>
            <a:endParaRPr lang="en-AU" dirty="0"/>
          </a:p>
          <a:p>
            <a:endParaRPr lang="en-AU" dirty="0"/>
          </a:p>
        </p:txBody>
      </p:sp>
      <p:sp>
        <p:nvSpPr>
          <p:cNvPr id="4" name="Content Placeholder 3">
            <a:extLst>
              <a:ext uri="{FF2B5EF4-FFF2-40B4-BE49-F238E27FC236}">
                <a16:creationId xmlns:a16="http://schemas.microsoft.com/office/drawing/2014/main" id="{F18DB5D4-A526-91FF-93AA-7F072110AA89}"/>
              </a:ext>
            </a:extLst>
          </p:cNvPr>
          <p:cNvSpPr>
            <a:spLocks noGrp="1"/>
          </p:cNvSpPr>
          <p:nvPr>
            <p:ph sz="quarter" idx="10"/>
          </p:nvPr>
        </p:nvSpPr>
        <p:spPr/>
        <p:txBody>
          <a:bodyPr/>
          <a:lstStyle/>
          <a:p>
            <a:endParaRPr lang="en-AU"/>
          </a:p>
        </p:txBody>
      </p:sp>
      <p:pic>
        <p:nvPicPr>
          <p:cNvPr id="5" name="Picture 4">
            <a:hlinkClick r:id="rId3"/>
            <a:extLst>
              <a:ext uri="{FF2B5EF4-FFF2-40B4-BE49-F238E27FC236}">
                <a16:creationId xmlns:a16="http://schemas.microsoft.com/office/drawing/2014/main" id="{3FADA84E-1C8B-001A-8DDB-1961405CEF53}"/>
              </a:ext>
            </a:extLst>
          </p:cNvPr>
          <p:cNvPicPr>
            <a:picLocks noChangeAspect="1"/>
          </p:cNvPicPr>
          <p:nvPr/>
        </p:nvPicPr>
        <p:blipFill>
          <a:blip r:embed="rId4"/>
          <a:stretch>
            <a:fillRect/>
          </a:stretch>
        </p:blipFill>
        <p:spPr>
          <a:xfrm>
            <a:off x="0" y="3041237"/>
            <a:ext cx="6096528" cy="3429297"/>
          </a:xfrm>
          <a:prstGeom prst="rect">
            <a:avLst/>
          </a:prstGeom>
        </p:spPr>
      </p:pic>
      <p:pic>
        <p:nvPicPr>
          <p:cNvPr id="6" name="Picture 5">
            <a:hlinkClick r:id="rId3"/>
            <a:extLst>
              <a:ext uri="{FF2B5EF4-FFF2-40B4-BE49-F238E27FC236}">
                <a16:creationId xmlns:a16="http://schemas.microsoft.com/office/drawing/2014/main" id="{B49E095C-99D3-B230-678D-5A2084BD6CBF}"/>
              </a:ext>
            </a:extLst>
          </p:cNvPr>
          <p:cNvPicPr>
            <a:picLocks noChangeAspect="1"/>
          </p:cNvPicPr>
          <p:nvPr/>
        </p:nvPicPr>
        <p:blipFill>
          <a:blip r:embed="rId5"/>
          <a:stretch>
            <a:fillRect/>
          </a:stretch>
        </p:blipFill>
        <p:spPr>
          <a:xfrm>
            <a:off x="6096000" y="3041236"/>
            <a:ext cx="6096528" cy="3429297"/>
          </a:xfrm>
          <a:prstGeom prst="rect">
            <a:avLst/>
          </a:prstGeom>
        </p:spPr>
      </p:pic>
    </p:spTree>
    <p:extLst>
      <p:ext uri="{BB962C8B-B14F-4D97-AF65-F5344CB8AC3E}">
        <p14:creationId xmlns:p14="http://schemas.microsoft.com/office/powerpoint/2010/main" val="2527273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3C5D98B-B3F0-FF93-A515-3FB53ACC9D24}"/>
              </a:ext>
            </a:extLst>
          </p:cNvPr>
          <p:cNvSpPr>
            <a:spLocks noGrp="1"/>
          </p:cNvSpPr>
          <p:nvPr>
            <p:ph sz="quarter" idx="10"/>
          </p:nvPr>
        </p:nvSpPr>
        <p:spPr/>
        <p:txBody>
          <a:bodyPr/>
          <a:lstStyle/>
          <a:p>
            <a:endParaRPr lang="en-AU"/>
          </a:p>
        </p:txBody>
      </p:sp>
      <p:pic>
        <p:nvPicPr>
          <p:cNvPr id="6" name="Picture 5">
            <a:hlinkClick r:id="rId3"/>
            <a:extLst>
              <a:ext uri="{FF2B5EF4-FFF2-40B4-BE49-F238E27FC236}">
                <a16:creationId xmlns:a16="http://schemas.microsoft.com/office/drawing/2014/main" id="{9FCF4628-C22D-C5E7-E096-25A695815527}"/>
              </a:ext>
            </a:extLst>
          </p:cNvPr>
          <p:cNvPicPr>
            <a:picLocks noChangeAspect="1"/>
          </p:cNvPicPr>
          <p:nvPr/>
        </p:nvPicPr>
        <p:blipFill>
          <a:blip r:embed="rId4"/>
          <a:stretch>
            <a:fillRect/>
          </a:stretch>
        </p:blipFill>
        <p:spPr>
          <a:xfrm>
            <a:off x="0" y="0"/>
            <a:ext cx="4863554" cy="6045854"/>
          </a:xfrm>
          <a:prstGeom prst="rect">
            <a:avLst/>
          </a:prstGeom>
        </p:spPr>
      </p:pic>
      <p:sp>
        <p:nvSpPr>
          <p:cNvPr id="8" name="TextBox 7">
            <a:extLst>
              <a:ext uri="{FF2B5EF4-FFF2-40B4-BE49-F238E27FC236}">
                <a16:creationId xmlns:a16="http://schemas.microsoft.com/office/drawing/2014/main" id="{9141F2BD-E744-48B6-9255-458C23B718C7}"/>
              </a:ext>
            </a:extLst>
          </p:cNvPr>
          <p:cNvSpPr txBox="1"/>
          <p:nvPr/>
        </p:nvSpPr>
        <p:spPr>
          <a:xfrm>
            <a:off x="5215890" y="3022927"/>
            <a:ext cx="6377940" cy="2585323"/>
          </a:xfrm>
          <a:prstGeom prst="rect">
            <a:avLst/>
          </a:prstGeom>
          <a:noFill/>
        </p:spPr>
        <p:txBody>
          <a:bodyPr wrap="square">
            <a:spAutoFit/>
          </a:bodyPr>
          <a:lstStyle/>
          <a:p>
            <a:r>
              <a:rPr lang="en-AU" dirty="0"/>
              <a:t>“Microsoft has the most data-rich endpoint information in this evaluation. Reference customers cite unique features like a full timeline of activity that occurs on each endpoint as useful for investigation. The suite enables users to respond to alerts across integrated native tools (Defender for Cloud and Cloud Apps), search over the data, and build user-generated detections. References note the comprehensiveness and value of the suite, though prospects’ biggest frustration is how the licensing model all but forces practitioners to adopt with the rest of the business.”</a:t>
            </a:r>
          </a:p>
        </p:txBody>
      </p:sp>
      <p:sp>
        <p:nvSpPr>
          <p:cNvPr id="10" name="TextBox 9">
            <a:extLst>
              <a:ext uri="{FF2B5EF4-FFF2-40B4-BE49-F238E27FC236}">
                <a16:creationId xmlns:a16="http://schemas.microsoft.com/office/drawing/2014/main" id="{2A7AFCFA-8FBA-5B7E-D863-69EED846FA86}"/>
              </a:ext>
            </a:extLst>
          </p:cNvPr>
          <p:cNvSpPr txBox="1"/>
          <p:nvPr/>
        </p:nvSpPr>
        <p:spPr>
          <a:xfrm>
            <a:off x="5215890" y="342960"/>
            <a:ext cx="6976110" cy="2585323"/>
          </a:xfrm>
          <a:prstGeom prst="rect">
            <a:avLst/>
          </a:prstGeom>
          <a:noFill/>
        </p:spPr>
        <p:txBody>
          <a:bodyPr wrap="square">
            <a:spAutoFit/>
          </a:bodyPr>
          <a:lstStyle/>
          <a:p>
            <a:r>
              <a:rPr lang="en-AU" b="1" dirty="0"/>
              <a:t>XDR Vendors Have Reached A Tipping Point To Compete With SIEM</a:t>
            </a:r>
          </a:p>
          <a:p>
            <a:r>
              <a:rPr lang="en-AU" dirty="0"/>
              <a:t>In 2021, extended detection and response (XDR) vendors had offerings that were a jumble of features and a vision to ultimately replace security information and event management (SIEM) as the principal technology in the security operations </a:t>
            </a:r>
            <a:r>
              <a:rPr lang="en-AU" dirty="0" err="1"/>
              <a:t>center</a:t>
            </a:r>
            <a:r>
              <a:rPr lang="en-AU" dirty="0"/>
              <a:t> (SOC). Now, many vendors have reached a point of integration and product capability where customers can start to realize the SIEM replacement vision even if XDR still can’t compete for more niche SIEM use cases such as compliance, federated search, and heavy customization</a:t>
            </a:r>
          </a:p>
        </p:txBody>
      </p:sp>
    </p:spTree>
    <p:extLst>
      <p:ext uri="{BB962C8B-B14F-4D97-AF65-F5344CB8AC3E}">
        <p14:creationId xmlns:p14="http://schemas.microsoft.com/office/powerpoint/2010/main" val="1847488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1_CSP Copilot Template - CONDENSED - Diamond 12/23">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Custom Design">
  <a:themeElements>
    <a:clrScheme name="MSFT SMB">
      <a:dk1>
        <a:srgbClr val="463668"/>
      </a:dk1>
      <a:lt1>
        <a:srgbClr val="FFF8F3"/>
      </a:lt1>
      <a:dk2>
        <a:srgbClr val="091F2C"/>
      </a:dk2>
      <a:lt2>
        <a:srgbClr val="C5B4E3"/>
      </a:lt2>
      <a:accent1>
        <a:srgbClr val="8DC8E8"/>
      </a:accent1>
      <a:accent2>
        <a:srgbClr val="D4EC8E"/>
      </a:accent2>
      <a:accent3>
        <a:srgbClr val="FFA38B"/>
      </a:accent3>
      <a:accent4>
        <a:srgbClr val="8DC8E8"/>
      </a:accent4>
      <a:accent5>
        <a:srgbClr val="C5B4E3"/>
      </a:accent5>
      <a:accent6>
        <a:srgbClr val="E1D3C7"/>
      </a:accent6>
      <a:hlink>
        <a:srgbClr val="00B0F0"/>
      </a:hlink>
      <a:folHlink>
        <a:srgbClr val="FFA38B"/>
      </a:folHlink>
    </a:clrScheme>
    <a:fontScheme name="Custom 2">
      <a:majorFont>
        <a:latin typeface="Segoe Sans"/>
        <a:ea typeface=""/>
        <a:cs typeface=""/>
      </a:majorFont>
      <a:minorFont>
        <a:latin typeface="Sego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ack Template">
  <a:themeElements>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6.xml><?xml version="1.0" encoding="utf-8"?>
<a:theme xmlns:a="http://schemas.openxmlformats.org/drawingml/2006/main" name="3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0B115B32-BF46-4046-9BDF-1201ED5DA0B4}" vid="{5962B83E-5F01-514D-B054-0910B47419D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60F8D929C4844E88DD04FC432B1C7B" ma:contentTypeVersion="15" ma:contentTypeDescription="Create a new document." ma:contentTypeScope="" ma:versionID="a218da5b647c588289088dbca103b00d">
  <xsd:schema xmlns:xsd="http://www.w3.org/2001/XMLSchema" xmlns:xs="http://www.w3.org/2001/XMLSchema" xmlns:p="http://schemas.microsoft.com/office/2006/metadata/properties" xmlns:ns2="456d9ceb-753b-4687-b044-32f2c6a9d264" xmlns:ns3="d5d3d20d-99fc-41b1-970c-90028ee048d3" targetNamespace="http://schemas.microsoft.com/office/2006/metadata/properties" ma:root="true" ma:fieldsID="e210fd6de354f5ce72b92e2c62588456" ns2:_="" ns3:_="">
    <xsd:import namespace="456d9ceb-753b-4687-b044-32f2c6a9d264"/>
    <xsd:import namespace="d5d3d20d-99fc-41b1-970c-90028ee048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6d9ceb-753b-4687-b044-32f2c6a9d2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d3d20d-99fc-41b1-970c-90028ee048d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7b5a51-a643-4f32-8674-8f6c7e778e70}" ma:internalName="TaxCatchAll" ma:showField="CatchAllData" ma:web="d5d3d20d-99fc-41b1-970c-90028ee048d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5d3d20d-99fc-41b1-970c-90028ee048d3" xsi:nil="true"/>
    <lcf76f155ced4ddcb4097134ff3c332f xmlns="456d9ceb-753b-4687-b044-32f2c6a9d264">
      <Terms xmlns="http://schemas.microsoft.com/office/infopath/2007/PartnerControls"/>
    </lcf76f155ced4ddcb4097134ff3c332f>
    <SharedWithUsers xmlns="d5d3d20d-99fc-41b1-970c-90028ee048d3">
      <UserInfo>
        <DisplayName>Kee Song</DisplayName>
        <AccountId>32</AccountId>
        <AccountType/>
      </UserInfo>
      <UserInfo>
        <DisplayName>Paul Caldwell</DisplayName>
        <AccountId>283</AccountId>
        <AccountType/>
      </UserInfo>
      <UserInfo>
        <DisplayName>Kelly Duong</DisplayName>
        <AccountId>258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67D34C-6CD6-4507-83E6-5A842526663B}">
  <ds:schemaRefs>
    <ds:schemaRef ds:uri="456d9ceb-753b-4687-b044-32f2c6a9d264"/>
    <ds:schemaRef ds:uri="d5d3d20d-99fc-41b1-970c-90028ee048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7953C83-2A4B-410F-93F8-57447A6D4ECE}">
  <ds:schemaRefs>
    <ds:schemaRef ds:uri="http://schemas.microsoft.com/office/2006/documentManagement/types"/>
    <ds:schemaRef ds:uri="http://purl.org/dc/terms/"/>
    <ds:schemaRef ds:uri="456d9ceb-753b-4687-b044-32f2c6a9d264"/>
    <ds:schemaRef ds:uri="http://www.w3.org/XML/1998/namespace"/>
    <ds:schemaRef ds:uri="http://purl.org/dc/elements/1.1/"/>
    <ds:schemaRef ds:uri="http://schemas.openxmlformats.org/package/2006/metadata/core-properties"/>
    <ds:schemaRef ds:uri="d5d3d20d-99fc-41b1-970c-90028ee048d3"/>
    <ds:schemaRef ds:uri="http://purl.org/dc/dcmityp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D77CD407-B608-4B14-A95C-D1456CB932A7}">
  <ds:schemaRefs>
    <ds:schemaRef ds:uri="http://schemas.microsoft.com/sharepoint/v3/contenttype/forms"/>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otalTime>262</TotalTime>
  <Words>4044</Words>
  <Application>Microsoft Office PowerPoint</Application>
  <PresentationFormat>Widescreen</PresentationFormat>
  <Paragraphs>444</Paragraphs>
  <Slides>35</Slides>
  <Notes>22</Notes>
  <HiddenSlides>11</HiddenSlides>
  <MMClips>1</MMClips>
  <ScaleCrop>false</ScaleCrop>
  <HeadingPairs>
    <vt:vector size="4" baseType="variant">
      <vt:variant>
        <vt:lpstr>Theme</vt:lpstr>
      </vt:variant>
      <vt:variant>
        <vt:i4>6</vt:i4>
      </vt:variant>
      <vt:variant>
        <vt:lpstr>Slide Titles</vt:lpstr>
      </vt:variant>
      <vt:variant>
        <vt:i4>35</vt:i4>
      </vt:variant>
    </vt:vector>
  </HeadingPairs>
  <TitlesOfParts>
    <vt:vector size="41" baseType="lpstr">
      <vt:lpstr>Office Theme</vt:lpstr>
      <vt:lpstr>LIGHT GRAY TEMPLATE</vt:lpstr>
      <vt:lpstr>1_CSP Copilot Template - CONDENSED - Diamond 12/23</vt:lpstr>
      <vt:lpstr>Custom Design</vt:lpstr>
      <vt:lpstr>2_Black Template</vt:lpstr>
      <vt:lpstr>3_White template</vt:lpstr>
      <vt:lpstr>Dicker Data Webinar   E:19  Teams Premium</vt:lpstr>
      <vt:lpstr>Agenda</vt:lpstr>
      <vt:lpstr>News</vt:lpstr>
      <vt:lpstr>PowerPoint Presentation</vt:lpstr>
      <vt:lpstr>PowerPoint Presentation</vt:lpstr>
      <vt:lpstr>PowerPoint Presentation</vt:lpstr>
      <vt:lpstr>PowerPoint Presentation</vt:lpstr>
      <vt:lpstr>Purview Labs Workshops </vt:lpstr>
      <vt:lpstr>PowerPoint Presentation</vt:lpstr>
      <vt:lpstr>June Surface Promos</vt:lpstr>
      <vt:lpstr>PowerPoint Presentation</vt:lpstr>
      <vt:lpstr>Teams Premium Lauren Nobbs Modern Work BDM  </vt:lpstr>
      <vt:lpstr>What is Teams Premium?</vt:lpstr>
      <vt:lpstr>PowerPoint Presentation</vt:lpstr>
      <vt:lpstr>Intelligent Recap</vt:lpstr>
      <vt:lpstr>Advanced protection</vt:lpstr>
      <vt:lpstr>Richer engagements</vt:lpstr>
      <vt:lpstr>Advanced webinars</vt:lpstr>
      <vt:lpstr>Advanced virtual appointments </vt:lpstr>
      <vt:lpstr>Town halls</vt:lpstr>
      <vt:lpstr>Teams Premium includes built-in summaries with intelligent recap. M365 Copilot expands on it with the ability to ask any question about the meeting</vt:lpstr>
      <vt:lpstr>Amanda uses intelligent recap to understand the key highlights of a missed meeting, then uses Copilot to progress her next steps </vt:lpstr>
      <vt:lpstr>AI capabilities across licenses </vt:lpstr>
      <vt:lpstr>Licensing</vt:lpstr>
      <vt:lpstr>Licensing</vt:lpstr>
      <vt:lpstr>Resources</vt:lpstr>
      <vt:lpstr>Dicker Data Webinar  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Dicker Data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Yates</dc:creator>
  <cp:lastModifiedBy>Paul Caldwell</cp:lastModifiedBy>
  <cp:revision>3</cp:revision>
  <dcterms:created xsi:type="dcterms:W3CDTF">2024-02-08T21:30:36Z</dcterms:created>
  <dcterms:modified xsi:type="dcterms:W3CDTF">2024-06-19T20:45:13Z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cd219a-7fef-4855-86b9-76cef3de89bd_Enabled">
    <vt:lpwstr>true</vt:lpwstr>
  </property>
  <property fmtid="{D5CDD505-2E9C-101B-9397-08002B2CF9AE}" pid="3" name="MSIP_Label_f2cd219a-7fef-4855-86b9-76cef3de89bd_SetDate">
    <vt:lpwstr>2024-02-08T23:36:26Z</vt:lpwstr>
  </property>
  <property fmtid="{D5CDD505-2E9C-101B-9397-08002B2CF9AE}" pid="4" name="MSIP_Label_f2cd219a-7fef-4855-86b9-76cef3de89bd_Method">
    <vt:lpwstr>Standard</vt:lpwstr>
  </property>
  <property fmtid="{D5CDD505-2E9C-101B-9397-08002B2CF9AE}" pid="5" name="MSIP_Label_f2cd219a-7fef-4855-86b9-76cef3de89bd_Name">
    <vt:lpwstr>General</vt:lpwstr>
  </property>
  <property fmtid="{D5CDD505-2E9C-101B-9397-08002B2CF9AE}" pid="6" name="MSIP_Label_f2cd219a-7fef-4855-86b9-76cef3de89bd_SiteId">
    <vt:lpwstr>6e417ab3-58de-417d-9aaa-da5837716c4c</vt:lpwstr>
  </property>
  <property fmtid="{D5CDD505-2E9C-101B-9397-08002B2CF9AE}" pid="7" name="MSIP_Label_f2cd219a-7fef-4855-86b9-76cef3de89bd_ActionId">
    <vt:lpwstr>fee6e613-bff1-4296-9bf6-2b780c790bbf</vt:lpwstr>
  </property>
  <property fmtid="{D5CDD505-2E9C-101B-9397-08002B2CF9AE}" pid="8" name="MSIP_Label_f2cd219a-7fef-4855-86b9-76cef3de89bd_ContentBits">
    <vt:lpwstr>0</vt:lpwstr>
  </property>
  <property fmtid="{D5CDD505-2E9C-101B-9397-08002B2CF9AE}" pid="9" name="ContentTypeId">
    <vt:lpwstr>0x010100B560F8D929C4844E88DD04FC432B1C7B</vt:lpwstr>
  </property>
  <property fmtid="{D5CDD505-2E9C-101B-9397-08002B2CF9AE}" pid="10" name="MediaServiceImageTags">
    <vt:lpwstr/>
  </property>
</Properties>
</file>