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841" r:id="rId5"/>
  </p:sldMasterIdLst>
  <p:notesMasterIdLst>
    <p:notesMasterId r:id="rId45"/>
  </p:notesMasterIdLst>
  <p:sldIdLst>
    <p:sldId id="1107" r:id="rId6"/>
    <p:sldId id="1171" r:id="rId7"/>
    <p:sldId id="1135" r:id="rId8"/>
    <p:sldId id="1137" r:id="rId9"/>
    <p:sldId id="1138" r:id="rId10"/>
    <p:sldId id="1139" r:id="rId11"/>
    <p:sldId id="1140" r:id="rId12"/>
    <p:sldId id="1141" r:id="rId13"/>
    <p:sldId id="1142" r:id="rId14"/>
    <p:sldId id="1143" r:id="rId15"/>
    <p:sldId id="1144" r:id="rId16"/>
    <p:sldId id="1145" r:id="rId17"/>
    <p:sldId id="1146" r:id="rId18"/>
    <p:sldId id="1147" r:id="rId19"/>
    <p:sldId id="1148" r:id="rId20"/>
    <p:sldId id="1149" r:id="rId21"/>
    <p:sldId id="1150" r:id="rId22"/>
    <p:sldId id="1151" r:id="rId23"/>
    <p:sldId id="1152" r:id="rId24"/>
    <p:sldId id="1153" r:id="rId25"/>
    <p:sldId id="1154" r:id="rId26"/>
    <p:sldId id="1155" r:id="rId27"/>
    <p:sldId id="1156" r:id="rId28"/>
    <p:sldId id="1157" r:id="rId29"/>
    <p:sldId id="1158" r:id="rId30"/>
    <p:sldId id="1160" r:id="rId31"/>
    <p:sldId id="1161" r:id="rId32"/>
    <p:sldId id="1162" r:id="rId33"/>
    <p:sldId id="1159" r:id="rId34"/>
    <p:sldId id="1163" r:id="rId35"/>
    <p:sldId id="1164" r:id="rId36"/>
    <p:sldId id="1165" r:id="rId37"/>
    <p:sldId id="1166" r:id="rId38"/>
    <p:sldId id="1167" r:id="rId39"/>
    <p:sldId id="1168" r:id="rId40"/>
    <p:sldId id="1169" r:id="rId41"/>
    <p:sldId id="1172" r:id="rId42"/>
    <p:sldId id="1105" r:id="rId43"/>
    <p:sldId id="1170" r:id="rId44"/>
  </p:sldIdLst>
  <p:sldSz cx="12192000" cy="6858000"/>
  <p:notesSz cx="6858000" cy="9144000"/>
  <p:embeddedFontLst>
    <p:embeddedFont>
      <p:font typeface="Montserrat Bold" panose="00000800000000000000" pitchFamily="2" charset="0"/>
      <p:bold r:id="rId46"/>
    </p:embeddedFont>
    <p:embeddedFont>
      <p:font typeface="Segoe Sans Text" pitchFamily="2" charset="0"/>
      <p:regular r:id="rId47"/>
      <p:bold r:id="rId48"/>
    </p:embeddedFont>
    <p:embeddedFont>
      <p:font typeface="Segoe Sans Text Semibold" pitchFamily="2" charset="0"/>
      <p:bold r:id="rId49"/>
    </p:embeddedFont>
    <p:embeddedFont>
      <p:font typeface="Segoe UI" panose="020B0502040204020203" pitchFamily="34" charset="0"/>
      <p:regular r:id="rId50"/>
      <p:bold r:id="rId51"/>
      <p:italic r:id="rId52"/>
      <p:boldItalic r:id="rId53"/>
    </p:embeddedFont>
    <p:embeddedFont>
      <p:font typeface="Segoe UI Semibold" panose="020B0702040204020203" pitchFamily="34" charset="0"/>
      <p:bold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EC408B-87BF-259F-A974-FEBD94D15B07}" name="Emma Pontifex" initials="EP" userId="S::Emma.Pontifex@dickerdata.com.au::7bab9ac7-78d3-4469-ae3b-643b2dc8309e" providerId="AD"/>
  <p188:author id="{A59640BE-29FD-59B5-EE0A-0AA34299FF74}" name="Angela Short" initials="" userId="S::Angela.Short@dickerdata.com.au::a420ed63-fe31-4a0f-9d21-2a040fb3040e" providerId="AD"/>
  <p188:author id="{C9E687C1-A44F-3EDE-5A53-A2E3CEF04E3D}" name="Noreen Chen" initials="NC" userId="S::Noreen.Chen@dickerdata.co.nz::8fe3b743-d05c-42d9-8fbf-fedcf6921718" providerId="AD"/>
  <p188:author id="{499BD9D2-C4C6-FF9A-FB1C-05B2F6301849}" name="Ahna Budden" initials="AB" userId="S::Ahna.Budden@dickerdata.co.nz::5e5a583c-7b2c-4134-b5b5-d8a4912ad5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FB"/>
    <a:srgbClr val="EAF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9F7D1-1075-46B9-9474-19375EF681B8}" v="3" dt="2024-10-29T23:03:37.487"/>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E5B0D-5619-4931-BC4B-82B9897CD914}" type="datetimeFigureOut">
              <a:rPr lang="en-AU" smtClean="0"/>
              <a:t>30/10/2024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44EDF-F110-4EA7-AA7D-AA8282B1D770}" type="slidenum">
              <a:rPr lang="en-AU" smtClean="0"/>
              <a:t>‹#›</a:t>
            </a:fld>
            <a:endParaRPr lang="en-AU"/>
          </a:p>
        </p:txBody>
      </p:sp>
    </p:spTree>
    <p:extLst>
      <p:ext uri="{BB962C8B-B14F-4D97-AF65-F5344CB8AC3E}">
        <p14:creationId xmlns:p14="http://schemas.microsoft.com/office/powerpoint/2010/main" val="1091600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24.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ickerdata.com.au/" TargetMode="External"/><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svg"/><Relationship Id="rId2" Type="http://schemas.openxmlformats.org/officeDocument/2006/relationships/image" Target="../media/image40.jpe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132069063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Box 5">
            <a:extLst>
              <a:ext uri="{FF2B5EF4-FFF2-40B4-BE49-F238E27FC236}">
                <a16:creationId xmlns:a16="http://schemas.microsoft.com/office/drawing/2014/main" id="{65524E07-013D-166C-CD88-A49AB32B7FB4}"/>
              </a:ext>
            </a:extLst>
          </p:cNvPr>
          <p:cNvSpPr txBox="1"/>
          <p:nvPr userDrawn="1"/>
        </p:nvSpPr>
        <p:spPr>
          <a:xfrm>
            <a:off x="524299" y="1595574"/>
            <a:ext cx="8142514" cy="338554"/>
          </a:xfrm>
          <a:prstGeom prst="rect">
            <a:avLst/>
          </a:prstGeom>
          <a:noFill/>
        </p:spPr>
        <p:txBody>
          <a:bodyPr wrap="square">
            <a:spAutoFit/>
          </a:bodyPr>
          <a:lstStyle/>
          <a:p>
            <a:pPr>
              <a:lnSpc>
                <a:spcPct val="100000"/>
              </a:lnSpc>
            </a:pPr>
            <a:r>
              <a:rPr lang="en-US" sz="1600">
                <a:latin typeface="+mn-lt"/>
              </a:rPr>
              <a:t>SMB</a:t>
            </a:r>
            <a:r>
              <a:rPr lang="en-US" sz="1600"/>
              <a:t>s have a pressing need to transform disruption into opportunity.</a:t>
            </a:r>
          </a:p>
        </p:txBody>
      </p:sp>
    </p:spTree>
    <p:extLst>
      <p:ext uri="{BB962C8B-B14F-4D97-AF65-F5344CB8AC3E}">
        <p14:creationId xmlns:p14="http://schemas.microsoft.com/office/powerpoint/2010/main" val="11258716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icons and quot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C5479B1-21AA-D191-D880-3D454DF349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25" name="Title">
            <a:extLst>
              <a:ext uri="{FF2B5EF4-FFF2-40B4-BE49-F238E27FC236}">
                <a16:creationId xmlns:a16="http://schemas.microsoft.com/office/drawing/2014/main" id="{9EB7DE5A-E121-8AA9-0456-6E3E15374A45}"/>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6" name="Text">
            <a:extLst>
              <a:ext uri="{FF2B5EF4-FFF2-40B4-BE49-F238E27FC236}">
                <a16:creationId xmlns:a16="http://schemas.microsoft.com/office/drawing/2014/main" id="{9E5B6606-9F86-DD82-C2EE-28F3C56F76EE}"/>
              </a:ext>
            </a:extLst>
          </p:cNvPr>
          <p:cNvSpPr>
            <a:spLocks noGrp="1"/>
          </p:cNvSpPr>
          <p:nvPr>
            <p:ph type="body" sz="quarter" idx="30" hasCustomPrompt="1"/>
          </p:nvPr>
        </p:nvSpPr>
        <p:spPr>
          <a:xfrm>
            <a:off x="1613901" y="1956631"/>
            <a:ext cx="2811600" cy="1662873"/>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a:extLst>
              <a:ext uri="{FF2B5EF4-FFF2-40B4-BE49-F238E27FC236}">
                <a16:creationId xmlns:a16="http://schemas.microsoft.com/office/drawing/2014/main" id="{CAAFAE21-0123-05F0-C82D-5E7312CC143E}"/>
              </a:ext>
            </a:extLst>
          </p:cNvPr>
          <p:cNvSpPr>
            <a:spLocks noGrp="1"/>
          </p:cNvSpPr>
          <p:nvPr>
            <p:ph type="body" sz="quarter" idx="32" hasCustomPrompt="1"/>
          </p:nvPr>
        </p:nvSpPr>
        <p:spPr>
          <a:xfrm>
            <a:off x="1613901" y="4223346"/>
            <a:ext cx="2811600" cy="1662872"/>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E27C41B4-9154-BA1E-EC3B-13BB6C87CBF6}"/>
              </a:ext>
            </a:extLst>
          </p:cNvPr>
          <p:cNvSpPr>
            <a:spLocks noGrp="1"/>
          </p:cNvSpPr>
          <p:nvPr>
            <p:ph type="body" sz="quarter" idx="44" hasCustomPrompt="1"/>
          </p:nvPr>
        </p:nvSpPr>
        <p:spPr>
          <a:xfrm>
            <a:off x="5971014" y="4223345"/>
            <a:ext cx="2811600" cy="1662871"/>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a:extLst>
              <a:ext uri="{FF2B5EF4-FFF2-40B4-BE49-F238E27FC236}">
                <a16:creationId xmlns:a16="http://schemas.microsoft.com/office/drawing/2014/main" id="{9BE178EE-7F12-0F73-AA81-ED34D2C5F22D}"/>
              </a:ext>
            </a:extLst>
          </p:cNvPr>
          <p:cNvSpPr>
            <a:spLocks noGrp="1"/>
          </p:cNvSpPr>
          <p:nvPr>
            <p:ph type="body" sz="quarter" idx="51" hasCustomPrompt="1"/>
          </p:nvPr>
        </p:nvSpPr>
        <p:spPr>
          <a:xfrm>
            <a:off x="5971014" y="1956632"/>
            <a:ext cx="2811600" cy="1662872"/>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Rectangle: Rounded Corners 29">
            <a:extLst>
              <a:ext uri="{FF2B5EF4-FFF2-40B4-BE49-F238E27FC236}">
                <a16:creationId xmlns:a16="http://schemas.microsoft.com/office/drawing/2014/main" id="{3DE4D539-999B-2E7F-1476-7F0A0DF983AE}"/>
              </a:ext>
            </a:extLst>
          </p:cNvPr>
          <p:cNvSpPr/>
          <p:nvPr userDrawn="1"/>
        </p:nvSpPr>
        <p:spPr>
          <a:xfrm>
            <a:off x="476494" y="1975161"/>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con1">
            <a:extLst>
              <a:ext uri="{FF2B5EF4-FFF2-40B4-BE49-F238E27FC236}">
                <a16:creationId xmlns:a16="http://schemas.microsoft.com/office/drawing/2014/main" id="{30939EFF-DB91-E4F9-D92C-35F2E9E01077}"/>
              </a:ext>
            </a:extLst>
          </p:cNvPr>
          <p:cNvSpPr>
            <a:spLocks noGrp="1" noChangeAspect="1"/>
          </p:cNvSpPr>
          <p:nvPr>
            <p:ph type="pic" sz="quarter" idx="10" hasCustomPrompt="1"/>
          </p:nvPr>
        </p:nvSpPr>
        <p:spPr>
          <a:xfrm>
            <a:off x="571491"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2" name="Rectangle: Rounded Corners 31">
            <a:extLst>
              <a:ext uri="{FF2B5EF4-FFF2-40B4-BE49-F238E27FC236}">
                <a16:creationId xmlns:a16="http://schemas.microsoft.com/office/drawing/2014/main" id="{309E1D0F-B3DB-AF60-BCA3-6C6C39710C7B}"/>
              </a:ext>
            </a:extLst>
          </p:cNvPr>
          <p:cNvSpPr/>
          <p:nvPr userDrawn="1"/>
        </p:nvSpPr>
        <p:spPr>
          <a:xfrm>
            <a:off x="476494" y="429141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Icon1">
            <a:extLst>
              <a:ext uri="{FF2B5EF4-FFF2-40B4-BE49-F238E27FC236}">
                <a16:creationId xmlns:a16="http://schemas.microsoft.com/office/drawing/2014/main" id="{F60550CF-4B60-19A4-924B-AC11DEE4C1FF}"/>
              </a:ext>
            </a:extLst>
          </p:cNvPr>
          <p:cNvSpPr>
            <a:spLocks noGrp="1" noChangeAspect="1"/>
          </p:cNvSpPr>
          <p:nvPr>
            <p:ph type="pic" sz="quarter" idx="52" hasCustomPrompt="1"/>
          </p:nvPr>
        </p:nvSpPr>
        <p:spPr>
          <a:xfrm>
            <a:off x="571491"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4" name="Rectangle: Rounded Corners 33">
            <a:extLst>
              <a:ext uri="{FF2B5EF4-FFF2-40B4-BE49-F238E27FC236}">
                <a16:creationId xmlns:a16="http://schemas.microsoft.com/office/drawing/2014/main" id="{F6AE0C65-22F4-EB02-5D50-D4E29EAA6220}"/>
              </a:ext>
            </a:extLst>
          </p:cNvPr>
          <p:cNvSpPr/>
          <p:nvPr userDrawn="1"/>
        </p:nvSpPr>
        <p:spPr>
          <a:xfrm>
            <a:off x="4853936" y="1975161"/>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Icon1">
            <a:extLst>
              <a:ext uri="{FF2B5EF4-FFF2-40B4-BE49-F238E27FC236}">
                <a16:creationId xmlns:a16="http://schemas.microsoft.com/office/drawing/2014/main" id="{78CC2A07-1CE0-43AD-55DC-AB0415B1FB82}"/>
              </a:ext>
            </a:extLst>
          </p:cNvPr>
          <p:cNvSpPr>
            <a:spLocks noGrp="1" noChangeAspect="1"/>
          </p:cNvSpPr>
          <p:nvPr>
            <p:ph type="pic" sz="quarter" idx="54" hasCustomPrompt="1"/>
          </p:nvPr>
        </p:nvSpPr>
        <p:spPr>
          <a:xfrm>
            <a:off x="4948933"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6" name="Rectangle: Rounded Corners 35">
            <a:extLst>
              <a:ext uri="{FF2B5EF4-FFF2-40B4-BE49-F238E27FC236}">
                <a16:creationId xmlns:a16="http://schemas.microsoft.com/office/drawing/2014/main" id="{F745E23C-109B-6774-9A0D-705FA210F4C4}"/>
              </a:ext>
            </a:extLst>
          </p:cNvPr>
          <p:cNvSpPr/>
          <p:nvPr userDrawn="1"/>
        </p:nvSpPr>
        <p:spPr>
          <a:xfrm>
            <a:off x="4853936" y="429141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con1">
            <a:extLst>
              <a:ext uri="{FF2B5EF4-FFF2-40B4-BE49-F238E27FC236}">
                <a16:creationId xmlns:a16="http://schemas.microsoft.com/office/drawing/2014/main" id="{5D799FBE-FA68-45B0-6DAE-E88EEF390633}"/>
              </a:ext>
            </a:extLst>
          </p:cNvPr>
          <p:cNvSpPr>
            <a:spLocks noGrp="1" noChangeAspect="1"/>
          </p:cNvSpPr>
          <p:nvPr>
            <p:ph type="pic" sz="quarter" idx="55" hasCustomPrompt="1"/>
          </p:nvPr>
        </p:nvSpPr>
        <p:spPr>
          <a:xfrm>
            <a:off x="4948933"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8" name="Rectangle: Rounded Corners 37">
            <a:extLst>
              <a:ext uri="{FF2B5EF4-FFF2-40B4-BE49-F238E27FC236}">
                <a16:creationId xmlns:a16="http://schemas.microsoft.com/office/drawing/2014/main" id="{64D2C658-86DA-4B75-647E-D1635F1A8CAB}"/>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Quote Mark - start">
            <a:extLst>
              <a:ext uri="{FF2B5EF4-FFF2-40B4-BE49-F238E27FC236}">
                <a16:creationId xmlns:a16="http://schemas.microsoft.com/office/drawing/2014/main" id="{E33C5E3E-9D86-8A52-9F7A-3AFCE297E2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0" name="Quote Mark - end">
            <a:extLst>
              <a:ext uri="{FF2B5EF4-FFF2-40B4-BE49-F238E27FC236}">
                <a16:creationId xmlns:a16="http://schemas.microsoft.com/office/drawing/2014/main" id="{D4E46888-3E0A-81EE-B175-F890A5366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41" name="Name">
            <a:extLst>
              <a:ext uri="{FF2B5EF4-FFF2-40B4-BE49-F238E27FC236}">
                <a16:creationId xmlns:a16="http://schemas.microsoft.com/office/drawing/2014/main" id="{C9B86005-E41B-AAC4-E906-C7B190BAD1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42" name="Text">
            <a:extLst>
              <a:ext uri="{FF2B5EF4-FFF2-40B4-BE49-F238E27FC236}">
                <a16:creationId xmlns:a16="http://schemas.microsoft.com/office/drawing/2014/main" id="{1A06CA21-C8D0-6C99-BE01-ECA5BB38A4AB}"/>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1125117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8FFFF-55B3-EB8E-ACAB-56C51FABD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650589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8259957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6203376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1683238" y="0"/>
            <a:ext cx="10504122" cy="5926347"/>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53859591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2491525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5516" y="520"/>
            <a:ext cx="11208674" cy="6322392"/>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1332907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423774756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a:p>
            <a:pPr lvl="0"/>
            <a:endParaRPr lang="en-AU"/>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mn-lt"/>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6372447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3566384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Box 4">
            <a:extLst>
              <a:ext uri="{FF2B5EF4-FFF2-40B4-BE49-F238E27FC236}">
                <a16:creationId xmlns:a16="http://schemas.microsoft.com/office/drawing/2014/main" id="{7854353E-F2EA-7886-76CF-C41C3F3F110D}"/>
              </a:ext>
            </a:extLst>
          </p:cNvPr>
          <p:cNvSpPr txBox="1"/>
          <p:nvPr userDrawn="1"/>
        </p:nvSpPr>
        <p:spPr>
          <a:xfrm>
            <a:off x="1691182" y="1466442"/>
            <a:ext cx="8142514" cy="338554"/>
          </a:xfrm>
          <a:prstGeom prst="rect">
            <a:avLst/>
          </a:prstGeom>
          <a:noFill/>
        </p:spPr>
        <p:txBody>
          <a:bodyPr wrap="square">
            <a:spAutoFit/>
          </a:bodyPr>
          <a:lstStyle/>
          <a:p>
            <a:pPr>
              <a:lnSpc>
                <a:spcPct val="100000"/>
              </a:lnSpc>
            </a:pPr>
            <a:r>
              <a:rPr lang="en-US" sz="1600">
                <a:latin typeface="+mn-lt"/>
              </a:rPr>
              <a:t>SMB</a:t>
            </a:r>
            <a:r>
              <a:rPr lang="en-US" sz="1600"/>
              <a:t>s have a pressing need to transform disruption into opportunity.</a:t>
            </a:r>
          </a:p>
        </p:txBody>
      </p:sp>
    </p:spTree>
    <p:extLst>
      <p:ext uri="{BB962C8B-B14F-4D97-AF65-F5344CB8AC3E}">
        <p14:creationId xmlns:p14="http://schemas.microsoft.com/office/powerpoint/2010/main" val="21777052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4997060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54874002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a:stretch>
            <a:fillRect/>
          </a:stretch>
        </p:blipFill>
        <p:spPr>
          <a:xfrm rot="10800000">
            <a:off x="0" y="0"/>
            <a:ext cx="12192000" cy="2736376"/>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a:lvl1pPr>
            <a:lvl2pPr marL="360000" indent="0">
              <a:buNone/>
              <a:defRPr/>
            </a:lvl2pPr>
            <a:lvl3pPr marL="722312" indent="0">
              <a:buNone/>
              <a:defRPr/>
            </a:lvl3pPr>
            <a:lvl4pPr marL="1071562" indent="0">
              <a:buNone/>
              <a:defRPr/>
            </a:lvl4pPr>
            <a:lvl5pPr marL="1431925" indent="0">
              <a:buNone/>
              <a:defRPr/>
            </a:lvl5pPr>
          </a:lstStyle>
          <a:p>
            <a:pPr lvl="0"/>
            <a:r>
              <a:rPr lang="en-US"/>
              <a:t>Quote goes here. It can extend to multiple lines.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pic>
        <p:nvPicPr>
          <p:cNvPr id="3" name="Picture 2">
            <a:extLst>
              <a:ext uri="{FF2B5EF4-FFF2-40B4-BE49-F238E27FC236}">
                <a16:creationId xmlns:a16="http://schemas.microsoft.com/office/drawing/2014/main" id="{8DEC2D0B-EEA3-F961-3B29-96D46B1F46F7}"/>
              </a:ext>
            </a:extLst>
          </p:cNvPr>
          <p:cNvPicPr>
            <a:picLocks noChangeAspect="1"/>
          </p:cNvPicPr>
          <p:nvPr userDrawn="1"/>
        </p:nvPicPr>
        <p:blipFill>
          <a:blip r:embed="rId5"/>
          <a:stretch>
            <a:fillRect/>
          </a:stretch>
        </p:blipFill>
        <p:spPr>
          <a:xfrm>
            <a:off x="5763802" y="0"/>
            <a:ext cx="6428198" cy="2542439"/>
          </a:xfrm>
          <a:prstGeom prst="rect">
            <a:avLst/>
          </a:prstGeom>
        </p:spPr>
      </p:pic>
    </p:spTree>
    <p:extLst>
      <p:ext uri="{BB962C8B-B14F-4D97-AF65-F5344CB8AC3E}">
        <p14:creationId xmlns:p14="http://schemas.microsoft.com/office/powerpoint/2010/main" val="15216282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mage and quot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158E5-4E4F-3F8E-442F-1BDA7FA41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3850000"/>
            <a:ext cx="6858976" cy="3018274"/>
          </a:xfrm>
          <a:prstGeom prst="rect">
            <a:avLst/>
          </a:prstGeom>
        </p:spPr>
      </p:pic>
      <p:sp>
        <p:nvSpPr>
          <p:cNvPr id="33" name="Rectangle: Rounded Corners 32">
            <a:extLst>
              <a:ext uri="{FF2B5EF4-FFF2-40B4-BE49-F238E27FC236}">
                <a16:creationId xmlns:a16="http://schemas.microsoft.com/office/drawing/2014/main" id="{65681A04-3E27-C462-6D8F-4ED43DB56C2E}"/>
              </a:ext>
            </a:extLst>
          </p:cNvPr>
          <p:cNvSpPr/>
          <p:nvPr/>
        </p:nvSpPr>
        <p:spPr>
          <a:xfrm>
            <a:off x="9190477" y="525294"/>
            <a:ext cx="2430032" cy="580741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955133"/>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634115"/>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3657576"/>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
        <p:nvSpPr>
          <p:cNvPr id="8" name="Iphone Image">
            <a:extLst>
              <a:ext uri="{FF2B5EF4-FFF2-40B4-BE49-F238E27FC236}">
                <a16:creationId xmlns:a16="http://schemas.microsoft.com/office/drawing/2014/main" id="{64FB6B83-4594-4CED-B121-090BBDA5FF84}"/>
              </a:ext>
            </a:extLst>
          </p:cNvPr>
          <p:cNvSpPr>
            <a:spLocks noGrp="1"/>
          </p:cNvSpPr>
          <p:nvPr>
            <p:ph type="pic" sz="quarter" idx="28" hasCustomPrompt="1"/>
          </p:nvPr>
        </p:nvSpPr>
        <p:spPr>
          <a:xfrm>
            <a:off x="515938" y="525294"/>
            <a:ext cx="8231020" cy="5807412"/>
          </a:xfrm>
          <a:prstGeom prst="roundRect">
            <a:avLst>
              <a:gd name="adj" fmla="val 492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448403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31710047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40076997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2842009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99377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283577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307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68429596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138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a:p>
        </p:txBody>
      </p:sp>
    </p:spTree>
    <p:extLst>
      <p:ext uri="{BB962C8B-B14F-4D97-AF65-F5344CB8AC3E}">
        <p14:creationId xmlns:p14="http://schemas.microsoft.com/office/powerpoint/2010/main" val="11647467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365315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4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88710903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00370051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ackground V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Rectangle 3">
            <a:extLst>
              <a:ext uri="{FF2B5EF4-FFF2-40B4-BE49-F238E27FC236}">
                <a16:creationId xmlns:a16="http://schemas.microsoft.com/office/drawing/2014/main" id="{5B9D4AE8-EBDC-4343-588B-9C0C7F1FB19F}"/>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032B851A-C514-3A2E-B6F0-EB9678F75F9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Tree>
    <p:extLst>
      <p:ext uri="{BB962C8B-B14F-4D97-AF65-F5344CB8AC3E}">
        <p14:creationId xmlns:p14="http://schemas.microsoft.com/office/powerpoint/2010/main" val="260015603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3464408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ackground 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103F1-10F5-C849-3EC5-1619F28245DA}"/>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B08DC93E-1E85-5763-60FA-B665677DB1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621" y="1042"/>
            <a:ext cx="12156379" cy="6856958"/>
          </a:xfrm>
          <a:prstGeom prst="rect">
            <a:avLst/>
          </a:prstGeom>
        </p:spPr>
      </p:pic>
    </p:spTree>
    <p:extLst>
      <p:ext uri="{BB962C8B-B14F-4D97-AF65-F5344CB8AC3E}">
        <p14:creationId xmlns:p14="http://schemas.microsoft.com/office/powerpoint/2010/main" val="36623262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ackground V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F22D-2FE6-0F2C-EF3D-929E6472AE7F}"/>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8089F359-20C8-D843-8EE1-787D9E567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6877458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ackground V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EE784-564B-DB2B-2235-0360A8580B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20285" y="0"/>
            <a:ext cx="5271715" cy="2085654"/>
          </a:xfrm>
          <a:prstGeom prst="rect">
            <a:avLst/>
          </a:prstGeom>
        </p:spPr>
      </p:pic>
    </p:spTree>
    <p:extLst>
      <p:ext uri="{BB962C8B-B14F-4D97-AF65-F5344CB8AC3E}">
        <p14:creationId xmlns:p14="http://schemas.microsoft.com/office/powerpoint/2010/main" val="2060792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4" name="Picture 3">
            <a:extLst>
              <a:ext uri="{FF2B5EF4-FFF2-40B4-BE49-F238E27FC236}">
                <a16:creationId xmlns:a16="http://schemas.microsoft.com/office/drawing/2014/main" id="{11452AB4-6FA8-7063-BB7C-E4868DE7E262}"/>
              </a:ext>
            </a:extLst>
          </p:cNvPr>
          <p:cNvPicPr>
            <a:picLocks noChangeAspect="1"/>
          </p:cNvPicPr>
          <p:nvPr userDrawn="1"/>
        </p:nvPicPr>
        <p:blipFill>
          <a:blip r:embed="rId2"/>
          <a:stretch>
            <a:fillRect/>
          </a:stretch>
        </p:blipFill>
        <p:spPr>
          <a:xfrm>
            <a:off x="31935" y="0"/>
            <a:ext cx="12155425" cy="6858000"/>
          </a:xfrm>
          <a:prstGeom prst="rect">
            <a:avLst/>
          </a:prstGeom>
        </p:spPr>
      </p:pic>
    </p:spTree>
    <p:extLst>
      <p:ext uri="{BB962C8B-B14F-4D97-AF65-F5344CB8AC3E}">
        <p14:creationId xmlns:p14="http://schemas.microsoft.com/office/powerpoint/2010/main" val="35983835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ackground V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27443" y="-442081"/>
            <a:ext cx="9664557" cy="7300079"/>
          </a:xfrm>
          <a:prstGeom prst="rect">
            <a:avLst/>
          </a:prstGeom>
        </p:spPr>
      </p:pic>
    </p:spTree>
    <p:extLst>
      <p:ext uri="{BB962C8B-B14F-4D97-AF65-F5344CB8AC3E}">
        <p14:creationId xmlns:p14="http://schemas.microsoft.com/office/powerpoint/2010/main" val="341762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3066001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4" name="Picture 3">
            <a:extLst>
              <a:ext uri="{FF2B5EF4-FFF2-40B4-BE49-F238E27FC236}">
                <a16:creationId xmlns:a16="http://schemas.microsoft.com/office/drawing/2014/main" id="{19B664F0-D37B-D65E-4F3E-1B70051EC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391490996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21036728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4"/>
            <a:ext cx="3237355"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46173646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2" name="Picture 1">
            <a:extLst>
              <a:ext uri="{FF2B5EF4-FFF2-40B4-BE49-F238E27FC236}">
                <a16:creationId xmlns:a16="http://schemas.microsoft.com/office/drawing/2014/main" id="{39D55747-ACA2-0884-D1A1-84D3E8016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42553598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3561671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a:t>Dicker Data </a:t>
            </a:r>
            <a:br>
              <a:rPr lang="en-US" sz="6500"/>
            </a:br>
            <a:r>
              <a:rPr lang="en-US" sz="6500"/>
              <a:t>for Microsoft</a:t>
            </a:r>
            <a:endParaRPr lang="en-AU" sz="6500"/>
          </a:p>
        </p:txBody>
      </p:sp>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2674774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9C38B92B-7377-68D7-1E4A-3F3A298BC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85722795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6249573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8EC8D-0CFA-0357-70F4-C478D9E80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485438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41586423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213518367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15956393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28829154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C353E0-BA05-CD0C-0E3A-9359CDD4C8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398915176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9F586-5C1A-1443-4892-C77B04132816}"/>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94767195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D24BD-D7D7-28D7-1157-5A1DFE9212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7" y="0"/>
            <a:ext cx="12158225" cy="685799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7327695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a:t>Dicker Data </a:t>
            </a:r>
            <a:br>
              <a:rPr lang="en-US" sz="6500"/>
            </a:br>
            <a:r>
              <a:rPr lang="en-US" sz="6500"/>
              <a:t>for Microsoft</a:t>
            </a:r>
            <a:endParaRPr lang="en-AU" sz="6500"/>
          </a:p>
        </p:txBody>
      </p:sp>
      <p:sp>
        <p:nvSpPr>
          <p:cNvPr id="4" name="TextBox 3">
            <a:hlinkClick r:id="rId2"/>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312914524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42413275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329419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4F9346E-25B7-3442-1864-29EB1C88200D}"/>
              </a:ext>
            </a:extLst>
          </p:cNvPr>
          <p:cNvPicPr>
            <a:picLocks noChangeAspect="1"/>
          </p:cNvPicPr>
          <p:nvPr userDrawn="1"/>
        </p:nvPicPr>
        <p:blipFill>
          <a:blip r:embed="rId2"/>
          <a:stretch>
            <a:fillRect/>
          </a:stretch>
        </p:blipFill>
        <p:spPr>
          <a:xfrm>
            <a:off x="25907"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67000977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DB35B-6D86-5793-1F1E-72C7BC4961BD}"/>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84641317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A392D-DD53-8C60-1E65-4AAE419D8441}"/>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43445383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183026947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0109935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4 icons and text + quo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49A84-66F8-C690-8B39-2DD424D6F7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
        <p:nvSpPr>
          <p:cNvPr id="11" name="Picture Placeholder 10">
            <a:extLst>
              <a:ext uri="{FF2B5EF4-FFF2-40B4-BE49-F238E27FC236}">
                <a16:creationId xmlns:a16="http://schemas.microsoft.com/office/drawing/2014/main" id="{70F1C1BB-B0B5-92C8-1900-96688C424BAE}"/>
              </a:ext>
            </a:extLst>
          </p:cNvPr>
          <p:cNvSpPr>
            <a:spLocks noGrp="1"/>
          </p:cNvSpPr>
          <p:nvPr>
            <p:ph type="pic" sz="quarter" idx="57"/>
          </p:nvPr>
        </p:nvSpPr>
        <p:spPr>
          <a:xfrm>
            <a:off x="1727080" y="5160418"/>
            <a:ext cx="2430032" cy="1481921"/>
          </a:xfrm>
          <a:prstGeom prst="rect">
            <a:avLst/>
          </a:prstGeom>
          <a:solidFill>
            <a:schemeClr val="accent2"/>
          </a:solidFill>
        </p:spPr>
        <p:txBody>
          <a:bodyPr/>
          <a:lstStyle>
            <a:lvl1pPr marL="0" indent="0">
              <a:buNone/>
              <a:defRPr/>
            </a:lvl1pPr>
          </a:lstStyle>
          <a:p>
            <a:endParaRPr lang="en-AU"/>
          </a:p>
        </p:txBody>
      </p:sp>
    </p:spTree>
    <p:extLst>
      <p:ext uri="{BB962C8B-B14F-4D97-AF65-F5344CB8AC3E}">
        <p14:creationId xmlns:p14="http://schemas.microsoft.com/office/powerpoint/2010/main" val="24730731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58EE15-0FC7-66FD-F140-58717745F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39" y="520"/>
            <a:ext cx="12167617" cy="685695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891304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47962142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330897"/>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2" name="Heading">
            <a:extLst>
              <a:ext uri="{FF2B5EF4-FFF2-40B4-BE49-F238E27FC236}">
                <a16:creationId xmlns:a16="http://schemas.microsoft.com/office/drawing/2014/main" id="{BBBC56F2-E5BF-5656-25B5-85893867608B}"/>
              </a:ext>
            </a:extLst>
          </p:cNvPr>
          <p:cNvSpPr txBox="1">
            <a:spLocks/>
          </p:cNvSpPr>
          <p:nvPr userDrawn="1"/>
        </p:nvSpPr>
        <p:spPr>
          <a:xfrm>
            <a:off x="1055088" y="4129883"/>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spTree>
    <p:extLst>
      <p:ext uri="{BB962C8B-B14F-4D97-AF65-F5344CB8AC3E}">
        <p14:creationId xmlns:p14="http://schemas.microsoft.com/office/powerpoint/2010/main" val="10235035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7317664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070091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6065871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809"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46197987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16845792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a:p>
            <a:pPr lvl="0"/>
            <a:endParaRPr lang="en-AU"/>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mn-lt"/>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988514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74656402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2180747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4297321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a:stretch>
            <a:fillRect/>
          </a:stretch>
        </p:blipFill>
        <p:spPr>
          <a:xfrm rot="10800000">
            <a:off x="0" y="0"/>
            <a:ext cx="12192000" cy="2736376"/>
          </a:xfrm>
          <a:prstGeom prst="rect">
            <a:avLst/>
          </a:prstGeom>
        </p:spPr>
      </p:pic>
      <p:pic>
        <p:nvPicPr>
          <p:cNvPr id="2" name="Picture 1">
            <a:extLst>
              <a:ext uri="{FF2B5EF4-FFF2-40B4-BE49-F238E27FC236}">
                <a16:creationId xmlns:a16="http://schemas.microsoft.com/office/drawing/2014/main" id="{A5534DC4-0560-0526-5431-F30B152D4E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a:lvl1pPr>
            <a:lvl2pPr marL="360000" indent="0">
              <a:buNone/>
              <a:defRPr/>
            </a:lvl2pPr>
            <a:lvl3pPr marL="722312" indent="0">
              <a:buNone/>
              <a:defRPr/>
            </a:lvl3pPr>
            <a:lvl4pPr marL="1071562" indent="0">
              <a:buNone/>
              <a:defRPr/>
            </a:lvl4pPr>
            <a:lvl5pPr marL="1431925" indent="0">
              <a:buNone/>
              <a:defRPr/>
            </a:lvl5pPr>
          </a:lstStyle>
          <a:p>
            <a:pPr lvl="0"/>
            <a:r>
              <a:rPr lang="en-US"/>
              <a:t>Quote goes here. It can extend to multiple lines.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spTree>
    <p:extLst>
      <p:ext uri="{BB962C8B-B14F-4D97-AF65-F5344CB8AC3E}">
        <p14:creationId xmlns:p14="http://schemas.microsoft.com/office/powerpoint/2010/main" val="212624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156625"/>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PRESENTED BY:  Add presenters name here</a:t>
            </a:r>
          </a:p>
        </p:txBody>
      </p:sp>
      <p:sp>
        <p:nvSpPr>
          <p:cNvPr id="4" name="Heading">
            <a:extLst>
              <a:ext uri="{FF2B5EF4-FFF2-40B4-BE49-F238E27FC236}">
                <a16:creationId xmlns:a16="http://schemas.microsoft.com/office/drawing/2014/main" id="{129CD6D3-B6ED-1073-857B-69B577700F0F}"/>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spTree>
    <p:extLst>
      <p:ext uri="{BB962C8B-B14F-4D97-AF65-F5344CB8AC3E}">
        <p14:creationId xmlns:p14="http://schemas.microsoft.com/office/powerpoint/2010/main" val="175173845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ckg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6315455"/>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spTree>
    <p:extLst>
      <p:ext uri="{BB962C8B-B14F-4D97-AF65-F5344CB8AC3E}">
        <p14:creationId xmlns:p14="http://schemas.microsoft.com/office/powerpoint/2010/main" val="2854707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312" y="0"/>
            <a:ext cx="12158225" cy="6857998"/>
          </a:xfrm>
          <a:prstGeom prst="rect">
            <a:avLst/>
          </a:prstGeom>
        </p:spPr>
      </p:pic>
    </p:spTree>
    <p:extLst>
      <p:ext uri="{BB962C8B-B14F-4D97-AF65-F5344CB8AC3E}">
        <p14:creationId xmlns:p14="http://schemas.microsoft.com/office/powerpoint/2010/main" val="2064959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68277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3052941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2116345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0632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797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24532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720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a:p>
        </p:txBody>
      </p:sp>
    </p:spTree>
    <p:extLst>
      <p:ext uri="{BB962C8B-B14F-4D97-AF65-F5344CB8AC3E}">
        <p14:creationId xmlns:p14="http://schemas.microsoft.com/office/powerpoint/2010/main" val="282978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90" y="0"/>
            <a:ext cx="12158227" cy="6858000"/>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66490943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57275006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3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8718425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10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95697552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10 images and text">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9395256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11272494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
        <p:nvSpPr>
          <p:cNvPr id="6" name="Heading">
            <a:extLst>
              <a:ext uri="{FF2B5EF4-FFF2-40B4-BE49-F238E27FC236}">
                <a16:creationId xmlns:a16="http://schemas.microsoft.com/office/drawing/2014/main" id="{160B808E-E15A-E294-BB41-831BC0918230}"/>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9" name="Text Placeholder 2">
            <a:extLst>
              <a:ext uri="{FF2B5EF4-FFF2-40B4-BE49-F238E27FC236}">
                <a16:creationId xmlns:a16="http://schemas.microsoft.com/office/drawing/2014/main" id="{8ADC63B0-EF04-1C08-0737-F3BF6636B47D}"/>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6105200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858000"/>
          </a:xfrm>
          <a:prstGeom prst="rect">
            <a:avLst/>
          </a:prstGeom>
          <a:solidFill>
            <a:srgbClr val="EAE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24A8AAB2-D3D0-9617-FB28-91EC9D8A75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051" t="20682" b="2955"/>
          <a:stretch/>
        </p:blipFill>
        <p:spPr bwMode="auto">
          <a:xfrm>
            <a:off x="0" y="0"/>
            <a:ext cx="12225529" cy="5390147"/>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2015" y="1552873"/>
            <a:ext cx="2827970" cy="312291"/>
          </a:xfrm>
          <a:prstGeom prst="rect">
            <a:avLst/>
          </a:prstGeom>
        </p:spPr>
      </p:pic>
      <p:pic>
        <p:nvPicPr>
          <p:cNvPr id="10" name="Picture 9" descr="A pink and purple text on a black background&#10;&#10;Description automatically generated">
            <a:extLst>
              <a:ext uri="{FF2B5EF4-FFF2-40B4-BE49-F238E27FC236}">
                <a16:creationId xmlns:a16="http://schemas.microsoft.com/office/drawing/2014/main" id="{9BC27654-D183-C7AB-C0EA-4C8F1B1A72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275" y="2305050"/>
            <a:ext cx="5505450" cy="2857500"/>
          </a:xfrm>
          <a:prstGeom prst="rect">
            <a:avLst/>
          </a:prstGeom>
        </p:spPr>
      </p:pic>
      <p:pic>
        <p:nvPicPr>
          <p:cNvPr id="14" name="Graphic 13">
            <a:extLst>
              <a:ext uri="{FF2B5EF4-FFF2-40B4-BE49-F238E27FC236}">
                <a16:creationId xmlns:a16="http://schemas.microsoft.com/office/drawing/2014/main" id="{F1748983-EBDC-B12D-3DD3-72B78766F18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11785" y="5575382"/>
            <a:ext cx="8968431" cy="504576"/>
          </a:xfrm>
          <a:prstGeom prst="rect">
            <a:avLst/>
          </a:prstGeom>
        </p:spPr>
      </p:pic>
    </p:spTree>
    <p:extLst>
      <p:ext uri="{BB962C8B-B14F-4D97-AF65-F5344CB8AC3E}">
        <p14:creationId xmlns:p14="http://schemas.microsoft.com/office/powerpoint/2010/main" val="391818897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3" name="Heading">
            <a:extLst>
              <a:ext uri="{FF2B5EF4-FFF2-40B4-BE49-F238E27FC236}">
                <a16:creationId xmlns:a16="http://schemas.microsoft.com/office/drawing/2014/main" id="{DAD7FD7A-B8B0-CB71-1E2F-78BAB8729ED9}"/>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4" name="Text Placeholder 2">
            <a:extLst>
              <a:ext uri="{FF2B5EF4-FFF2-40B4-BE49-F238E27FC236}">
                <a16:creationId xmlns:a16="http://schemas.microsoft.com/office/drawing/2014/main" id="{7C65FF96-3744-DB7A-A639-589E694FB355}"/>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88918455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PRESENTED BY:  Add presenters name here</a:t>
            </a:r>
          </a:p>
        </p:txBody>
      </p:sp>
      <p:sp>
        <p:nvSpPr>
          <p:cNvPr id="5" name="Heading">
            <a:extLst>
              <a:ext uri="{FF2B5EF4-FFF2-40B4-BE49-F238E27FC236}">
                <a16:creationId xmlns:a16="http://schemas.microsoft.com/office/drawing/2014/main" id="{7FEC07F6-EC19-828B-26B5-F06A7B645931}"/>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8" name="Text Placeholder 2">
            <a:extLst>
              <a:ext uri="{FF2B5EF4-FFF2-40B4-BE49-F238E27FC236}">
                <a16:creationId xmlns:a16="http://schemas.microsoft.com/office/drawing/2014/main" id="{185379A1-C346-7DFD-718E-E1B014982A7B}"/>
              </a:ext>
            </a:extLst>
          </p:cNvPr>
          <p:cNvSpPr>
            <a:spLocks noGrp="1"/>
          </p:cNvSpPr>
          <p:nvPr>
            <p:ph type="body" sz="quarter" idx="17"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188148437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25776" y="0"/>
            <a:ext cx="5566224" cy="2202171"/>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267835841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14817445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72446721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116567624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a:p>
        </p:txBody>
      </p:sp>
      <p:sp>
        <p:nvSpPr>
          <p:cNvPr id="6" name="Text Placeholder 2">
            <a:extLst>
              <a:ext uri="{FF2B5EF4-FFF2-40B4-BE49-F238E27FC236}">
                <a16:creationId xmlns:a16="http://schemas.microsoft.com/office/drawing/2014/main" id="{FAA35644-D663-417D-AF0A-836CE00DAB2E}"/>
              </a:ext>
            </a:extLst>
          </p:cNvPr>
          <p:cNvSpPr>
            <a:spLocks noGrp="1"/>
          </p:cNvSpPr>
          <p:nvPr>
            <p:ph type="body" sz="quarter" idx="16" hasCustomPrompt="1"/>
          </p:nvPr>
        </p:nvSpPr>
        <p:spPr>
          <a:xfrm>
            <a:off x="503817" y="1705760"/>
            <a:ext cx="5906711" cy="414433"/>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31147160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235363516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9141342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6232890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a:extLst>
              <a:ext uri="{FF2B5EF4-FFF2-40B4-BE49-F238E27FC236}">
                <a16:creationId xmlns:a16="http://schemas.microsoft.com/office/drawing/2014/main" id="{7B8CA3F5-3A7C-37CD-9341-E2AD6BC91C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Tree>
    <p:extLst>
      <p:ext uri="{BB962C8B-B14F-4D97-AF65-F5344CB8AC3E}">
        <p14:creationId xmlns:p14="http://schemas.microsoft.com/office/powerpoint/2010/main" val="104361610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21833017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CB07C841-D591-5231-E7F2-353C49AEDC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34017658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10794"/>
            <a:ext cx="12156379" cy="6856958"/>
          </a:xfrm>
          <a:prstGeom prst="rect">
            <a:avLst/>
          </a:prstGeom>
        </p:spPr>
      </p:pic>
    </p:spTree>
    <p:extLst>
      <p:ext uri="{BB962C8B-B14F-4D97-AF65-F5344CB8AC3E}">
        <p14:creationId xmlns:p14="http://schemas.microsoft.com/office/powerpoint/2010/main" val="294817472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0" y="1"/>
            <a:ext cx="5493709" cy="6858000"/>
          </a:xfrm>
          <a:prstGeom prst="roundRect">
            <a:avLst>
              <a:gd name="adj" fmla="val 0"/>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3"/>
          <a:stretch>
            <a:fillRect/>
          </a:stretch>
        </p:blipFill>
        <p:spPr>
          <a:xfrm>
            <a:off x="0" y="1042416"/>
            <a:ext cx="12192000" cy="5815584"/>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4" name="Rectangle 3">
            <a:extLst>
              <a:ext uri="{FF2B5EF4-FFF2-40B4-BE49-F238E27FC236}">
                <a16:creationId xmlns:a16="http://schemas.microsoft.com/office/drawing/2014/main" id="{7233A048-44E1-929D-0CD6-650E976571CE}"/>
              </a:ext>
            </a:extLst>
          </p:cNvPr>
          <p:cNvSpPr/>
          <p:nvPr userDrawn="1"/>
        </p:nvSpPr>
        <p:spPr>
          <a:xfrm>
            <a:off x="-3534862" y="1540365"/>
            <a:ext cx="3246427" cy="26634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474145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415127247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4" name="Picture 3">
            <a:extLst>
              <a:ext uri="{FF2B5EF4-FFF2-40B4-BE49-F238E27FC236}">
                <a16:creationId xmlns:a16="http://schemas.microsoft.com/office/drawing/2014/main" id="{C4E6FF78-5792-5158-2CAE-A777DD7AB8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Tree>
    <p:extLst>
      <p:ext uri="{BB962C8B-B14F-4D97-AF65-F5344CB8AC3E}">
        <p14:creationId xmlns:p14="http://schemas.microsoft.com/office/powerpoint/2010/main" val="234621507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42410" y="3788093"/>
            <a:ext cx="6670138" cy="3074743"/>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21046835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656DF02-24C8-7E6C-8BC6-A3B741FDB3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4570523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2448475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76A63-EF6F-9604-9493-086D4A606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6872386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6260481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23437256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82764182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28503" y="0"/>
            <a:ext cx="5163497" cy="204284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06622907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7" y="30542"/>
            <a:ext cx="12156381" cy="6856959"/>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a:p>
        </p:txBody>
      </p:sp>
      <p:sp>
        <p:nvSpPr>
          <p:cNvPr id="7" name="TextBox 6">
            <a:extLst>
              <a:ext uri="{FF2B5EF4-FFF2-40B4-BE49-F238E27FC236}">
                <a16:creationId xmlns:a16="http://schemas.microsoft.com/office/drawing/2014/main" id="{F2DF8E1B-6B1B-5801-B3B7-EED0CFBBA2C5}"/>
              </a:ext>
            </a:extLst>
          </p:cNvPr>
          <p:cNvSpPr txBox="1"/>
          <p:nvPr userDrawn="1"/>
        </p:nvSpPr>
        <p:spPr>
          <a:xfrm>
            <a:off x="524299" y="1636518"/>
            <a:ext cx="5894590" cy="584775"/>
          </a:xfrm>
          <a:prstGeom prst="rect">
            <a:avLst/>
          </a:prstGeom>
          <a:noFill/>
        </p:spPr>
        <p:txBody>
          <a:bodyPr wrap="square">
            <a:spAutoFit/>
          </a:bodyPr>
          <a:lstStyle/>
          <a:p>
            <a:pPr>
              <a:lnSpc>
                <a:spcPct val="100000"/>
              </a:lnSpc>
            </a:pPr>
            <a:r>
              <a:rPr lang="en-US" sz="1600">
                <a:latin typeface="+mn-lt"/>
              </a:rPr>
              <a:t>SMB</a:t>
            </a:r>
            <a:r>
              <a:rPr lang="en-US" sz="1600"/>
              <a:t>s have a pressing need to transform disruption into opportunity.</a:t>
            </a:r>
          </a:p>
        </p:txBody>
      </p:sp>
    </p:spTree>
    <p:extLst>
      <p:ext uri="{BB962C8B-B14F-4D97-AF65-F5344CB8AC3E}">
        <p14:creationId xmlns:p14="http://schemas.microsoft.com/office/powerpoint/2010/main" val="12464751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C6A7-CD49-38DD-F0B9-E565F86A04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36204075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2D600-3786-2D8C-817C-708A9050614D}"/>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87158020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16756-BAF1-C93D-5491-2D86FF84B5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7217321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3707073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25334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5EFFF-9498-6BCF-75CE-E02090A4D427}"/>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93968654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7CFEA-DAF5-5971-6BF4-C26E7A09B9E0}"/>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40717448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7F811-1B8E-CF4A-1F9D-030D280664D3}"/>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04003968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20194003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49283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63" Type="http://schemas.openxmlformats.org/officeDocument/2006/relationships/slideLayout" Target="../slideLayouts/slideLayout126.xml"/><Relationship Id="rId68" Type="http://schemas.openxmlformats.org/officeDocument/2006/relationships/theme" Target="../theme/theme2.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slideLayout" Target="../slideLayouts/slideLayout129.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slideLayout" Target="../slideLayouts/slideLayout130.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73950"/>
      </p:ext>
    </p:extLst>
  </p:cSld>
  <p:clrMap bg1="lt1" tx1="dk1" bg2="lt2" tx2="dk2" accent1="accent1" accent2="accent2" accent3="accent3" accent4="accent4" accent5="accent5" accent6="accent6" hlink="hlink" folHlink="folHlink"/>
  <p:sldLayoutIdLst>
    <p:sldLayoutId id="2147483818" r:id="rId1"/>
    <p:sldLayoutId id="2147483839" r:id="rId2"/>
    <p:sldLayoutId id="2147483840" r:id="rId3"/>
    <p:sldLayoutId id="2147483661" r:id="rId4"/>
    <p:sldLayoutId id="2147483817" r:id="rId5"/>
    <p:sldLayoutId id="2147483670" r:id="rId6"/>
    <p:sldLayoutId id="2147483832" r:id="rId7"/>
    <p:sldLayoutId id="2147483819" r:id="rId8"/>
    <p:sldLayoutId id="2147483671" r:id="rId9"/>
    <p:sldLayoutId id="2147483673" r:id="rId10"/>
    <p:sldLayoutId id="2147483677" r:id="rId11"/>
    <p:sldLayoutId id="2147483681" r:id="rId12"/>
    <p:sldLayoutId id="2147483683" r:id="rId13"/>
    <p:sldLayoutId id="2147483684" r:id="rId14"/>
    <p:sldLayoutId id="2147483685" r:id="rId15"/>
    <p:sldLayoutId id="2147483686" r:id="rId16"/>
    <p:sldLayoutId id="2147483688" r:id="rId17"/>
    <p:sldLayoutId id="2147483690" r:id="rId18"/>
    <p:sldLayoutId id="2147483831" r:id="rId19"/>
    <p:sldLayoutId id="2147483812" r:id="rId20"/>
    <p:sldLayoutId id="2147483699" r:id="rId21"/>
    <p:sldLayoutId id="2147483823" r:id="rId22"/>
    <p:sldLayoutId id="2147483824" r:id="rId23"/>
    <p:sldLayoutId id="2147483703" r:id="rId24"/>
    <p:sldLayoutId id="2147483705" r:id="rId25"/>
    <p:sldLayoutId id="2147483707" r:id="rId26"/>
    <p:sldLayoutId id="2147483836" r:id="rId27"/>
    <p:sldLayoutId id="2147483825" r:id="rId28"/>
    <p:sldLayoutId id="2147483693" r:id="rId29"/>
    <p:sldLayoutId id="2147483711" r:id="rId30"/>
    <p:sldLayoutId id="2147483714" r:id="rId31"/>
    <p:sldLayoutId id="2147483820" r:id="rId32"/>
    <p:sldLayoutId id="2147483821" r:id="rId33"/>
    <p:sldLayoutId id="2147483745" r:id="rId34"/>
    <p:sldLayoutId id="2147483758" r:id="rId35"/>
    <p:sldLayoutId id="2147483762" r:id="rId36"/>
    <p:sldLayoutId id="2147483835" r:id="rId37"/>
    <p:sldLayoutId id="2147483769" r:id="rId38"/>
    <p:sldLayoutId id="2147483826" r:id="rId39"/>
    <p:sldLayoutId id="2147483780" r:id="rId40"/>
    <p:sldLayoutId id="2147483782" r:id="rId41"/>
    <p:sldLayoutId id="2147483822" r:id="rId42"/>
    <p:sldLayoutId id="2147483786" r:id="rId43"/>
    <p:sldLayoutId id="2147483788" r:id="rId44"/>
    <p:sldLayoutId id="2147483794" r:id="rId45"/>
    <p:sldLayoutId id="2147483796" r:id="rId46"/>
    <p:sldLayoutId id="2147483798" r:id="rId47"/>
    <p:sldLayoutId id="2147483800" r:id="rId48"/>
    <p:sldLayoutId id="2147483802" r:id="rId49"/>
    <p:sldLayoutId id="2147483804" r:id="rId50"/>
    <p:sldLayoutId id="2147483838" r:id="rId51"/>
    <p:sldLayoutId id="2147483806" r:id="rId52"/>
    <p:sldLayoutId id="2147483807" r:id="rId53"/>
    <p:sldLayoutId id="2147483808" r:id="rId54"/>
    <p:sldLayoutId id="2147483809" r:id="rId55"/>
    <p:sldLayoutId id="2147483833" r:id="rId56"/>
    <p:sldLayoutId id="2147483834" r:id="rId57"/>
    <p:sldLayoutId id="2147483837" r:id="rId58"/>
    <p:sldLayoutId id="2147483810" r:id="rId59"/>
    <p:sldLayoutId id="2147483827" r:id="rId60"/>
    <p:sldLayoutId id="2147483828" r:id="rId61"/>
    <p:sldLayoutId id="2147483829" r:id="rId62"/>
    <p:sldLayoutId id="2147483830" r:id="rId63"/>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3941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png"/><Relationship Id="rId1" Type="http://schemas.openxmlformats.org/officeDocument/2006/relationships/slideLayout" Target="../slideLayouts/slideLayout118.xml"/><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58.svg"/><Relationship Id="rId2" Type="http://schemas.openxmlformats.org/officeDocument/2006/relationships/image" Target="../media/image62.png"/><Relationship Id="rId1" Type="http://schemas.openxmlformats.org/officeDocument/2006/relationships/slideLayout" Target="../slideLayouts/slideLayout129.xml"/><Relationship Id="rId6" Type="http://schemas.openxmlformats.org/officeDocument/2006/relationships/image" Target="../media/image57.png"/><Relationship Id="rId5" Type="http://schemas.openxmlformats.org/officeDocument/2006/relationships/image" Target="../media/image65.sv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jpeg"/><Relationship Id="rId1" Type="http://schemas.openxmlformats.org/officeDocument/2006/relationships/slideLayout" Target="../slideLayouts/slideLayout119.xml"/><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7.png"/><Relationship Id="rId1" Type="http://schemas.openxmlformats.org/officeDocument/2006/relationships/slideLayout" Target="../slideLayouts/slideLayout128.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8.jpeg"/><Relationship Id="rId1" Type="http://schemas.openxmlformats.org/officeDocument/2006/relationships/slideLayout" Target="../slideLayouts/slideLayout54.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9.jpeg"/><Relationship Id="rId1" Type="http://schemas.openxmlformats.org/officeDocument/2006/relationships/slideLayout" Target="../slideLayouts/slideLayout54.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hyperlink" Target="https://www.dickerdata.co.nz/" TargetMode="External"/><Relationship Id="rId2" Type="http://schemas.openxmlformats.org/officeDocument/2006/relationships/hyperlink" Target="mailto:Microsoft.Sales@dickerdata.co.nz" TargetMode="External"/><Relationship Id="rId1" Type="http://schemas.openxmlformats.org/officeDocument/2006/relationships/slideLayout" Target="../slideLayouts/slideLayout51.xml"/><Relationship Id="rId5" Type="http://schemas.openxmlformats.org/officeDocument/2006/relationships/hyperlink" Target="https://www.dickerdata.com.au/" TargetMode="External"/><Relationship Id="rId4" Type="http://schemas.openxmlformats.org/officeDocument/2006/relationships/hyperlink" Target="mailto:microsoft.sales@dickerdata.com.au"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9.jpeg"/><Relationship Id="rId1" Type="http://schemas.openxmlformats.org/officeDocument/2006/relationships/slideLayout" Target="../slideLayouts/slideLayout116.xm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0.png"/><Relationship Id="rId1" Type="http://schemas.openxmlformats.org/officeDocument/2006/relationships/slideLayout" Target="../slideLayouts/slideLayout116.xml"/><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0.png"/><Relationship Id="rId1" Type="http://schemas.openxmlformats.org/officeDocument/2006/relationships/slideLayout" Target="../slideLayouts/slideLayout116.xml"/><Relationship Id="rId4" Type="http://schemas.openxmlformats.org/officeDocument/2006/relationships/image" Target="../media/image58.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png"/><Relationship Id="rId1" Type="http://schemas.openxmlformats.org/officeDocument/2006/relationships/slideLayout" Target="../slideLayouts/slideLayout5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28.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119.xml"/><Relationship Id="rId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7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EA8AB-D2E3-582A-EDB2-2D8DBC28258B}"/>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Azure Solution Assessment– Example Output</a:t>
            </a:r>
            <a:endParaRPr lang="en-AU" sz="3000">
              <a:latin typeface="Montserrat Bold" pitchFamily="2" charset="0"/>
            </a:endParaRPr>
          </a:p>
        </p:txBody>
      </p:sp>
      <p:sp>
        <p:nvSpPr>
          <p:cNvPr id="3" name="TextBox 2">
            <a:extLst>
              <a:ext uri="{FF2B5EF4-FFF2-40B4-BE49-F238E27FC236}">
                <a16:creationId xmlns:a16="http://schemas.microsoft.com/office/drawing/2014/main" id="{D8E7EA45-9E8B-618E-9942-17A897B09B23}"/>
              </a:ext>
            </a:extLst>
          </p:cNvPr>
          <p:cNvSpPr txBox="1"/>
          <p:nvPr/>
        </p:nvSpPr>
        <p:spPr>
          <a:xfrm>
            <a:off x="960120" y="1449177"/>
            <a:ext cx="9824144" cy="400110"/>
          </a:xfrm>
          <a:prstGeom prst="rect">
            <a:avLst/>
          </a:prstGeom>
          <a:noFill/>
        </p:spPr>
        <p:txBody>
          <a:bodyPr wrap="square" rtlCol="0">
            <a:spAutoFit/>
          </a:bodyPr>
          <a:lstStyle/>
          <a:p>
            <a:r>
              <a:rPr lang="en-US" sz="2000">
                <a:latin typeface="Montserrat Bold" pitchFamily="2" charset="0"/>
              </a:rPr>
              <a:t>Review Findings – Workloads Optimized</a:t>
            </a:r>
            <a:endParaRPr lang="en-AU" sz="2000">
              <a:latin typeface="Montserrat Bold" pitchFamily="2" charset="0"/>
            </a:endParaRPr>
          </a:p>
        </p:txBody>
      </p:sp>
      <p:pic>
        <p:nvPicPr>
          <p:cNvPr id="4" name="Picture 3">
            <a:extLst>
              <a:ext uri="{FF2B5EF4-FFF2-40B4-BE49-F238E27FC236}">
                <a16:creationId xmlns:a16="http://schemas.microsoft.com/office/drawing/2014/main" id="{F4315D36-158A-E6EF-9FEC-9728FF09238A}"/>
              </a:ext>
            </a:extLst>
          </p:cNvPr>
          <p:cNvPicPr>
            <a:picLocks noChangeAspect="1"/>
          </p:cNvPicPr>
          <p:nvPr/>
        </p:nvPicPr>
        <p:blipFill>
          <a:blip r:embed="rId2"/>
          <a:stretch>
            <a:fillRect/>
          </a:stretch>
        </p:blipFill>
        <p:spPr>
          <a:xfrm>
            <a:off x="960120" y="2254452"/>
            <a:ext cx="8626235" cy="2754262"/>
          </a:xfrm>
          <a:prstGeom prst="rect">
            <a:avLst/>
          </a:prstGeom>
        </p:spPr>
      </p:pic>
      <p:sp>
        <p:nvSpPr>
          <p:cNvPr id="6" name="Content Placeholder 7">
            <a:extLst>
              <a:ext uri="{FF2B5EF4-FFF2-40B4-BE49-F238E27FC236}">
                <a16:creationId xmlns:a16="http://schemas.microsoft.com/office/drawing/2014/main" id="{C991F8BC-10CF-5206-89E8-0FDA8C739037}"/>
              </a:ext>
            </a:extLst>
          </p:cNvPr>
          <p:cNvSpPr txBox="1">
            <a:spLocks/>
          </p:cNvSpPr>
          <p:nvPr/>
        </p:nvSpPr>
        <p:spPr>
          <a:xfrm>
            <a:off x="960120" y="5404139"/>
            <a:ext cx="7416910" cy="1117364"/>
          </a:xfrm>
          <a:prstGeom prst="rect">
            <a:avLst/>
          </a:prstGeom>
        </p:spPr>
        <p:txBody>
          <a:bodyPr vert="horz" lIns="91440" tIns="45720" rIns="91440" bIns="45720" rtlCol="0" anchor="ctr">
            <a:noAutofit/>
          </a:bodyPr>
          <a:lstStyle>
            <a:lvl1pPr marL="232179" indent="-232179" algn="l" defTabSz="291514" rtl="0" eaLnBrk="1" latinLnBrk="0" hangingPunct="1">
              <a:spcBef>
                <a:spcPts val="650"/>
              </a:spcBef>
              <a:buClr>
                <a:srgbClr val="F05A28"/>
              </a:buClr>
              <a:buSzPct val="130000"/>
              <a:buFont typeface="Verdana" panose="020B0604030504040204" pitchFamily="34" charset="0"/>
              <a:buChar char="●"/>
              <a:defRPr kumimoji="0" lang="en-AU" sz="1463"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1pPr>
            <a:lvl2pPr marL="52469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2pPr>
            <a:lvl3pPr marL="81720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3pPr>
            <a:lvl4pPr marL="1016838" indent="-139307"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4pPr>
            <a:lvl5pPr marL="1309348" indent="-139307" algn="l" defTabSz="495304" rtl="0" eaLnBrk="1" latinLnBrk="0" hangingPunct="1">
              <a:spcBef>
                <a:spcPts val="488"/>
              </a:spcBef>
              <a:buClr>
                <a:srgbClr val="F05A28"/>
              </a:buClr>
              <a:buSzPct val="130000"/>
              <a:buFont typeface="Verdana" panose="020B0604030504040204" pitchFamily="34" charset="0"/>
              <a:buChar char="●"/>
              <a:defRPr kumimoji="0" lang="en-US"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5pPr>
            <a:lvl6pPr marL="2724175" indent="-247653" algn="l" defTabSz="495304" rtl="0" eaLnBrk="1" latinLnBrk="0" hangingPunct="1">
              <a:spcBef>
                <a:spcPct val="20000"/>
              </a:spcBef>
              <a:buFont typeface="Arial"/>
              <a:buChar char="•"/>
              <a:defRPr sz="2167" kern="1200">
                <a:solidFill>
                  <a:schemeClr val="tx1"/>
                </a:solidFill>
                <a:latin typeface="+mn-lt"/>
                <a:ea typeface="+mn-ea"/>
                <a:cs typeface="+mn-cs"/>
              </a:defRPr>
            </a:lvl6pPr>
            <a:lvl7pPr marL="3219480" indent="-247653" algn="l" defTabSz="495304" rtl="0" eaLnBrk="1" latinLnBrk="0" hangingPunct="1">
              <a:spcBef>
                <a:spcPct val="20000"/>
              </a:spcBef>
              <a:buFont typeface="Arial"/>
              <a:buChar char="•"/>
              <a:defRPr sz="2167" kern="1200">
                <a:solidFill>
                  <a:schemeClr val="tx1"/>
                </a:solidFill>
                <a:latin typeface="+mn-lt"/>
                <a:ea typeface="+mn-ea"/>
                <a:cs typeface="+mn-cs"/>
              </a:defRPr>
            </a:lvl7pPr>
            <a:lvl8pPr marL="3714785" indent="-247653" algn="l" defTabSz="495304" rtl="0" eaLnBrk="1" latinLnBrk="0" hangingPunct="1">
              <a:spcBef>
                <a:spcPct val="20000"/>
              </a:spcBef>
              <a:buFont typeface="Arial"/>
              <a:buChar char="•"/>
              <a:defRPr sz="2167" kern="1200">
                <a:solidFill>
                  <a:schemeClr val="tx1"/>
                </a:solidFill>
                <a:latin typeface="+mn-lt"/>
                <a:ea typeface="+mn-ea"/>
                <a:cs typeface="+mn-cs"/>
              </a:defRPr>
            </a:lvl8pPr>
            <a:lvl9pPr marL="4210089" indent="-247653" algn="l" defTabSz="495304" rtl="0" eaLnBrk="1" latinLnBrk="0" hangingPunct="1">
              <a:spcBef>
                <a:spcPct val="20000"/>
              </a:spcBef>
              <a:buFont typeface="Arial"/>
              <a:buChar char="•"/>
              <a:defRPr sz="2167" kern="1200">
                <a:solidFill>
                  <a:schemeClr val="tx1"/>
                </a:solidFill>
                <a:latin typeface="+mn-lt"/>
                <a:ea typeface="+mn-ea"/>
                <a:cs typeface="+mn-cs"/>
              </a:defRPr>
            </a:lvl9pPr>
          </a:lstStyle>
          <a:p>
            <a:pPr>
              <a:buClr>
                <a:schemeClr val="accent1">
                  <a:lumMod val="20000"/>
                  <a:lumOff val="80000"/>
                </a:schemeClr>
              </a:buClr>
              <a:buSzPct val="120000"/>
              <a:buFont typeface="Arial" panose="020B0604020202020204" pitchFamily="34" charset="0"/>
              <a:buChar char="●"/>
            </a:pPr>
            <a:r>
              <a:rPr lang="en-GB" sz="1600">
                <a:solidFill>
                  <a:schemeClr val="tx1"/>
                </a:solidFill>
                <a:latin typeface="+mn-lt"/>
              </a:rPr>
              <a:t>Performance criteria applied</a:t>
            </a:r>
          </a:p>
          <a:p>
            <a:pPr>
              <a:buClr>
                <a:schemeClr val="accent1">
                  <a:lumMod val="20000"/>
                  <a:lumOff val="80000"/>
                </a:schemeClr>
              </a:buClr>
              <a:buSzPct val="120000"/>
              <a:buFont typeface="Arial" panose="020B0604020202020204" pitchFamily="34" charset="0"/>
              <a:buChar char="●"/>
            </a:pPr>
            <a:r>
              <a:rPr lang="en-GB" sz="1600">
                <a:solidFill>
                  <a:schemeClr val="tx1"/>
                </a:solidFill>
                <a:latin typeface="+mn-lt"/>
              </a:rPr>
              <a:t>No HUB Applied</a:t>
            </a:r>
          </a:p>
          <a:p>
            <a:pPr>
              <a:buClr>
                <a:schemeClr val="accent1">
                  <a:lumMod val="20000"/>
                  <a:lumOff val="80000"/>
                </a:schemeClr>
              </a:buClr>
              <a:buSzPct val="120000"/>
              <a:buFont typeface="Arial" panose="020B0604020202020204" pitchFamily="34" charset="0"/>
              <a:buChar char="●"/>
            </a:pPr>
            <a:r>
              <a:rPr lang="en-GB" sz="1600">
                <a:solidFill>
                  <a:schemeClr val="tx1"/>
                </a:solidFill>
                <a:latin typeface="+mn-lt"/>
              </a:rPr>
              <a:t>No RI or Savings Plan</a:t>
            </a:r>
          </a:p>
          <a:p>
            <a:pPr>
              <a:buClr>
                <a:schemeClr val="accent1">
                  <a:lumMod val="20000"/>
                  <a:lumOff val="80000"/>
                </a:schemeClr>
              </a:buClr>
              <a:buSzPct val="120000"/>
              <a:buFont typeface="Arial" panose="020B0604020202020204" pitchFamily="34" charset="0"/>
              <a:buChar char="●"/>
            </a:pPr>
            <a:r>
              <a:rPr lang="en-GB" sz="1600">
                <a:solidFill>
                  <a:schemeClr val="tx1"/>
                </a:solidFill>
                <a:latin typeface="+mn-lt"/>
              </a:rPr>
              <a:t>All 29 VMs Included</a:t>
            </a:r>
          </a:p>
        </p:txBody>
      </p:sp>
    </p:spTree>
    <p:extLst>
      <p:ext uri="{BB962C8B-B14F-4D97-AF65-F5344CB8AC3E}">
        <p14:creationId xmlns:p14="http://schemas.microsoft.com/office/powerpoint/2010/main" val="537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A42CD-AAF8-4C15-76B8-A380964BAA9D}"/>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Azure Solution Assessment– Example Output</a:t>
            </a:r>
            <a:endParaRPr lang="en-AU" sz="3000">
              <a:latin typeface="Montserrat Bold" pitchFamily="2" charset="0"/>
            </a:endParaRPr>
          </a:p>
        </p:txBody>
      </p:sp>
      <p:sp>
        <p:nvSpPr>
          <p:cNvPr id="3" name="Content Placeholder 7">
            <a:extLst>
              <a:ext uri="{FF2B5EF4-FFF2-40B4-BE49-F238E27FC236}">
                <a16:creationId xmlns:a16="http://schemas.microsoft.com/office/drawing/2014/main" id="{F44D70BC-AF4D-1E55-5A69-874BE87B3E57}"/>
              </a:ext>
            </a:extLst>
          </p:cNvPr>
          <p:cNvSpPr txBox="1">
            <a:spLocks/>
          </p:cNvSpPr>
          <p:nvPr/>
        </p:nvSpPr>
        <p:spPr>
          <a:xfrm>
            <a:off x="404851" y="2799045"/>
            <a:ext cx="9874615" cy="3953451"/>
          </a:xfrm>
          <a:prstGeom prst="rect">
            <a:avLst/>
          </a:prstGeom>
        </p:spPr>
        <p:txBody>
          <a:bodyPr vert="horz" lIns="91440" tIns="45720" rIns="91440" bIns="45720" rtlCol="0" anchor="ctr">
            <a:normAutofit fontScale="92500" lnSpcReduction="20000"/>
          </a:bodyPr>
          <a:lstStyle>
            <a:lvl1pPr marL="232179" indent="-232179" algn="l" defTabSz="291514" rtl="0" eaLnBrk="1" latinLnBrk="0" hangingPunct="1">
              <a:spcBef>
                <a:spcPts val="650"/>
              </a:spcBef>
              <a:buClr>
                <a:srgbClr val="F05A28"/>
              </a:buClr>
              <a:buSzPct val="130000"/>
              <a:buFont typeface="Verdana" panose="020B0604030504040204" pitchFamily="34" charset="0"/>
              <a:buChar char="●"/>
              <a:defRPr kumimoji="0" lang="en-AU" sz="1463"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1pPr>
            <a:lvl2pPr marL="52469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2pPr>
            <a:lvl3pPr marL="81720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3pPr>
            <a:lvl4pPr marL="1016838" indent="-139307"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4pPr>
            <a:lvl5pPr marL="1309348" indent="-139307" algn="l" defTabSz="495304" rtl="0" eaLnBrk="1" latinLnBrk="0" hangingPunct="1">
              <a:spcBef>
                <a:spcPts val="488"/>
              </a:spcBef>
              <a:buClr>
                <a:srgbClr val="F05A28"/>
              </a:buClr>
              <a:buSzPct val="130000"/>
              <a:buFont typeface="Verdana" panose="020B0604030504040204" pitchFamily="34" charset="0"/>
              <a:buChar char="●"/>
              <a:defRPr kumimoji="0" lang="en-US"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5pPr>
            <a:lvl6pPr marL="2724175" indent="-247653" algn="l" defTabSz="495304" rtl="0" eaLnBrk="1" latinLnBrk="0" hangingPunct="1">
              <a:spcBef>
                <a:spcPct val="20000"/>
              </a:spcBef>
              <a:buFont typeface="Arial"/>
              <a:buChar char="•"/>
              <a:defRPr sz="2167" kern="1200">
                <a:solidFill>
                  <a:schemeClr val="tx1"/>
                </a:solidFill>
                <a:latin typeface="+mn-lt"/>
                <a:ea typeface="+mn-ea"/>
                <a:cs typeface="+mn-cs"/>
              </a:defRPr>
            </a:lvl6pPr>
            <a:lvl7pPr marL="3219480" indent="-247653" algn="l" defTabSz="495304" rtl="0" eaLnBrk="1" latinLnBrk="0" hangingPunct="1">
              <a:spcBef>
                <a:spcPct val="20000"/>
              </a:spcBef>
              <a:buFont typeface="Arial"/>
              <a:buChar char="•"/>
              <a:defRPr sz="2167" kern="1200">
                <a:solidFill>
                  <a:schemeClr val="tx1"/>
                </a:solidFill>
                <a:latin typeface="+mn-lt"/>
                <a:ea typeface="+mn-ea"/>
                <a:cs typeface="+mn-cs"/>
              </a:defRPr>
            </a:lvl7pPr>
            <a:lvl8pPr marL="3714785" indent="-247653" algn="l" defTabSz="495304" rtl="0" eaLnBrk="1" latinLnBrk="0" hangingPunct="1">
              <a:spcBef>
                <a:spcPct val="20000"/>
              </a:spcBef>
              <a:buFont typeface="Arial"/>
              <a:buChar char="•"/>
              <a:defRPr sz="2167" kern="1200">
                <a:solidFill>
                  <a:schemeClr val="tx1"/>
                </a:solidFill>
                <a:latin typeface="+mn-lt"/>
                <a:ea typeface="+mn-ea"/>
                <a:cs typeface="+mn-cs"/>
              </a:defRPr>
            </a:lvl8pPr>
            <a:lvl9pPr marL="4210089" indent="-247653" algn="l" defTabSz="495304" rtl="0" eaLnBrk="1" latinLnBrk="0" hangingPunct="1">
              <a:spcBef>
                <a:spcPct val="20000"/>
              </a:spcBef>
              <a:buFont typeface="Arial"/>
              <a:buChar char="•"/>
              <a:defRPr sz="2167" kern="1200">
                <a:solidFill>
                  <a:schemeClr val="tx1"/>
                </a:solidFill>
                <a:latin typeface="+mn-lt"/>
                <a:ea typeface="+mn-ea"/>
                <a:cs typeface="+mn-cs"/>
              </a:defRPr>
            </a:lvl9pPr>
          </a:lstStyle>
          <a:p>
            <a:pPr>
              <a:buClr>
                <a:schemeClr val="accent1">
                  <a:lumMod val="20000"/>
                  <a:lumOff val="80000"/>
                </a:schemeClr>
              </a:buClr>
              <a:buSzPct val="120000"/>
            </a:pPr>
            <a:r>
              <a:rPr lang="en-GB" sz="1700">
                <a:solidFill>
                  <a:schemeClr val="tx1"/>
                </a:solidFill>
                <a:latin typeface="+mj-lt"/>
                <a:ea typeface="Verdana"/>
                <a:cs typeface="Calibri"/>
              </a:rPr>
              <a:t>Possible Microsoft Funding available:</a:t>
            </a:r>
            <a:endParaRPr lang="en-US" sz="1700">
              <a:solidFill>
                <a:schemeClr val="tx1"/>
              </a:solidFill>
              <a:latin typeface="+mj-lt"/>
              <a:ea typeface="Verdana"/>
              <a:cs typeface="Calibri"/>
            </a:endParaRPr>
          </a:p>
          <a:p>
            <a:pPr marL="524459" lvl="1" indent="-231753">
              <a:buClr>
                <a:schemeClr val="accent1">
                  <a:lumMod val="20000"/>
                  <a:lumOff val="80000"/>
                </a:schemeClr>
              </a:buClr>
              <a:buSzPct val="120000"/>
            </a:pPr>
            <a:r>
              <a:rPr lang="en-GB" sz="1700">
                <a:solidFill>
                  <a:schemeClr val="tx1"/>
                </a:solidFill>
                <a:latin typeface="+mn-lt"/>
                <a:ea typeface="Verdana"/>
                <a:cs typeface="Calibri"/>
              </a:rPr>
              <a:t>$50,000 AUD due to Estimated ACR is greater than $250k per annum</a:t>
            </a:r>
          </a:p>
          <a:p>
            <a:pPr marL="524459" lvl="1" indent="-231753">
              <a:buClr>
                <a:schemeClr val="accent1">
                  <a:lumMod val="20000"/>
                  <a:lumOff val="80000"/>
                </a:schemeClr>
              </a:buClr>
              <a:buSzPct val="120000"/>
            </a:pPr>
            <a:endParaRPr lang="en-GB" sz="1700">
              <a:solidFill>
                <a:schemeClr val="tx1"/>
              </a:solidFill>
              <a:latin typeface="+mn-lt"/>
              <a:ea typeface="Verdana"/>
              <a:cs typeface="Calibri"/>
            </a:endParaRPr>
          </a:p>
          <a:p>
            <a:pPr>
              <a:buClr>
                <a:schemeClr val="accent1">
                  <a:lumMod val="20000"/>
                  <a:lumOff val="80000"/>
                </a:schemeClr>
              </a:buClr>
              <a:buSzPct val="120000"/>
            </a:pPr>
            <a:r>
              <a:rPr lang="en-GB" sz="1700">
                <a:solidFill>
                  <a:schemeClr val="tx1"/>
                </a:solidFill>
                <a:latin typeface="Montserrat Bold" pitchFamily="2" charset="0"/>
                <a:ea typeface="Verdana"/>
                <a:cs typeface="Calibri"/>
              </a:rPr>
              <a:t>Estimated TechClick Professional Services $50,000 AUD which includes:</a:t>
            </a:r>
          </a:p>
          <a:p>
            <a:pPr marL="524459" lvl="1" indent="-231753">
              <a:buClr>
                <a:schemeClr val="accent1">
                  <a:lumMod val="20000"/>
                  <a:lumOff val="80000"/>
                </a:schemeClr>
              </a:buClr>
              <a:buSzPct val="120000"/>
            </a:pPr>
            <a:r>
              <a:rPr lang="en-GB" sz="1700">
                <a:solidFill>
                  <a:schemeClr val="tx1"/>
                </a:solidFill>
                <a:latin typeface="+mn-lt"/>
                <a:ea typeface="Verdana"/>
                <a:cs typeface="Calibri"/>
              </a:rPr>
              <a:t>Landing Zone in up to 4 four regions</a:t>
            </a:r>
          </a:p>
          <a:p>
            <a:pPr marL="816530" lvl="2" indent="-231753">
              <a:buClr>
                <a:schemeClr val="accent1">
                  <a:lumMod val="20000"/>
                  <a:lumOff val="80000"/>
                </a:schemeClr>
              </a:buClr>
              <a:buSzPct val="120000"/>
            </a:pPr>
            <a:r>
              <a:rPr lang="en-GB" sz="1700">
                <a:solidFill>
                  <a:schemeClr val="tx1"/>
                </a:solidFill>
                <a:latin typeface="+mn-lt"/>
                <a:ea typeface="Verdana"/>
                <a:cs typeface="Calibri"/>
              </a:rPr>
              <a:t>Includes Network Connectivity, Firewall configuration &amp; Active Directory Domain Controllers</a:t>
            </a:r>
          </a:p>
          <a:p>
            <a:pPr marL="524459" lvl="1" indent="-231753">
              <a:buClr>
                <a:schemeClr val="accent1">
                  <a:lumMod val="20000"/>
                  <a:lumOff val="80000"/>
                </a:schemeClr>
              </a:buClr>
              <a:buSzPct val="120000"/>
            </a:pPr>
            <a:r>
              <a:rPr lang="en-GB" sz="1700">
                <a:solidFill>
                  <a:schemeClr val="tx1"/>
                </a:solidFill>
                <a:latin typeface="+mn-lt"/>
                <a:ea typeface="Verdana"/>
                <a:cs typeface="Calibri"/>
              </a:rPr>
              <a:t>Life &amp; Shift of servers in scope</a:t>
            </a:r>
          </a:p>
          <a:p>
            <a:pPr marL="524459" lvl="1" indent="-231753">
              <a:buClr>
                <a:schemeClr val="accent1">
                  <a:lumMod val="20000"/>
                  <a:lumOff val="80000"/>
                </a:schemeClr>
              </a:buClr>
              <a:buSzPct val="120000"/>
            </a:pPr>
            <a:r>
              <a:rPr lang="en-GB" sz="1700">
                <a:solidFill>
                  <a:schemeClr val="tx1"/>
                </a:solidFill>
                <a:latin typeface="+mn-lt"/>
                <a:ea typeface="Verdana"/>
                <a:cs typeface="Calibri"/>
              </a:rPr>
              <a:t>Azure Virtual Desktop Implementation to replace terminal servers</a:t>
            </a:r>
          </a:p>
          <a:p>
            <a:pPr marL="524459" lvl="1" indent="-231753">
              <a:buClr>
                <a:schemeClr val="accent1">
                  <a:lumMod val="20000"/>
                  <a:lumOff val="80000"/>
                </a:schemeClr>
              </a:buClr>
              <a:buSzPct val="120000"/>
            </a:pPr>
            <a:r>
              <a:rPr lang="en-GB" sz="1700">
                <a:solidFill>
                  <a:schemeClr val="tx1"/>
                </a:solidFill>
                <a:latin typeface="+mn-lt"/>
                <a:ea typeface="Verdana"/>
                <a:cs typeface="Calibri"/>
              </a:rPr>
              <a:t>File Server Transition to Azure files</a:t>
            </a:r>
          </a:p>
          <a:p>
            <a:pPr marL="524459" lvl="1" indent="-231753">
              <a:buClr>
                <a:schemeClr val="accent1">
                  <a:lumMod val="20000"/>
                  <a:lumOff val="80000"/>
                </a:schemeClr>
              </a:buClr>
              <a:buSzPct val="120000"/>
            </a:pPr>
            <a:r>
              <a:rPr lang="en-GB" sz="1700">
                <a:solidFill>
                  <a:schemeClr val="tx1"/>
                </a:solidFill>
                <a:latin typeface="+mn-lt"/>
                <a:ea typeface="Verdana"/>
                <a:cs typeface="Calibri"/>
              </a:rPr>
              <a:t>Enable DR replication</a:t>
            </a:r>
          </a:p>
          <a:p>
            <a:pPr marL="816530" lvl="2" indent="-231753">
              <a:buClr>
                <a:schemeClr val="accent1">
                  <a:lumMod val="20000"/>
                  <a:lumOff val="80000"/>
                </a:schemeClr>
              </a:buClr>
              <a:buSzPct val="120000"/>
            </a:pPr>
            <a:r>
              <a:rPr lang="en-GB" sz="1700">
                <a:solidFill>
                  <a:schemeClr val="tx1"/>
                </a:solidFill>
                <a:latin typeface="+mn-lt"/>
                <a:ea typeface="Verdana"/>
                <a:cs typeface="Calibri"/>
              </a:rPr>
              <a:t>DR test is not current estimated in costs but can be added if desired.</a:t>
            </a:r>
          </a:p>
          <a:p>
            <a:pPr marL="816530" lvl="2" indent="-231753">
              <a:buClr>
                <a:schemeClr val="accent1">
                  <a:lumMod val="20000"/>
                  <a:lumOff val="80000"/>
                </a:schemeClr>
              </a:buClr>
              <a:buSzPct val="120000"/>
            </a:pPr>
            <a:endParaRPr lang="en-GB" sz="1700">
              <a:solidFill>
                <a:schemeClr val="tx1"/>
              </a:solidFill>
              <a:latin typeface="+mn-lt"/>
              <a:ea typeface="Verdana"/>
              <a:cs typeface="Calibri"/>
            </a:endParaRPr>
          </a:p>
          <a:p>
            <a:pPr>
              <a:buClr>
                <a:schemeClr val="accent1">
                  <a:lumMod val="20000"/>
                  <a:lumOff val="80000"/>
                </a:schemeClr>
              </a:buClr>
              <a:buSzPct val="120000"/>
            </a:pPr>
            <a:r>
              <a:rPr lang="en-GB" sz="1700">
                <a:solidFill>
                  <a:schemeClr val="tx1"/>
                </a:solidFill>
                <a:latin typeface="+mn-lt"/>
                <a:ea typeface="Verdana"/>
                <a:cs typeface="Calibri"/>
              </a:rPr>
              <a:t>Total customer cost of $0 due to Microsoft funding.</a:t>
            </a:r>
          </a:p>
          <a:p>
            <a:pPr>
              <a:buClr>
                <a:schemeClr val="accent1">
                  <a:lumMod val="20000"/>
                  <a:lumOff val="80000"/>
                </a:schemeClr>
              </a:buClr>
              <a:buSzPct val="120000"/>
            </a:pPr>
            <a:r>
              <a:rPr lang="en-GB" sz="1700">
                <a:solidFill>
                  <a:schemeClr val="tx1"/>
                </a:solidFill>
                <a:latin typeface="+mn-lt"/>
                <a:ea typeface="Verdana"/>
                <a:cs typeface="Calibri"/>
              </a:rPr>
              <a:t>The Project is estimated to be 10-12 weeks duration from kick-off to closure</a:t>
            </a:r>
          </a:p>
          <a:p>
            <a:pPr>
              <a:buClr>
                <a:schemeClr val="accent1">
                  <a:lumMod val="20000"/>
                  <a:lumOff val="80000"/>
                </a:schemeClr>
              </a:buClr>
              <a:buSzPct val="120000"/>
            </a:pPr>
            <a:endParaRPr lang="en-GB" sz="1400">
              <a:latin typeface="+mn-lt"/>
              <a:ea typeface="Verdana"/>
              <a:cs typeface="Calibri"/>
            </a:endParaRPr>
          </a:p>
        </p:txBody>
      </p:sp>
    </p:spTree>
    <p:extLst>
      <p:ext uri="{BB962C8B-B14F-4D97-AF65-F5344CB8AC3E}">
        <p14:creationId xmlns:p14="http://schemas.microsoft.com/office/powerpoint/2010/main" val="253328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45BE87-5158-0BBC-EB4C-7F9F2F62981C}"/>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Azure Migration Solution Includes:</a:t>
            </a:r>
            <a:endParaRPr lang="en-AU" sz="3000">
              <a:latin typeface="Montserrat Bold" pitchFamily="2" charset="0"/>
            </a:endParaRPr>
          </a:p>
        </p:txBody>
      </p:sp>
      <p:sp>
        <p:nvSpPr>
          <p:cNvPr id="14" name="TextBox 13">
            <a:extLst>
              <a:ext uri="{FF2B5EF4-FFF2-40B4-BE49-F238E27FC236}">
                <a16:creationId xmlns:a16="http://schemas.microsoft.com/office/drawing/2014/main" id="{C4D78E74-4E99-4098-FC76-614EE6D4983D}"/>
              </a:ext>
            </a:extLst>
          </p:cNvPr>
          <p:cNvSpPr txBox="1"/>
          <p:nvPr/>
        </p:nvSpPr>
        <p:spPr>
          <a:xfrm>
            <a:off x="960120" y="1800011"/>
            <a:ext cx="6097554" cy="3539430"/>
          </a:xfrm>
          <a:prstGeom prst="rect">
            <a:avLst/>
          </a:prstGeom>
          <a:noFill/>
        </p:spPr>
        <p:txBody>
          <a:bodyPr wrap="square">
            <a:spAutoFit/>
          </a:bodyPr>
          <a:lstStyle/>
          <a:p>
            <a:pPr algn="l" fontAlgn="base"/>
            <a:r>
              <a:rPr lang="en-GB" sz="1600">
                <a:latin typeface="Montserrat Bold" pitchFamily="2" charset="0"/>
              </a:rPr>
              <a:t>Foundation</a:t>
            </a:r>
          </a:p>
          <a:p>
            <a:pPr algn="l" fontAlgn="base"/>
            <a:r>
              <a:rPr lang="en-GB" sz="1600"/>
              <a:t>Create your foundation landing zone ready to host production workloads</a:t>
            </a:r>
          </a:p>
          <a:p>
            <a:pPr algn="l" fontAlgn="base"/>
            <a:endParaRPr lang="en-GB" sz="1600" b="1"/>
          </a:p>
          <a:p>
            <a:pPr algn="l" fontAlgn="base"/>
            <a:r>
              <a:rPr lang="en-GB" sz="1600">
                <a:latin typeface="Montserrat Bold" pitchFamily="2" charset="0"/>
              </a:rPr>
              <a:t>Migration</a:t>
            </a:r>
          </a:p>
          <a:p>
            <a:pPr algn="l" fontAlgn="base"/>
            <a:r>
              <a:rPr lang="en-GB" sz="1600"/>
              <a:t>Migrating your customers Infrastructure into the Azure Cloud.</a:t>
            </a:r>
          </a:p>
          <a:p>
            <a:pPr algn="l" fontAlgn="base"/>
            <a:endParaRPr lang="en-GB" sz="1600"/>
          </a:p>
          <a:p>
            <a:pPr algn="l" fontAlgn="base"/>
            <a:r>
              <a:rPr lang="en-GB" sz="1600">
                <a:latin typeface="Montserrat Bold" pitchFamily="2" charset="0"/>
              </a:rPr>
              <a:t>Enhancements</a:t>
            </a:r>
          </a:p>
          <a:p>
            <a:pPr algn="l" fontAlgn="base"/>
            <a:r>
              <a:rPr lang="en-GB" sz="1600"/>
              <a:t>Can include BCP and DR considerations and implementations for your customers workloads.</a:t>
            </a:r>
          </a:p>
          <a:p>
            <a:pPr algn="l" fontAlgn="base"/>
            <a:endParaRPr lang="en-GB" sz="1600"/>
          </a:p>
          <a:p>
            <a:pPr algn="l" fontAlgn="base"/>
            <a:r>
              <a:rPr lang="en-GB" sz="1600">
                <a:latin typeface="Montserrat Bold" pitchFamily="2" charset="0"/>
              </a:rPr>
              <a:t>Handover</a:t>
            </a:r>
          </a:p>
          <a:p>
            <a:pPr algn="l" fontAlgn="base"/>
            <a:r>
              <a:rPr lang="en-GB" sz="1600" err="1"/>
              <a:t>TechClick</a:t>
            </a:r>
            <a:r>
              <a:rPr lang="en-GB" sz="1600"/>
              <a:t> training and documentation provided</a:t>
            </a:r>
          </a:p>
        </p:txBody>
      </p:sp>
      <p:pic>
        <p:nvPicPr>
          <p:cNvPr id="15" name="Graphic 14" descr="asdasd">
            <a:extLst>
              <a:ext uri="{FF2B5EF4-FFF2-40B4-BE49-F238E27FC236}">
                <a16:creationId xmlns:a16="http://schemas.microsoft.com/office/drawing/2014/main" id="{86EEC298-6381-F9E5-A445-E54E3814C9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368" y="488003"/>
            <a:ext cx="914400" cy="914400"/>
          </a:xfrm>
          <a:prstGeom prst="rect">
            <a:avLst/>
          </a:prstGeom>
        </p:spPr>
      </p:pic>
      <p:sp>
        <p:nvSpPr>
          <p:cNvPr id="16" name="TextBox 15">
            <a:extLst>
              <a:ext uri="{FF2B5EF4-FFF2-40B4-BE49-F238E27FC236}">
                <a16:creationId xmlns:a16="http://schemas.microsoft.com/office/drawing/2014/main" id="{C1083647-57D7-E68A-0F47-8D9B59E38D91}"/>
              </a:ext>
            </a:extLst>
          </p:cNvPr>
          <p:cNvSpPr txBox="1"/>
          <p:nvPr/>
        </p:nvSpPr>
        <p:spPr>
          <a:xfrm>
            <a:off x="9692460" y="1321654"/>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65299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085FAC-5B65-F0DF-5A8A-E072A8942CB3}"/>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Azure Migration -</a:t>
            </a:r>
            <a:endParaRPr lang="en-AU" sz="3000">
              <a:latin typeface="Montserrat Bold" pitchFamily="2" charset="0"/>
            </a:endParaRPr>
          </a:p>
        </p:txBody>
      </p:sp>
      <p:sp>
        <p:nvSpPr>
          <p:cNvPr id="4" name="TextBox 3">
            <a:extLst>
              <a:ext uri="{FF2B5EF4-FFF2-40B4-BE49-F238E27FC236}">
                <a16:creationId xmlns:a16="http://schemas.microsoft.com/office/drawing/2014/main" id="{596EB4BF-C121-3CC3-8DD9-17758EAC7CC4}"/>
              </a:ext>
            </a:extLst>
          </p:cNvPr>
          <p:cNvSpPr txBox="1"/>
          <p:nvPr/>
        </p:nvSpPr>
        <p:spPr>
          <a:xfrm>
            <a:off x="301752" y="2980642"/>
            <a:ext cx="4846320" cy="2062103"/>
          </a:xfrm>
          <a:prstGeom prst="rect">
            <a:avLst/>
          </a:prstGeom>
          <a:noFill/>
        </p:spPr>
        <p:txBody>
          <a:bodyPr wrap="square">
            <a:spAutoFit/>
          </a:bodyPr>
          <a:lstStyle/>
          <a:p>
            <a:pPr marL="285750" indent="-285750">
              <a:buFont typeface="Arial" panose="020B0604020202020204" pitchFamily="34" charset="0"/>
              <a:buChar char="•"/>
            </a:pPr>
            <a:r>
              <a:rPr lang="en-US" sz="1600"/>
              <a:t>Azure foundations comes in multiple flavors</a:t>
            </a:r>
          </a:p>
          <a:p>
            <a:pPr marL="285750" indent="-285750">
              <a:buFont typeface="Arial" panose="020B0604020202020204" pitchFamily="34" charset="0"/>
              <a:buChar char="•"/>
            </a:pPr>
            <a:r>
              <a:rPr lang="en-US" sz="1600"/>
              <a:t>Design &amp; Education workshops to assist you in making informed decisions</a:t>
            </a:r>
          </a:p>
          <a:p>
            <a:pPr marL="285750" indent="-285750">
              <a:buFont typeface="Arial" panose="020B0604020202020204" pitchFamily="34" charset="0"/>
              <a:buChar char="•"/>
            </a:pPr>
            <a:r>
              <a:rPr lang="en-US" sz="1600"/>
              <a:t>Deploys all the core features of Azure to varying degrees</a:t>
            </a:r>
          </a:p>
          <a:p>
            <a:pPr marL="285750" indent="-285750">
              <a:buFont typeface="Arial" panose="020B0604020202020204" pitchFamily="34" charset="0"/>
              <a:buChar char="•"/>
            </a:pPr>
            <a:r>
              <a:rPr lang="en-US" sz="1600"/>
              <a:t>Support, Handover Training &amp; Documentation</a:t>
            </a:r>
          </a:p>
        </p:txBody>
      </p:sp>
      <p:pic>
        <p:nvPicPr>
          <p:cNvPr id="5" name="Picture 4">
            <a:extLst>
              <a:ext uri="{FF2B5EF4-FFF2-40B4-BE49-F238E27FC236}">
                <a16:creationId xmlns:a16="http://schemas.microsoft.com/office/drawing/2014/main" id="{DEDA96B6-7002-1E41-5DC6-500AAB65F2DB}"/>
              </a:ext>
            </a:extLst>
          </p:cNvPr>
          <p:cNvPicPr>
            <a:picLocks noChangeAspect="1"/>
          </p:cNvPicPr>
          <p:nvPr/>
        </p:nvPicPr>
        <p:blipFill>
          <a:blip r:embed="rId2"/>
          <a:stretch>
            <a:fillRect/>
          </a:stretch>
        </p:blipFill>
        <p:spPr>
          <a:xfrm>
            <a:off x="4926078" y="2677581"/>
            <a:ext cx="6964170" cy="3637999"/>
          </a:xfrm>
          <a:prstGeom prst="rect">
            <a:avLst/>
          </a:prstGeom>
        </p:spPr>
      </p:pic>
      <p:pic>
        <p:nvPicPr>
          <p:cNvPr id="6" name="Graphic 5" descr="asdasd">
            <a:extLst>
              <a:ext uri="{FF2B5EF4-FFF2-40B4-BE49-F238E27FC236}">
                <a16:creationId xmlns:a16="http://schemas.microsoft.com/office/drawing/2014/main" id="{4E4E2174-2D06-7751-EA37-C8719758C9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3368" y="488003"/>
            <a:ext cx="914400" cy="914400"/>
          </a:xfrm>
          <a:prstGeom prst="rect">
            <a:avLst/>
          </a:prstGeom>
        </p:spPr>
      </p:pic>
      <p:sp>
        <p:nvSpPr>
          <p:cNvPr id="7" name="TextBox 6">
            <a:extLst>
              <a:ext uri="{FF2B5EF4-FFF2-40B4-BE49-F238E27FC236}">
                <a16:creationId xmlns:a16="http://schemas.microsoft.com/office/drawing/2014/main" id="{11C4AAE5-3B25-A2AF-1482-361D8B83F9AF}"/>
              </a:ext>
            </a:extLst>
          </p:cNvPr>
          <p:cNvSpPr txBox="1"/>
          <p:nvPr/>
        </p:nvSpPr>
        <p:spPr>
          <a:xfrm>
            <a:off x="9692460" y="1321654"/>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
        <p:nvSpPr>
          <p:cNvPr id="13" name="TextBox 12">
            <a:extLst>
              <a:ext uri="{FF2B5EF4-FFF2-40B4-BE49-F238E27FC236}">
                <a16:creationId xmlns:a16="http://schemas.microsoft.com/office/drawing/2014/main" id="{2925C2DA-0AE7-7BAF-D4AA-4D8F6BCD93C1}"/>
              </a:ext>
            </a:extLst>
          </p:cNvPr>
          <p:cNvSpPr txBox="1"/>
          <p:nvPr/>
        </p:nvSpPr>
        <p:spPr>
          <a:xfrm>
            <a:off x="-587304" y="1348521"/>
            <a:ext cx="6099048" cy="1015663"/>
          </a:xfrm>
          <a:prstGeom prst="rect">
            <a:avLst/>
          </a:prstGeom>
          <a:noFill/>
        </p:spPr>
        <p:txBody>
          <a:bodyPr wrap="square">
            <a:spAutoFit/>
          </a:bodyPr>
          <a:lstStyle/>
          <a:p>
            <a:pPr algn="ctr">
              <a:lnSpc>
                <a:spcPct val="100000"/>
              </a:lnSpc>
            </a:pPr>
            <a:r>
              <a:rPr lang="en-US" sz="6000">
                <a:gradFill>
                  <a:gsLst>
                    <a:gs pos="0">
                      <a:schemeClr val="accent2"/>
                    </a:gs>
                    <a:gs pos="100000">
                      <a:schemeClr val="accent1"/>
                    </a:gs>
                  </a:gsLst>
                  <a:path path="circle">
                    <a:fillToRect r="100000" b="100000"/>
                  </a:path>
                </a:gradFill>
                <a:latin typeface="Humming" pitchFamily="50" charset="0"/>
              </a:rPr>
              <a:t>Foundation</a:t>
            </a:r>
          </a:p>
        </p:txBody>
      </p:sp>
    </p:spTree>
    <p:extLst>
      <p:ext uri="{BB962C8B-B14F-4D97-AF65-F5344CB8AC3E}">
        <p14:creationId xmlns:p14="http://schemas.microsoft.com/office/powerpoint/2010/main" val="385304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Scales of justice with solid fill">
            <a:extLst>
              <a:ext uri="{FF2B5EF4-FFF2-40B4-BE49-F238E27FC236}">
                <a16:creationId xmlns:a16="http://schemas.microsoft.com/office/drawing/2014/main" id="{89CD0A1D-9748-83E6-5220-F4AF85D680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95374" y="2406037"/>
            <a:ext cx="914400" cy="914400"/>
          </a:xfrm>
          <a:prstGeom prst="rect">
            <a:avLst/>
          </a:prstGeom>
        </p:spPr>
      </p:pic>
      <p:pic>
        <p:nvPicPr>
          <p:cNvPr id="3" name="Graphic 2" descr="Hockey Stick Curve Graph with solid fill">
            <a:extLst>
              <a:ext uri="{FF2B5EF4-FFF2-40B4-BE49-F238E27FC236}">
                <a16:creationId xmlns:a16="http://schemas.microsoft.com/office/drawing/2014/main" id="{90859035-8EA6-9313-B31C-DAC3ED8178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8626" y="2406037"/>
            <a:ext cx="914400" cy="914400"/>
          </a:xfrm>
          <a:prstGeom prst="rect">
            <a:avLst/>
          </a:prstGeom>
        </p:spPr>
      </p:pic>
      <p:sp>
        <p:nvSpPr>
          <p:cNvPr id="4" name="Content Placeholder 2">
            <a:extLst>
              <a:ext uri="{FF2B5EF4-FFF2-40B4-BE49-F238E27FC236}">
                <a16:creationId xmlns:a16="http://schemas.microsoft.com/office/drawing/2014/main" id="{725DB630-4BDB-3288-4CB5-D4828193981E}"/>
              </a:ext>
            </a:extLst>
          </p:cNvPr>
          <p:cNvSpPr txBox="1">
            <a:spLocks/>
          </p:cNvSpPr>
          <p:nvPr/>
        </p:nvSpPr>
        <p:spPr>
          <a:xfrm>
            <a:off x="748537" y="4242417"/>
            <a:ext cx="3813083" cy="1802105"/>
          </a:xfrm>
          <a:prstGeom prst="rect">
            <a:avLst/>
          </a:prstGeom>
        </p:spPr>
        <p:txBody>
          <a:bodyPr vert="horz" lIns="91440" tIns="45720" rIns="91440" bIns="45720" rtlCol="0" anchor="ctr">
            <a:normAutofit fontScale="25000" lnSpcReduction="20000"/>
          </a:bodyPr>
          <a:lstStyle>
            <a:lvl1pPr marL="232179" indent="-232179" algn="l" defTabSz="291514" rtl="0" eaLnBrk="1" latinLnBrk="0" hangingPunct="1">
              <a:spcBef>
                <a:spcPts val="650"/>
              </a:spcBef>
              <a:buClr>
                <a:srgbClr val="F05A28"/>
              </a:buClr>
              <a:buSzPct val="130000"/>
              <a:buFont typeface="Verdana" panose="020B0604030504040204" pitchFamily="34" charset="0"/>
              <a:buChar char="●"/>
              <a:defRPr kumimoji="0" lang="en-AU" sz="1463"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1pPr>
            <a:lvl2pPr marL="52469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2pPr>
            <a:lvl3pPr marL="81720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3pPr>
            <a:lvl4pPr marL="1016838" indent="-139307"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4pPr>
            <a:lvl5pPr marL="1309348" indent="-139307" algn="l" defTabSz="495304" rtl="0" eaLnBrk="1" latinLnBrk="0" hangingPunct="1">
              <a:spcBef>
                <a:spcPts val="488"/>
              </a:spcBef>
              <a:buClr>
                <a:srgbClr val="F05A28"/>
              </a:buClr>
              <a:buSzPct val="130000"/>
              <a:buFont typeface="Verdana" panose="020B0604030504040204" pitchFamily="34" charset="0"/>
              <a:buChar char="●"/>
              <a:defRPr kumimoji="0" lang="en-US"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5pPr>
            <a:lvl6pPr marL="2724175" indent="-247653" algn="l" defTabSz="495304" rtl="0" eaLnBrk="1" latinLnBrk="0" hangingPunct="1">
              <a:spcBef>
                <a:spcPct val="20000"/>
              </a:spcBef>
              <a:buFont typeface="Arial"/>
              <a:buChar char="•"/>
              <a:defRPr sz="2167" kern="1200">
                <a:solidFill>
                  <a:schemeClr val="tx1"/>
                </a:solidFill>
                <a:latin typeface="+mn-lt"/>
                <a:ea typeface="+mn-ea"/>
                <a:cs typeface="+mn-cs"/>
              </a:defRPr>
            </a:lvl6pPr>
            <a:lvl7pPr marL="3219480" indent="-247653" algn="l" defTabSz="495304" rtl="0" eaLnBrk="1" latinLnBrk="0" hangingPunct="1">
              <a:spcBef>
                <a:spcPct val="20000"/>
              </a:spcBef>
              <a:buFont typeface="Arial"/>
              <a:buChar char="•"/>
              <a:defRPr sz="2167" kern="1200">
                <a:solidFill>
                  <a:schemeClr val="tx1"/>
                </a:solidFill>
                <a:latin typeface="+mn-lt"/>
                <a:ea typeface="+mn-ea"/>
                <a:cs typeface="+mn-cs"/>
              </a:defRPr>
            </a:lvl7pPr>
            <a:lvl8pPr marL="3714785" indent="-247653" algn="l" defTabSz="495304" rtl="0" eaLnBrk="1" latinLnBrk="0" hangingPunct="1">
              <a:spcBef>
                <a:spcPct val="20000"/>
              </a:spcBef>
              <a:buFont typeface="Arial"/>
              <a:buChar char="•"/>
              <a:defRPr sz="2167" kern="1200">
                <a:solidFill>
                  <a:schemeClr val="tx1"/>
                </a:solidFill>
                <a:latin typeface="+mn-lt"/>
                <a:ea typeface="+mn-ea"/>
                <a:cs typeface="+mn-cs"/>
              </a:defRPr>
            </a:lvl8pPr>
            <a:lvl9pPr marL="4210089" indent="-247653" algn="l" defTabSz="495304" rtl="0" eaLnBrk="1" latinLnBrk="0" hangingPunct="1">
              <a:spcBef>
                <a:spcPct val="20000"/>
              </a:spcBef>
              <a:buFont typeface="Arial"/>
              <a:buChar char="•"/>
              <a:defRPr sz="2167" kern="1200">
                <a:solidFill>
                  <a:schemeClr val="tx1"/>
                </a:solidFill>
                <a:latin typeface="+mn-lt"/>
                <a:ea typeface="+mn-ea"/>
                <a:cs typeface="+mn-cs"/>
              </a:defRPr>
            </a:lvl9pPr>
          </a:lstStyle>
          <a:p>
            <a:endParaRPr lang="en-US">
              <a:solidFill>
                <a:schemeClr val="tx1"/>
              </a:solidFill>
            </a:endParaRPr>
          </a:p>
          <a:p>
            <a:pPr marL="0" indent="0" algn="ctr">
              <a:buNone/>
            </a:pPr>
            <a:r>
              <a:rPr lang="en-US" sz="6400">
                <a:solidFill>
                  <a:schemeClr val="tx1"/>
                </a:solidFill>
                <a:latin typeface="Montserrat Bold" pitchFamily="2" charset="0"/>
              </a:rPr>
              <a:t>Enterprise Scale</a:t>
            </a:r>
          </a:p>
          <a:p>
            <a:pPr marL="0" indent="0" algn="ctr">
              <a:buNone/>
            </a:pPr>
            <a:endParaRPr lang="en-US" sz="6400">
              <a:solidFill>
                <a:schemeClr val="tx1"/>
              </a:solidFill>
              <a:latin typeface="+mn-lt"/>
            </a:endParaRPr>
          </a:p>
          <a:p>
            <a:pPr>
              <a:buClrTx/>
              <a:buFont typeface="Arial" panose="020B0604020202020204" pitchFamily="34" charset="0"/>
              <a:buChar char="•"/>
            </a:pPr>
            <a:r>
              <a:rPr lang="en-US" sz="6400">
                <a:solidFill>
                  <a:schemeClr val="tx1"/>
                </a:solidFill>
                <a:latin typeface="+mn-lt"/>
              </a:rPr>
              <a:t>Scalable for all organization sizes</a:t>
            </a:r>
          </a:p>
          <a:p>
            <a:pPr>
              <a:buClrTx/>
              <a:buFont typeface="Arial" panose="020B0604020202020204" pitchFamily="34" charset="0"/>
              <a:buChar char="•"/>
            </a:pPr>
            <a:r>
              <a:rPr lang="en-US" sz="6400">
                <a:solidFill>
                  <a:schemeClr val="tx1"/>
                </a:solidFill>
                <a:latin typeface="+mn-lt"/>
              </a:rPr>
              <a:t>Defined Architecture Guidelines</a:t>
            </a:r>
          </a:p>
          <a:p>
            <a:pPr>
              <a:buClrTx/>
              <a:buFont typeface="Arial" panose="020B0604020202020204" pitchFamily="34" charset="0"/>
              <a:buChar char="•"/>
            </a:pPr>
            <a:r>
              <a:rPr lang="en-US" sz="6400">
                <a:solidFill>
                  <a:schemeClr val="tx1"/>
                </a:solidFill>
                <a:latin typeface="+mn-lt"/>
              </a:rPr>
              <a:t>All operational Services enabled</a:t>
            </a:r>
          </a:p>
          <a:p>
            <a:pPr lvl="1"/>
            <a:endParaRPr lang="en-US">
              <a:solidFill>
                <a:schemeClr val="tx1"/>
              </a:solidFill>
            </a:endParaRPr>
          </a:p>
        </p:txBody>
      </p:sp>
      <p:sp>
        <p:nvSpPr>
          <p:cNvPr id="6" name="TextBox 5">
            <a:extLst>
              <a:ext uri="{FF2B5EF4-FFF2-40B4-BE49-F238E27FC236}">
                <a16:creationId xmlns:a16="http://schemas.microsoft.com/office/drawing/2014/main" id="{611E7F48-B2A3-6EF3-FFCA-C4FD0AC7EBD5}"/>
              </a:ext>
            </a:extLst>
          </p:cNvPr>
          <p:cNvSpPr txBox="1"/>
          <p:nvPr/>
        </p:nvSpPr>
        <p:spPr>
          <a:xfrm>
            <a:off x="5095788" y="4481749"/>
            <a:ext cx="6094476" cy="1323439"/>
          </a:xfrm>
          <a:prstGeom prst="rect">
            <a:avLst/>
          </a:prstGeom>
          <a:noFill/>
        </p:spPr>
        <p:txBody>
          <a:bodyPr wrap="square">
            <a:spAutoFit/>
          </a:bodyPr>
          <a:lstStyle/>
          <a:p>
            <a:pPr marL="0" indent="0" algn="ctr">
              <a:buNone/>
            </a:pPr>
            <a:r>
              <a:rPr lang="en-US" sz="1600">
                <a:latin typeface="Montserrat Bold" pitchFamily="2" charset="0"/>
              </a:rPr>
              <a:t>Advanced</a:t>
            </a:r>
          </a:p>
          <a:p>
            <a:pPr marL="285750" indent="-285750" algn="ctr">
              <a:buFont typeface="Arial" panose="020B0604020202020204" pitchFamily="34" charset="0"/>
              <a:buChar char="•"/>
            </a:pPr>
            <a:endParaRPr lang="en-US" sz="1600"/>
          </a:p>
          <a:p>
            <a:pPr marL="285750" indent="-285750">
              <a:buFont typeface="Arial" panose="020B0604020202020204" pitchFamily="34" charset="0"/>
              <a:buChar char="•"/>
            </a:pPr>
            <a:r>
              <a:rPr lang="en-US" sz="1600"/>
              <a:t>Required for highly regulated organizations</a:t>
            </a:r>
          </a:p>
          <a:p>
            <a:pPr marL="285750" indent="-285750">
              <a:buFont typeface="Arial" panose="020B0604020202020204" pitchFamily="34" charset="0"/>
              <a:buChar char="•"/>
            </a:pPr>
            <a:r>
              <a:rPr lang="en-US" sz="1600"/>
              <a:t>Define your own Architecture guidelines</a:t>
            </a:r>
          </a:p>
          <a:p>
            <a:pPr marL="285750" indent="-285750">
              <a:buFont typeface="Arial" panose="020B0604020202020204" pitchFamily="34" charset="0"/>
              <a:buChar char="•"/>
            </a:pPr>
            <a:r>
              <a:rPr lang="en-US" sz="1600"/>
              <a:t>Tailor Azure to suit your needs</a:t>
            </a:r>
          </a:p>
        </p:txBody>
      </p:sp>
      <p:pic>
        <p:nvPicPr>
          <p:cNvPr id="7" name="Graphic 6" descr="asdasd">
            <a:extLst>
              <a:ext uri="{FF2B5EF4-FFF2-40B4-BE49-F238E27FC236}">
                <a16:creationId xmlns:a16="http://schemas.microsoft.com/office/drawing/2014/main" id="{FB04CBD6-8880-061C-BB95-C69F3463CB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67534" y="1865787"/>
            <a:ext cx="914400" cy="914400"/>
          </a:xfrm>
          <a:prstGeom prst="rect">
            <a:avLst/>
          </a:prstGeom>
        </p:spPr>
      </p:pic>
      <p:sp>
        <p:nvSpPr>
          <p:cNvPr id="8" name="TextBox 7">
            <a:extLst>
              <a:ext uri="{FF2B5EF4-FFF2-40B4-BE49-F238E27FC236}">
                <a16:creationId xmlns:a16="http://schemas.microsoft.com/office/drawing/2014/main" id="{21D6688C-1ACD-2EDD-C242-0DF193069F56}"/>
              </a:ext>
            </a:extLst>
          </p:cNvPr>
          <p:cNvSpPr txBox="1"/>
          <p:nvPr/>
        </p:nvSpPr>
        <p:spPr>
          <a:xfrm>
            <a:off x="9796626" y="2699438"/>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1997403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E734265-2617-ACD3-4FFA-9ECEA802FCE9}"/>
              </a:ext>
            </a:extLst>
          </p:cNvPr>
          <p:cNvGraphicFramePr>
            <a:graphicFrameLocks noGrp="1"/>
          </p:cNvGraphicFramePr>
          <p:nvPr>
            <p:extLst>
              <p:ext uri="{D42A27DB-BD31-4B8C-83A1-F6EECF244321}">
                <p14:modId xmlns:p14="http://schemas.microsoft.com/office/powerpoint/2010/main" val="2293249175"/>
              </p:ext>
            </p:extLst>
          </p:nvPr>
        </p:nvGraphicFramePr>
        <p:xfrm>
          <a:off x="4203019" y="132034"/>
          <a:ext cx="6644183" cy="6594694"/>
        </p:xfrm>
        <a:graphic>
          <a:graphicData uri="http://schemas.openxmlformats.org/drawingml/2006/table">
            <a:tbl>
              <a:tblPr firstRow="1" firstCol="1" bandRow="1">
                <a:tableStyleId>{3B4B98B0-60AC-42C2-AFA5-B58CD77FA1E5}</a:tableStyleId>
              </a:tblPr>
              <a:tblGrid>
                <a:gridCol w="2842877">
                  <a:extLst>
                    <a:ext uri="{9D8B030D-6E8A-4147-A177-3AD203B41FA5}">
                      <a16:colId xmlns:a16="http://schemas.microsoft.com/office/drawing/2014/main" val="2610348627"/>
                    </a:ext>
                  </a:extLst>
                </a:gridCol>
                <a:gridCol w="1944491">
                  <a:extLst>
                    <a:ext uri="{9D8B030D-6E8A-4147-A177-3AD203B41FA5}">
                      <a16:colId xmlns:a16="http://schemas.microsoft.com/office/drawing/2014/main" val="860857312"/>
                    </a:ext>
                  </a:extLst>
                </a:gridCol>
                <a:gridCol w="1856815">
                  <a:extLst>
                    <a:ext uri="{9D8B030D-6E8A-4147-A177-3AD203B41FA5}">
                      <a16:colId xmlns:a16="http://schemas.microsoft.com/office/drawing/2014/main" val="510268673"/>
                    </a:ext>
                  </a:extLst>
                </a:gridCol>
              </a:tblGrid>
              <a:tr h="174673">
                <a:tc>
                  <a:txBody>
                    <a:bodyPr/>
                    <a:lstStyle/>
                    <a:p>
                      <a:pPr indent="-6350" algn="ctr">
                        <a:lnSpc>
                          <a:spcPct val="112000"/>
                        </a:lnSpc>
                        <a:spcAft>
                          <a:spcPts val="1300"/>
                        </a:spcAft>
                      </a:pPr>
                      <a:r>
                        <a:rPr lang="en-GB" sz="900" b="1">
                          <a:solidFill>
                            <a:schemeClr val="tx1"/>
                          </a:solidFill>
                          <a:effectLst/>
                        </a:rPr>
                        <a:t>Inclusions</a:t>
                      </a:r>
                      <a:endParaRPr lang="en-AU" sz="9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3725" marR="43725" marT="0" marB="0"/>
                </a:tc>
                <a:tc>
                  <a:txBody>
                    <a:bodyPr/>
                    <a:lstStyle/>
                    <a:p>
                      <a:pPr indent="-6350" algn="ctr">
                        <a:lnSpc>
                          <a:spcPct val="112000"/>
                        </a:lnSpc>
                        <a:spcAft>
                          <a:spcPts val="1300"/>
                        </a:spcAft>
                      </a:pPr>
                      <a:r>
                        <a:rPr lang="en-GB" sz="900" b="1">
                          <a:solidFill>
                            <a:schemeClr val="tx1"/>
                          </a:solidFill>
                          <a:effectLst/>
                        </a:rPr>
                        <a:t>Enterprise Scale</a:t>
                      </a:r>
                      <a:endParaRPr lang="en-AU" sz="9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3725" marR="43725" marT="0" marB="0"/>
                </a:tc>
                <a:tc>
                  <a:txBody>
                    <a:bodyPr/>
                    <a:lstStyle/>
                    <a:p>
                      <a:pPr indent="-6350" algn="ctr">
                        <a:lnSpc>
                          <a:spcPct val="112000"/>
                        </a:lnSpc>
                        <a:spcAft>
                          <a:spcPts val="1300"/>
                        </a:spcAft>
                      </a:pPr>
                      <a:r>
                        <a:rPr lang="en-GB" sz="900" b="1">
                          <a:solidFill>
                            <a:schemeClr val="tx1"/>
                          </a:solidFill>
                          <a:effectLst/>
                        </a:rPr>
                        <a:t>Foundations - Advanced</a:t>
                      </a:r>
                      <a:endParaRPr lang="en-AU" sz="9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3725" marR="43725" marT="0" marB="0"/>
                </a:tc>
                <a:extLst>
                  <a:ext uri="{0D108BD9-81ED-4DB2-BD59-A6C34878D82A}">
                    <a16:rowId xmlns:a16="http://schemas.microsoft.com/office/drawing/2014/main" val="3514547195"/>
                  </a:ext>
                </a:extLst>
              </a:tr>
              <a:tr h="141224">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Timeframe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1-2 Weeks</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4-24 Weeks*</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1870466560"/>
                  </a:ext>
                </a:extLst>
              </a:tr>
              <a:tr h="141224">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Enterprise Scale Template Deployment</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Optional</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91902862"/>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Azure Billing Agreement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Dicker CSP</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114616370"/>
                  </a:ext>
                </a:extLst>
              </a:tr>
              <a:tr h="302284">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Azure Active Directory Group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1777960074"/>
                  </a:ext>
                </a:extLst>
              </a:tr>
              <a:tr h="149540">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Resource Naming Convention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Microsoft Standard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307600102"/>
                  </a:ext>
                </a:extLst>
              </a:tr>
              <a:tr h="294831">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Role Based Access Control Design &amp; Implementation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890427880"/>
                  </a:ext>
                </a:extLst>
              </a:tr>
              <a:tr h="294831">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Privileged Identity Management Design &amp; Implementation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683998361"/>
                  </a:ext>
                </a:extLst>
              </a:tr>
              <a:tr h="294831">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Conditional Access Design &amp; Implementation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4273813331"/>
                  </a:ext>
                </a:extLst>
              </a:tr>
              <a:tr h="141224">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Azure Security Defaults Enabled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227858432"/>
                  </a:ext>
                </a:extLst>
              </a:tr>
              <a:tr h="599564">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Network Security Options</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noProof="0">
                          <a:ln>
                            <a:noFill/>
                          </a:ln>
                          <a:solidFill>
                            <a:schemeClr val="tx1"/>
                          </a:solidFill>
                          <a:effectLst/>
                          <a:uLnTx/>
                          <a:uFillTx/>
                        </a:rPr>
                        <a:t>Included</a:t>
                      </a: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505690019"/>
                  </a:ext>
                </a:extLst>
              </a:tr>
              <a:tr h="448437">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Networking Options</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VPN &amp; EXPRESSROUTE (EXPRESSROUTE will add to project timeline)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1906485695"/>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Network Topology Options</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1044979949"/>
                  </a:ext>
                </a:extLst>
              </a:tr>
              <a:tr h="141224">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User Defined Routes for Internet Traffic</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3402874394"/>
                  </a:ext>
                </a:extLst>
              </a:tr>
              <a:tr h="294831">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Multi Region Deployment</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Included</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22749087"/>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Azure Policy Deployment</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Base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3964556158"/>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Azure Security Center</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Base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128202035"/>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Azure Sentinel</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Base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625978768"/>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Azure Monitor Platform</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Base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3179334364"/>
                  </a:ext>
                </a:extLst>
              </a:tr>
              <a:tr h="232432">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Azure Cost Management</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Base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3488816437"/>
                  </a:ext>
                </a:extLst>
              </a:tr>
              <a:tr h="294831">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US" sz="900" b="0" u="none" strike="noStrike" kern="1200" cap="none" spc="0" normalizeH="0" baseline="0">
                          <a:ln>
                            <a:noFill/>
                          </a:ln>
                          <a:solidFill>
                            <a:schemeClr val="tx1"/>
                          </a:solidFill>
                          <a:effectLst/>
                          <a:uLnTx/>
                          <a:uFillTx/>
                        </a:rPr>
                        <a:t>DevOps Platform</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4279863516"/>
                  </a:ext>
                </a:extLst>
              </a:tr>
              <a:tr h="613537">
                <a:tc>
                  <a:txBody>
                    <a:bodyPr/>
                    <a:lstStyle/>
                    <a:p>
                      <a:pPr indent="-6350" algn="ctr">
                        <a:lnSpc>
                          <a:spcPct val="112000"/>
                        </a:lnSpc>
                        <a:spcAft>
                          <a:spcPts val="1300"/>
                        </a:spcAft>
                      </a:pPr>
                      <a:r>
                        <a:rPr kumimoji="0" lang="en-US" sz="900" b="0" u="none" strike="noStrike" kern="1200" cap="none" spc="0" normalizeH="0" baseline="0">
                          <a:ln>
                            <a:noFill/>
                          </a:ln>
                          <a:solidFill>
                            <a:schemeClr val="tx1"/>
                          </a:solidFill>
                          <a:effectLst/>
                          <a:uLnTx/>
                          <a:uFillTx/>
                        </a:rPr>
                        <a:t>Infrastructure as Code</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914400" rtl="0" eaLnBrk="1" fontAlgn="auto" latinLnBrk="0" hangingPunct="1">
                        <a:lnSpc>
                          <a:spcPct val="112000"/>
                        </a:lnSpc>
                        <a:spcBef>
                          <a:spcPts val="0"/>
                        </a:spcBef>
                        <a:spcAft>
                          <a:spcPts val="1300"/>
                        </a:spcAft>
                        <a:buClr>
                          <a:srgbClr val="000000"/>
                        </a:buClr>
                        <a:buSzTx/>
                        <a:buFont typeface="Arial"/>
                        <a:buNone/>
                        <a:tabLst/>
                        <a:defRPr/>
                      </a:pPr>
                      <a:r>
                        <a:rPr kumimoji="0" lang="en-GB" sz="900" b="0" u="none" strike="noStrike" kern="1200" cap="none" spc="0" normalizeH="0" baseline="0">
                          <a:ln>
                            <a:noFill/>
                          </a:ln>
                          <a:solidFill>
                            <a:schemeClr val="tx1"/>
                          </a:solidFill>
                          <a:effectLst/>
                          <a:uLnTx/>
                          <a:uFillTx/>
                        </a:rPr>
                        <a:t>Not Included in Base - Add-ons Available</a:t>
                      </a:r>
                      <a:endParaRPr kumimoji="0" lang="en-AU" sz="900" b="0" u="none" strike="noStrike" kern="1200" cap="none" spc="0" normalizeH="0" baseline="0">
                        <a:ln>
                          <a:noFill/>
                        </a:ln>
                        <a:solidFill>
                          <a:schemeClr val="tx1"/>
                        </a:solidFill>
                        <a:effectLst/>
                        <a:uLnTx/>
                        <a:uFillTx/>
                      </a:endParaRPr>
                    </a:p>
                    <a:p>
                      <a:pPr indent="-6350" algn="ctr">
                        <a:lnSpc>
                          <a:spcPct val="112000"/>
                        </a:lnSpc>
                        <a:spcAft>
                          <a:spcPts val="1300"/>
                        </a:spcAft>
                      </a:pP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2188053205"/>
                  </a:ext>
                </a:extLst>
              </a:tr>
              <a:tr h="232432">
                <a:tc>
                  <a:txBody>
                    <a:bodyPr/>
                    <a:lstStyle/>
                    <a:p>
                      <a:pPr indent="-6350" algn="ctr">
                        <a:lnSpc>
                          <a:spcPct val="112000"/>
                        </a:lnSpc>
                        <a:spcAft>
                          <a:spcPts val="1300"/>
                        </a:spcAft>
                      </a:pPr>
                      <a:r>
                        <a:rPr kumimoji="0" lang="en-US" sz="900" b="0" u="none" strike="noStrike" kern="1200" cap="none" spc="0" normalizeH="0" baseline="0">
                          <a:ln>
                            <a:noFill/>
                          </a:ln>
                          <a:solidFill>
                            <a:schemeClr val="tx1"/>
                          </a:solidFill>
                          <a:effectLst/>
                          <a:uLnTx/>
                          <a:uFillTx/>
                        </a:rPr>
                        <a:t>Azure Backup, Update Management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indent="-6350" algn="ctr">
                        <a:lnSpc>
                          <a:spcPct val="112000"/>
                        </a:lnSpc>
                        <a:spcAft>
                          <a:spcPts val="1300"/>
                        </a:spcAft>
                      </a:pPr>
                      <a:r>
                        <a:rPr kumimoji="0" lang="en-US" sz="900" b="0" u="none" strike="noStrike" kern="1200" cap="none" spc="0" normalizeH="0" baseline="0">
                          <a:ln>
                            <a:noFill/>
                          </a:ln>
                          <a:solidFill>
                            <a:schemeClr val="tx1"/>
                          </a:solidFill>
                          <a:effectLst/>
                          <a:uLnTx/>
                          <a:uFillTx/>
                        </a:rPr>
                        <a:t>Base Configuration</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864971471"/>
                  </a:ext>
                </a:extLst>
              </a:tr>
              <a:tr h="318321">
                <a:tc>
                  <a:txBody>
                    <a:bodyPr/>
                    <a:lstStyle/>
                    <a:p>
                      <a:pPr indent="-6350" algn="ctr">
                        <a:lnSpc>
                          <a:spcPct val="112000"/>
                        </a:lnSpc>
                        <a:spcAft>
                          <a:spcPts val="1300"/>
                        </a:spcAft>
                      </a:pPr>
                      <a:r>
                        <a:rPr kumimoji="0" lang="en-US" sz="900" b="0" u="none" strike="noStrike" kern="1200" cap="none" spc="0" normalizeH="0" baseline="0">
                          <a:ln>
                            <a:noFill/>
                          </a:ln>
                          <a:solidFill>
                            <a:schemeClr val="tx1"/>
                          </a:solidFill>
                          <a:effectLst/>
                          <a:uLnTx/>
                          <a:uFillTx/>
                        </a:rPr>
                        <a:t>Azure Monitor Alerts</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indent="-6350" algn="ctr">
                        <a:lnSpc>
                          <a:spcPct val="112000"/>
                        </a:lnSpc>
                        <a:spcAft>
                          <a:spcPts val="1300"/>
                        </a:spcAft>
                      </a:pPr>
                      <a:r>
                        <a:rPr kumimoji="0" lang="en-US" sz="900" b="0" u="none" strike="noStrike" kern="1200" cap="none" spc="0" normalizeH="0" baseline="0">
                          <a:ln>
                            <a:noFill/>
                          </a:ln>
                          <a:solidFill>
                            <a:schemeClr val="tx1"/>
                          </a:solidFill>
                          <a:effectLst/>
                          <a:uLnTx/>
                          <a:uFillTx/>
                        </a:rPr>
                        <a:t>Platform Only</a:t>
                      </a:r>
                      <a:endParaRPr kumimoji="0" lang="en-AU" sz="900" b="0" u="none" strike="noStrike" kern="1200" cap="none" spc="0" normalizeH="0" baseline="0">
                        <a:ln>
                          <a:noFill/>
                        </a:ln>
                        <a:solidFill>
                          <a:schemeClr val="tx1"/>
                        </a:solidFill>
                        <a:effectLst/>
                        <a:uLnTx/>
                        <a:uFillTx/>
                        <a:latin typeface="+mn-lt"/>
                        <a:ea typeface="+mn-ea"/>
                        <a:cs typeface="+mn-cs"/>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900" b="0" u="none" strike="noStrike" kern="1200" cap="none" spc="0" normalizeH="0" baseline="0" noProof="0">
                          <a:ln>
                            <a:noFill/>
                          </a:ln>
                          <a:solidFill>
                            <a:schemeClr val="tx1"/>
                          </a:solidFill>
                          <a:effectLst/>
                          <a:uLnTx/>
                          <a:uFillTx/>
                        </a:rPr>
                        <a:t>Design Workshop</a:t>
                      </a:r>
                      <a:endParaRPr kumimoji="0" lang="en-AU" sz="900" b="0" u="none" strike="noStrike" kern="1200" cap="none" spc="0" normalizeH="0" baseline="0" noProof="0">
                        <a:ln>
                          <a:noFill/>
                        </a:ln>
                        <a:solidFill>
                          <a:schemeClr val="tx1"/>
                        </a:solidFill>
                        <a:effectLst/>
                        <a:uLnTx/>
                        <a:uFillTx/>
                        <a:latin typeface="+mn-lt"/>
                        <a:ea typeface="+mn-ea"/>
                        <a:cs typeface="+mn-cs"/>
                      </a:endParaRPr>
                    </a:p>
                  </a:txBody>
                  <a:tcPr marL="43725" marR="43725" marT="0" marB="0" anchor="ctr"/>
                </a:tc>
                <a:extLst>
                  <a:ext uri="{0D108BD9-81ED-4DB2-BD59-A6C34878D82A}">
                    <a16:rowId xmlns:a16="http://schemas.microsoft.com/office/drawing/2014/main" val="827185958"/>
                  </a:ext>
                </a:extLst>
              </a:tr>
            </a:tbl>
          </a:graphicData>
        </a:graphic>
      </p:graphicFrame>
      <p:pic>
        <p:nvPicPr>
          <p:cNvPr id="14" name="Graphic 13" descr="asdasd">
            <a:extLst>
              <a:ext uri="{FF2B5EF4-FFF2-40B4-BE49-F238E27FC236}">
                <a16:creationId xmlns:a16="http://schemas.microsoft.com/office/drawing/2014/main" id="{46AC65FD-0B19-CE6E-5819-E6048E2C34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328" y="478673"/>
            <a:ext cx="914400" cy="914400"/>
          </a:xfrm>
          <a:prstGeom prst="rect">
            <a:avLst/>
          </a:prstGeom>
        </p:spPr>
      </p:pic>
      <p:sp>
        <p:nvSpPr>
          <p:cNvPr id="15" name="TextBox 14">
            <a:extLst>
              <a:ext uri="{FF2B5EF4-FFF2-40B4-BE49-F238E27FC236}">
                <a16:creationId xmlns:a16="http://schemas.microsoft.com/office/drawing/2014/main" id="{A6A7B2EE-20B9-0A84-DF8E-468E4D8D7A0C}"/>
              </a:ext>
            </a:extLst>
          </p:cNvPr>
          <p:cNvSpPr txBox="1"/>
          <p:nvPr/>
        </p:nvSpPr>
        <p:spPr>
          <a:xfrm>
            <a:off x="688420" y="1312324"/>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28015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loud-native vs lift and shift: which way to choose? | by Vladimir Fedak |  Medium">
            <a:extLst>
              <a:ext uri="{FF2B5EF4-FFF2-40B4-BE49-F238E27FC236}">
                <a16:creationId xmlns:a16="http://schemas.microsoft.com/office/drawing/2014/main" id="{A11789C0-B0D9-14B8-FEC2-A1FFEAE3C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680" y="1837458"/>
            <a:ext cx="9162619" cy="479564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4A67E18-060C-B726-D97F-E3166F09C45C}"/>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Migration – Lift &amp; Shift &amp; Cloud Native</a:t>
            </a:r>
            <a:endParaRPr lang="en-AU" sz="3000">
              <a:latin typeface="Montserrat Bold" pitchFamily="2" charset="0"/>
            </a:endParaRPr>
          </a:p>
        </p:txBody>
      </p:sp>
      <p:pic>
        <p:nvPicPr>
          <p:cNvPr id="24" name="Graphic 23" descr="asdasd">
            <a:extLst>
              <a:ext uri="{FF2B5EF4-FFF2-40B4-BE49-F238E27FC236}">
                <a16:creationId xmlns:a16="http://schemas.microsoft.com/office/drawing/2014/main" id="{8C3DAC09-C7A2-5AEE-92F1-CD473D5FF4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3368" y="488003"/>
            <a:ext cx="914400" cy="914400"/>
          </a:xfrm>
          <a:prstGeom prst="rect">
            <a:avLst/>
          </a:prstGeom>
        </p:spPr>
      </p:pic>
      <p:sp>
        <p:nvSpPr>
          <p:cNvPr id="25" name="TextBox 24">
            <a:extLst>
              <a:ext uri="{FF2B5EF4-FFF2-40B4-BE49-F238E27FC236}">
                <a16:creationId xmlns:a16="http://schemas.microsoft.com/office/drawing/2014/main" id="{64C04D60-835C-5A0C-167D-220C52649623}"/>
              </a:ext>
            </a:extLst>
          </p:cNvPr>
          <p:cNvSpPr txBox="1"/>
          <p:nvPr/>
        </p:nvSpPr>
        <p:spPr>
          <a:xfrm>
            <a:off x="9692460" y="1321654"/>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2727492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A67E18-060C-B726-D97F-E3166F09C45C}"/>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Disaster Recovery</a:t>
            </a:r>
            <a:endParaRPr lang="en-AU" sz="3000">
              <a:latin typeface="Montserrat Bold" pitchFamily="2" charset="0"/>
            </a:endParaRPr>
          </a:p>
        </p:txBody>
      </p:sp>
      <p:pic>
        <p:nvPicPr>
          <p:cNvPr id="3" name="Picture 2" descr="Microsoft Azure Site Recovery | Build your Disaster Recovery Plan">
            <a:extLst>
              <a:ext uri="{FF2B5EF4-FFF2-40B4-BE49-F238E27FC236}">
                <a16:creationId xmlns:a16="http://schemas.microsoft.com/office/drawing/2014/main" id="{B9090B16-CC3E-437B-0A8B-A78006470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254" y="1449177"/>
            <a:ext cx="7763069" cy="46027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sdasd">
            <a:extLst>
              <a:ext uri="{FF2B5EF4-FFF2-40B4-BE49-F238E27FC236}">
                <a16:creationId xmlns:a16="http://schemas.microsoft.com/office/drawing/2014/main" id="{05874C67-CD53-C29B-FA49-96CB635DA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028" y="1775628"/>
            <a:ext cx="914400" cy="914400"/>
          </a:xfrm>
          <a:prstGeom prst="rect">
            <a:avLst/>
          </a:prstGeom>
        </p:spPr>
      </p:pic>
      <p:sp>
        <p:nvSpPr>
          <p:cNvPr id="8" name="TextBox 7">
            <a:extLst>
              <a:ext uri="{FF2B5EF4-FFF2-40B4-BE49-F238E27FC236}">
                <a16:creationId xmlns:a16="http://schemas.microsoft.com/office/drawing/2014/main" id="{06F8FC56-6C33-B9DE-4F64-065BB4A8BDCE}"/>
              </a:ext>
            </a:extLst>
          </p:cNvPr>
          <p:cNvSpPr txBox="1"/>
          <p:nvPr/>
        </p:nvSpPr>
        <p:spPr>
          <a:xfrm>
            <a:off x="960120" y="2609279"/>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3927467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A67E18-060C-B726-D97F-E3166F09C45C}"/>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Handover</a:t>
            </a:r>
            <a:endParaRPr lang="en-AU" sz="3000">
              <a:latin typeface="Montserrat Bold" pitchFamily="2" charset="0"/>
            </a:endParaRPr>
          </a:p>
        </p:txBody>
      </p:sp>
      <p:pic>
        <p:nvPicPr>
          <p:cNvPr id="2" name="Picture 2" descr="What is Technical Documentation? Examples and Tips - CleverTap">
            <a:extLst>
              <a:ext uri="{FF2B5EF4-FFF2-40B4-BE49-F238E27FC236}">
                <a16:creationId xmlns:a16="http://schemas.microsoft.com/office/drawing/2014/main" id="{7E36C7E3-A288-5629-538D-66D98B6C2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74" y="1833740"/>
            <a:ext cx="10688638" cy="451643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asdasd">
            <a:extLst>
              <a:ext uri="{FF2B5EF4-FFF2-40B4-BE49-F238E27FC236}">
                <a16:creationId xmlns:a16="http://schemas.microsoft.com/office/drawing/2014/main" id="{2C7DC331-0D3F-B95D-4E77-BF9576F01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565" y="310722"/>
            <a:ext cx="914400" cy="914400"/>
          </a:xfrm>
          <a:prstGeom prst="rect">
            <a:avLst/>
          </a:prstGeom>
        </p:spPr>
      </p:pic>
      <p:sp>
        <p:nvSpPr>
          <p:cNvPr id="5" name="TextBox 4">
            <a:extLst>
              <a:ext uri="{FF2B5EF4-FFF2-40B4-BE49-F238E27FC236}">
                <a16:creationId xmlns:a16="http://schemas.microsoft.com/office/drawing/2014/main" id="{950D1A16-C08A-BB15-8DC1-97DB21364A82}"/>
              </a:ext>
            </a:extLst>
          </p:cNvPr>
          <p:cNvSpPr txBox="1"/>
          <p:nvPr/>
        </p:nvSpPr>
        <p:spPr>
          <a:xfrm>
            <a:off x="9575657" y="1144373"/>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1470318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A67E18-060C-B726-D97F-E3166F09C45C}"/>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Azure Virtual Desktop</a:t>
            </a:r>
            <a:endParaRPr lang="en-AU" sz="3000">
              <a:latin typeface="Montserrat Bold" pitchFamily="2" charset="0"/>
            </a:endParaRPr>
          </a:p>
        </p:txBody>
      </p:sp>
      <p:pic>
        <p:nvPicPr>
          <p:cNvPr id="3" name="Picture 2" descr="What is Azure Virtual Desktop? - Azure | Microsoft Learn">
            <a:extLst>
              <a:ext uri="{FF2B5EF4-FFF2-40B4-BE49-F238E27FC236}">
                <a16:creationId xmlns:a16="http://schemas.microsoft.com/office/drawing/2014/main" id="{F969D697-E224-3F2E-291C-7BA3A03B5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539" y="1660849"/>
            <a:ext cx="8991305" cy="505719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sdasd">
            <a:extLst>
              <a:ext uri="{FF2B5EF4-FFF2-40B4-BE49-F238E27FC236}">
                <a16:creationId xmlns:a16="http://schemas.microsoft.com/office/drawing/2014/main" id="{93849ADC-F4B2-9866-AA15-66654B6F6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565" y="310722"/>
            <a:ext cx="914400" cy="914400"/>
          </a:xfrm>
          <a:prstGeom prst="rect">
            <a:avLst/>
          </a:prstGeom>
        </p:spPr>
      </p:pic>
      <p:sp>
        <p:nvSpPr>
          <p:cNvPr id="7" name="TextBox 6">
            <a:extLst>
              <a:ext uri="{FF2B5EF4-FFF2-40B4-BE49-F238E27FC236}">
                <a16:creationId xmlns:a16="http://schemas.microsoft.com/office/drawing/2014/main" id="{328A5A36-6E6C-2BDF-FCBE-7AE1CF37C405}"/>
              </a:ext>
            </a:extLst>
          </p:cNvPr>
          <p:cNvSpPr txBox="1"/>
          <p:nvPr/>
        </p:nvSpPr>
        <p:spPr>
          <a:xfrm>
            <a:off x="9575657" y="1144373"/>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112182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084237-CEE8-3FEC-955F-8990399E26DC}"/>
              </a:ext>
            </a:extLst>
          </p:cNvPr>
          <p:cNvSpPr>
            <a:spLocks noGrp="1"/>
          </p:cNvSpPr>
          <p:nvPr>
            <p:ph type="body" sz="quarter" idx="16"/>
          </p:nvPr>
        </p:nvSpPr>
        <p:spPr/>
        <p:txBody>
          <a:bodyPr/>
          <a:lstStyle/>
          <a:p>
            <a:r>
              <a:rPr lang="en-AU"/>
              <a:t>Presented by: Regina Melamed, </a:t>
            </a:r>
            <a:r>
              <a:rPr lang="en-AU" err="1"/>
              <a:t>TechClick</a:t>
            </a:r>
            <a:endParaRPr lang="en-AU"/>
          </a:p>
        </p:txBody>
      </p:sp>
      <p:sp>
        <p:nvSpPr>
          <p:cNvPr id="3" name="Text Placeholder 2">
            <a:extLst>
              <a:ext uri="{FF2B5EF4-FFF2-40B4-BE49-F238E27FC236}">
                <a16:creationId xmlns:a16="http://schemas.microsoft.com/office/drawing/2014/main" id="{441863D8-2D6C-8F50-E035-A271BE6CB894}"/>
              </a:ext>
            </a:extLst>
          </p:cNvPr>
          <p:cNvSpPr>
            <a:spLocks noGrp="1"/>
          </p:cNvSpPr>
          <p:nvPr>
            <p:ph type="body" sz="quarter" idx="15"/>
          </p:nvPr>
        </p:nvSpPr>
        <p:spPr/>
        <p:txBody>
          <a:bodyPr/>
          <a:lstStyle/>
          <a:p>
            <a:r>
              <a:rPr lang="en-AU" err="1"/>
              <a:t>TechClick</a:t>
            </a:r>
            <a:endParaRPr lang="en-AU"/>
          </a:p>
        </p:txBody>
      </p:sp>
      <p:sp>
        <p:nvSpPr>
          <p:cNvPr id="4" name="Text Placeholder 3">
            <a:extLst>
              <a:ext uri="{FF2B5EF4-FFF2-40B4-BE49-F238E27FC236}">
                <a16:creationId xmlns:a16="http://schemas.microsoft.com/office/drawing/2014/main" id="{79749822-151D-AED1-E687-7E0E70DD24FC}"/>
              </a:ext>
            </a:extLst>
          </p:cNvPr>
          <p:cNvSpPr>
            <a:spLocks noGrp="1"/>
          </p:cNvSpPr>
          <p:nvPr>
            <p:ph type="body" sz="quarter" idx="17"/>
          </p:nvPr>
        </p:nvSpPr>
        <p:spPr/>
        <p:txBody>
          <a:bodyPr/>
          <a:lstStyle/>
          <a:p>
            <a:r>
              <a:rPr lang="en-AU"/>
              <a:t>OnPoint Session – October 30</a:t>
            </a:r>
            <a:r>
              <a:rPr lang="en-AU" baseline="30000"/>
              <a:t>th</a:t>
            </a:r>
            <a:r>
              <a:rPr lang="en-AU"/>
              <a:t> 2024</a:t>
            </a:r>
          </a:p>
        </p:txBody>
      </p:sp>
    </p:spTree>
    <p:extLst>
      <p:ext uri="{BB962C8B-B14F-4D97-AF65-F5344CB8AC3E}">
        <p14:creationId xmlns:p14="http://schemas.microsoft.com/office/powerpoint/2010/main" val="3678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23C9E9D-B5F4-87E8-68B9-1D9D00D11CBC}"/>
              </a:ext>
            </a:extLst>
          </p:cNvPr>
          <p:cNvGraphicFramePr>
            <a:graphicFrameLocks noGrp="1"/>
          </p:cNvGraphicFramePr>
          <p:nvPr>
            <p:extLst>
              <p:ext uri="{D42A27DB-BD31-4B8C-83A1-F6EECF244321}">
                <p14:modId xmlns:p14="http://schemas.microsoft.com/office/powerpoint/2010/main" val="2649425232"/>
              </p:ext>
            </p:extLst>
          </p:nvPr>
        </p:nvGraphicFramePr>
        <p:xfrm>
          <a:off x="2921949" y="587268"/>
          <a:ext cx="8741677" cy="5428387"/>
        </p:xfrm>
        <a:graphic>
          <a:graphicData uri="http://schemas.openxmlformats.org/drawingml/2006/table">
            <a:tbl>
              <a:tblPr firstRow="1" firstCol="1" bandRow="1">
                <a:tableStyleId>{3B4B98B0-60AC-42C2-AFA5-B58CD77FA1E5}</a:tableStyleId>
              </a:tblPr>
              <a:tblGrid>
                <a:gridCol w="3205813">
                  <a:extLst>
                    <a:ext uri="{9D8B030D-6E8A-4147-A177-3AD203B41FA5}">
                      <a16:colId xmlns:a16="http://schemas.microsoft.com/office/drawing/2014/main" val="2610348627"/>
                    </a:ext>
                  </a:extLst>
                </a:gridCol>
                <a:gridCol w="1845288">
                  <a:extLst>
                    <a:ext uri="{9D8B030D-6E8A-4147-A177-3AD203B41FA5}">
                      <a16:colId xmlns:a16="http://schemas.microsoft.com/office/drawing/2014/main" val="3166097277"/>
                    </a:ext>
                  </a:extLst>
                </a:gridCol>
                <a:gridCol w="1845288">
                  <a:extLst>
                    <a:ext uri="{9D8B030D-6E8A-4147-A177-3AD203B41FA5}">
                      <a16:colId xmlns:a16="http://schemas.microsoft.com/office/drawing/2014/main" val="872273110"/>
                    </a:ext>
                  </a:extLst>
                </a:gridCol>
                <a:gridCol w="1845288">
                  <a:extLst>
                    <a:ext uri="{9D8B030D-6E8A-4147-A177-3AD203B41FA5}">
                      <a16:colId xmlns:a16="http://schemas.microsoft.com/office/drawing/2014/main" val="3882935735"/>
                    </a:ext>
                  </a:extLst>
                </a:gridCol>
              </a:tblGrid>
              <a:tr h="330123">
                <a:tc>
                  <a:txBody>
                    <a:bodyPr/>
                    <a:lstStyle/>
                    <a:p>
                      <a:pPr indent="-6350" algn="ctr">
                        <a:lnSpc>
                          <a:spcPct val="112000"/>
                        </a:lnSpc>
                        <a:spcAft>
                          <a:spcPts val="1300"/>
                        </a:spcAft>
                      </a:pPr>
                      <a:r>
                        <a:rPr lang="en-GB" sz="1200" b="0" u="none" strike="noStrike" kern="1200" cap="none">
                          <a:solidFill>
                            <a:schemeClr val="tx1"/>
                          </a:solidFill>
                          <a:sym typeface="Arial"/>
                        </a:rPr>
                        <a:t>Service</a:t>
                      </a:r>
                      <a:endParaRPr lang="en-AU" sz="1200" b="0" i="0" u="none" strike="noStrike" kern="1200" cap="none">
                        <a:solidFill>
                          <a:schemeClr val="tx1"/>
                        </a:solidFill>
                        <a:latin typeface="+mn-lt"/>
                        <a:ea typeface="+mn-ea"/>
                        <a:cs typeface="+mn-cs"/>
                        <a:sym typeface="Arial"/>
                      </a:endParaRPr>
                    </a:p>
                  </a:txBody>
                  <a:tcPr marL="43725" marR="43725" marT="0" marB="0"/>
                </a:tc>
                <a:tc>
                  <a:txBody>
                    <a:bodyPr/>
                    <a:lstStyle/>
                    <a:p>
                      <a:pPr indent="-6350" algn="ctr">
                        <a:lnSpc>
                          <a:spcPct val="112000"/>
                        </a:lnSpc>
                        <a:spcAft>
                          <a:spcPts val="1300"/>
                        </a:spcAft>
                      </a:pPr>
                      <a:r>
                        <a:rPr lang="en-GB" sz="1200" b="0" u="none" strike="noStrike" kern="1200" cap="none">
                          <a:solidFill>
                            <a:schemeClr val="tx1"/>
                          </a:solidFill>
                          <a:sym typeface="Arial"/>
                        </a:rPr>
                        <a:t>TechClick Runway</a:t>
                      </a:r>
                      <a:endParaRPr lang="en-AU" sz="1200" b="0" i="0" u="none" strike="noStrike" kern="1200" cap="none">
                        <a:solidFill>
                          <a:schemeClr val="tx1"/>
                        </a:solidFill>
                        <a:latin typeface="+mn-lt"/>
                        <a:ea typeface="+mn-ea"/>
                        <a:cs typeface="+mn-cs"/>
                        <a:sym typeface="Arial"/>
                      </a:endParaRPr>
                    </a:p>
                  </a:txBody>
                  <a:tcPr marL="43725" marR="43725" marT="0" marB="0"/>
                </a:tc>
                <a:tc>
                  <a:txBody>
                    <a:bodyPr/>
                    <a:lstStyle/>
                    <a:p>
                      <a:pPr indent="-6350" algn="ctr">
                        <a:lnSpc>
                          <a:spcPct val="112000"/>
                        </a:lnSpc>
                        <a:spcAft>
                          <a:spcPts val="1300"/>
                        </a:spcAft>
                      </a:pPr>
                      <a:r>
                        <a:rPr lang="en-GB" sz="1200" b="0" u="none" strike="noStrike" kern="1200" cap="none">
                          <a:solidFill>
                            <a:schemeClr val="tx1"/>
                          </a:solidFill>
                          <a:sym typeface="Arial"/>
                        </a:rPr>
                        <a:t>Production</a:t>
                      </a:r>
                      <a:endParaRPr lang="en-AU" sz="1200" b="0" i="0" u="none" strike="noStrike" kern="1200" cap="none">
                        <a:solidFill>
                          <a:schemeClr val="tx1"/>
                        </a:solidFill>
                        <a:latin typeface="+mn-lt"/>
                        <a:ea typeface="+mn-ea"/>
                        <a:cs typeface="+mn-cs"/>
                        <a:sym typeface="Arial"/>
                      </a:endParaRPr>
                    </a:p>
                  </a:txBody>
                  <a:tcPr marL="43725" marR="43725" marT="0" marB="0"/>
                </a:tc>
                <a:tc>
                  <a:txBody>
                    <a:bodyPr/>
                    <a:lstStyle/>
                    <a:p>
                      <a:pPr indent="-6350" algn="ctr">
                        <a:lnSpc>
                          <a:spcPct val="112000"/>
                        </a:lnSpc>
                        <a:spcAft>
                          <a:spcPts val="1300"/>
                        </a:spcAft>
                      </a:pPr>
                      <a:r>
                        <a:rPr lang="en-GB" sz="1200" b="0" u="none" strike="noStrike" kern="1200" cap="none">
                          <a:solidFill>
                            <a:schemeClr val="tx1"/>
                          </a:solidFill>
                          <a:sym typeface="Arial"/>
                        </a:rPr>
                        <a:t>Multi Region</a:t>
                      </a:r>
                      <a:endParaRPr lang="en-AU" sz="1200" b="0" i="0" u="none" strike="noStrike" kern="1200" cap="none">
                        <a:solidFill>
                          <a:schemeClr val="tx1"/>
                        </a:solidFill>
                        <a:latin typeface="+mn-lt"/>
                        <a:ea typeface="+mn-ea"/>
                        <a:cs typeface="+mn-cs"/>
                        <a:sym typeface="Arial"/>
                      </a:endParaRPr>
                    </a:p>
                  </a:txBody>
                  <a:tcPr marL="43725" marR="43725" marT="0" marB="0"/>
                </a:tc>
                <a:extLst>
                  <a:ext uri="{0D108BD9-81ED-4DB2-BD59-A6C34878D82A}">
                    <a16:rowId xmlns:a16="http://schemas.microsoft.com/office/drawing/2014/main" val="3514547195"/>
                  </a:ext>
                </a:extLst>
              </a:tr>
              <a:tr h="220521">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3043835764"/>
                  </a:ext>
                </a:extLst>
              </a:tr>
              <a:tr h="403487">
                <a:tc>
                  <a:txBody>
                    <a:bodyPr/>
                    <a:lstStyle/>
                    <a:p>
                      <a:pPr indent="-6350" algn="ctr">
                        <a:lnSpc>
                          <a:spcPct val="112000"/>
                        </a:lnSpc>
                        <a:spcAft>
                          <a:spcPts val="1300"/>
                        </a:spcAft>
                      </a:pPr>
                      <a:r>
                        <a:rPr lang="en-GB" sz="1200" b="0" u="none" strike="noStrike" kern="1200" cap="none">
                          <a:solidFill>
                            <a:schemeClr val="tx1"/>
                          </a:solidFill>
                          <a:sym typeface="Arial"/>
                        </a:rPr>
                        <a:t>Active Directory Integration</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Azure AD</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Azure AD / On-Premise</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Azure AD / On-Premise</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1493713377"/>
                  </a:ext>
                </a:extLst>
              </a:tr>
              <a:tr h="403487">
                <a:tc>
                  <a:txBody>
                    <a:bodyPr/>
                    <a:lstStyle/>
                    <a:p>
                      <a:pPr indent="-6350" algn="ctr">
                        <a:lnSpc>
                          <a:spcPct val="112000"/>
                        </a:lnSpc>
                        <a:spcAft>
                          <a:spcPts val="1300"/>
                        </a:spcAft>
                      </a:pPr>
                      <a:r>
                        <a:rPr lang="en-GB" sz="1200" b="0" u="none" strike="noStrike" kern="1200" cap="none">
                          <a:solidFill>
                            <a:schemeClr val="tx1"/>
                          </a:solidFill>
                          <a:sym typeface="Arial"/>
                        </a:rPr>
                        <a:t>Backup</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FSlogix and Master image</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FSlogix and Master image</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FSlogix and Master image</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631114135"/>
                  </a:ext>
                </a:extLst>
              </a:tr>
              <a:tr h="207446">
                <a:tc>
                  <a:txBody>
                    <a:bodyPr/>
                    <a:lstStyle/>
                    <a:p>
                      <a:pPr indent="-6350" algn="ctr">
                        <a:lnSpc>
                          <a:spcPct val="112000"/>
                        </a:lnSpc>
                        <a:spcAft>
                          <a:spcPts val="1300"/>
                        </a:spcAft>
                      </a:pPr>
                      <a:r>
                        <a:rPr lang="en-GB" sz="1200" b="0" u="none" strike="noStrike" kern="1200" cap="none">
                          <a:solidFill>
                            <a:schemeClr val="tx1"/>
                          </a:solidFill>
                          <a:sym typeface="Arial"/>
                        </a:rPr>
                        <a:t>Monitoring</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Default AVD</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Default AVD</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Default AVD</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4085343704"/>
                  </a:ext>
                </a:extLst>
              </a:tr>
              <a:tr h="220521">
                <a:tc>
                  <a:txBody>
                    <a:bodyPr/>
                    <a:lstStyle/>
                    <a:p>
                      <a:pPr indent="-6350" algn="ctr">
                        <a:lnSpc>
                          <a:spcPct val="112000"/>
                        </a:lnSpc>
                        <a:spcAft>
                          <a:spcPts val="1300"/>
                        </a:spcAft>
                      </a:pPr>
                      <a:r>
                        <a:rPr lang="en-GB" sz="1200" b="0" u="none" strike="noStrike" kern="1200" cap="none">
                          <a:solidFill>
                            <a:schemeClr val="tx1"/>
                          </a:solidFill>
                          <a:sym typeface="Arial"/>
                        </a:rPr>
                        <a:t>Workspaces</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1</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2-4</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4-8</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291902862"/>
                  </a:ext>
                </a:extLst>
              </a:tr>
              <a:tr h="220521">
                <a:tc>
                  <a:txBody>
                    <a:bodyPr/>
                    <a:lstStyle/>
                    <a:p>
                      <a:pPr indent="-6350" algn="ctr">
                        <a:lnSpc>
                          <a:spcPct val="112000"/>
                        </a:lnSpc>
                        <a:spcAft>
                          <a:spcPts val="1300"/>
                        </a:spcAft>
                      </a:pPr>
                      <a:r>
                        <a:rPr lang="en-GB" sz="1200" b="0" u="none" strike="noStrike" kern="1200" cap="none">
                          <a:solidFill>
                            <a:schemeClr val="tx1"/>
                          </a:solidFill>
                          <a:sym typeface="Arial"/>
                        </a:rPr>
                        <a:t>Session Pools</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1</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2-4</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4-8</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1554368511"/>
                  </a:ext>
                </a:extLst>
              </a:tr>
              <a:tr h="220521">
                <a:tc>
                  <a:txBody>
                    <a:bodyPr/>
                    <a:lstStyle/>
                    <a:p>
                      <a:pPr indent="-6350" algn="ctr">
                        <a:lnSpc>
                          <a:spcPct val="112000"/>
                        </a:lnSpc>
                        <a:spcAft>
                          <a:spcPts val="1300"/>
                        </a:spcAft>
                      </a:pPr>
                      <a:r>
                        <a:rPr lang="en-GB" sz="1200" b="0" u="none" strike="noStrike" kern="1200" cap="none">
                          <a:solidFill>
                            <a:schemeClr val="tx1"/>
                          </a:solidFill>
                          <a:sym typeface="Arial"/>
                        </a:rPr>
                        <a:t>Session Hosts</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noProof="0">
                          <a:solidFill>
                            <a:schemeClr val="tx1"/>
                          </a:solidFill>
                          <a:sym typeface="Arial"/>
                        </a:rPr>
                        <a:t>1</a:t>
                      </a:r>
                      <a:endParaRPr lang="en-AU" sz="1200" b="0" i="0" u="none" strike="noStrike" kern="1200" cap="none" noProof="0">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noProof="0">
                          <a:solidFill>
                            <a:schemeClr val="tx1"/>
                          </a:solidFill>
                          <a:sym typeface="Arial"/>
                        </a:rPr>
                        <a:t>2-8</a:t>
                      </a:r>
                      <a:endParaRPr lang="en-AU" sz="1200" b="0" i="0" u="none" strike="noStrike" kern="1200" cap="none" noProof="0">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noProof="0">
                          <a:solidFill>
                            <a:schemeClr val="tx1"/>
                          </a:solidFill>
                          <a:sym typeface="Arial"/>
                        </a:rPr>
                        <a:t>4-32</a:t>
                      </a:r>
                      <a:endParaRPr lang="en-AU" sz="1200" b="0" i="0" u="none" strike="noStrike" kern="1200" cap="none" noProof="0">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2114616370"/>
                  </a:ext>
                </a:extLst>
              </a:tr>
              <a:tr h="220521">
                <a:tc>
                  <a:txBody>
                    <a:bodyPr/>
                    <a:lstStyle/>
                    <a:p>
                      <a:pPr indent="-6350" algn="ctr">
                        <a:lnSpc>
                          <a:spcPct val="112000"/>
                        </a:lnSpc>
                        <a:spcAft>
                          <a:spcPts val="1300"/>
                        </a:spcAft>
                      </a:pPr>
                      <a:r>
                        <a:rPr lang="en-GB" sz="1200" b="0" u="none" strike="noStrike" kern="1200" cap="none">
                          <a:solidFill>
                            <a:schemeClr val="tx1"/>
                          </a:solidFill>
                          <a:sym typeface="Arial"/>
                        </a:rPr>
                        <a:t>Virtual Desktop</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noProof="0">
                          <a:solidFill>
                            <a:schemeClr val="tx1"/>
                          </a:solidFill>
                          <a:sym typeface="Arial"/>
                        </a:rPr>
                        <a:t>Y</a:t>
                      </a:r>
                      <a:endParaRPr lang="en-AU" sz="1200" b="0" i="0" u="none" strike="noStrike" kern="1200" cap="none" noProof="0">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noProof="0">
                          <a:solidFill>
                            <a:schemeClr val="tx1"/>
                          </a:solidFill>
                          <a:sym typeface="Arial"/>
                        </a:rPr>
                        <a:t>Y</a:t>
                      </a:r>
                      <a:endParaRPr lang="en-AU" sz="1200" b="0" i="0" u="none" strike="noStrike" kern="1200" cap="none" noProof="0">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noProof="0">
                          <a:solidFill>
                            <a:schemeClr val="tx1"/>
                          </a:solidFill>
                          <a:sym typeface="Arial"/>
                        </a:rPr>
                        <a:t>Y</a:t>
                      </a:r>
                      <a:endParaRPr lang="en-AU" sz="1200" b="0" i="0" u="none" strike="noStrike" kern="1200" cap="none" noProof="0">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4137429294"/>
                  </a:ext>
                </a:extLst>
              </a:tr>
              <a:tr h="220521">
                <a:tc>
                  <a:txBody>
                    <a:bodyPr/>
                    <a:lstStyle/>
                    <a:p>
                      <a:pPr indent="-6350" algn="ctr">
                        <a:lnSpc>
                          <a:spcPct val="112000"/>
                        </a:lnSpc>
                        <a:spcAft>
                          <a:spcPts val="1300"/>
                        </a:spcAft>
                      </a:pPr>
                      <a:r>
                        <a:rPr lang="en-GB" sz="1200" b="0" u="none" strike="noStrike" kern="1200" cap="none">
                          <a:solidFill>
                            <a:schemeClr val="tx1"/>
                          </a:solidFill>
                          <a:sym typeface="Arial"/>
                        </a:rPr>
                        <a:t>Remote Application Groups</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1</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5**</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5**</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4273813331"/>
                  </a:ext>
                </a:extLst>
              </a:tr>
              <a:tr h="220521">
                <a:tc>
                  <a:txBody>
                    <a:bodyPr/>
                    <a:lstStyle/>
                    <a:p>
                      <a:pPr indent="-6350" algn="ctr">
                        <a:lnSpc>
                          <a:spcPct val="112000"/>
                        </a:lnSpc>
                        <a:spcAft>
                          <a:spcPts val="1300"/>
                        </a:spcAft>
                      </a:pPr>
                      <a:r>
                        <a:rPr lang="en-GB" sz="1200" b="0" u="none" strike="noStrike" kern="1200" cap="none">
                          <a:solidFill>
                            <a:schemeClr val="tx1"/>
                          </a:solidFill>
                          <a:sym typeface="Arial"/>
                        </a:rPr>
                        <a:t>Number of Azure Regions</a:t>
                      </a:r>
                      <a:endParaRPr lang="en-GB"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1</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1</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2</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2227858432"/>
                  </a:ext>
                </a:extLst>
              </a:tr>
              <a:tr h="279493">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200" b="0" u="none" strike="noStrike" kern="1200" cap="none">
                          <a:solidFill>
                            <a:schemeClr val="tx1"/>
                          </a:solidFill>
                          <a:sym typeface="Arial"/>
                        </a:rPr>
                        <a:t>Custom Images</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1-2</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2-4</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1044979949"/>
                  </a:ext>
                </a:extLst>
              </a:tr>
              <a:tr h="273048">
                <a:tc>
                  <a:txBody>
                    <a:bodyPr/>
                    <a:lstStyle/>
                    <a:p>
                      <a:pPr indent="-6350" algn="ctr">
                        <a:lnSpc>
                          <a:spcPct val="112000"/>
                        </a:lnSpc>
                        <a:spcAft>
                          <a:spcPts val="1300"/>
                        </a:spcAft>
                      </a:pPr>
                      <a:r>
                        <a:rPr lang="en-GB" sz="1200" b="0" u="none" strike="noStrike" kern="1200" cap="none">
                          <a:solidFill>
                            <a:schemeClr val="tx1"/>
                          </a:solidFill>
                          <a:sym typeface="Arial"/>
                        </a:rPr>
                        <a:t>Customisable Image Patching</a:t>
                      </a:r>
                      <a:endParaRPr lang="en-GB"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3402874394"/>
                  </a:ext>
                </a:extLst>
              </a:tr>
              <a:tr h="296792">
                <a:tc>
                  <a:txBody>
                    <a:bodyPr/>
                    <a:lstStyle/>
                    <a:p>
                      <a:pPr indent="-6350" algn="ctr">
                        <a:lnSpc>
                          <a:spcPct val="112000"/>
                        </a:lnSpc>
                        <a:spcAft>
                          <a:spcPts val="1300"/>
                        </a:spcAft>
                      </a:pPr>
                      <a:r>
                        <a:rPr lang="en-GB" sz="1200" b="0" u="none" strike="noStrike" kern="1200" cap="none">
                          <a:solidFill>
                            <a:schemeClr val="tx1"/>
                          </a:solidFill>
                          <a:sym typeface="Arial"/>
                        </a:rPr>
                        <a:t>Disaster Recovery Region Support</a:t>
                      </a:r>
                      <a:endParaRPr lang="en-GB"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222749087"/>
                  </a:ext>
                </a:extLst>
              </a:tr>
              <a:tr h="296792">
                <a:tc>
                  <a:txBody>
                    <a:bodyPr/>
                    <a:lstStyle/>
                    <a:p>
                      <a:pPr indent="-6350" algn="ctr">
                        <a:lnSpc>
                          <a:spcPct val="112000"/>
                        </a:lnSpc>
                        <a:spcAft>
                          <a:spcPts val="1300"/>
                        </a:spcAft>
                      </a:pPr>
                      <a:r>
                        <a:rPr lang="en-GB" sz="1200" b="0" u="none" strike="noStrike" kern="1200" cap="none">
                          <a:solidFill>
                            <a:schemeClr val="tx1"/>
                          </a:solidFill>
                          <a:sym typeface="Arial"/>
                        </a:rPr>
                        <a:t>End Point Management</a:t>
                      </a:r>
                      <a:endParaRPr lang="en-GB"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116055821"/>
                  </a:ext>
                </a:extLst>
              </a:tr>
              <a:tr h="1097280">
                <a:tc>
                  <a:txBody>
                    <a:bodyPr/>
                    <a:lstStyle/>
                    <a:p>
                      <a:pPr marL="0" indent="0" algn="ctr">
                        <a:lnSpc>
                          <a:spcPct val="100000"/>
                        </a:lnSpc>
                        <a:spcAft>
                          <a:spcPts val="1300"/>
                        </a:spcAft>
                        <a:buFont typeface="Arial" panose="020B0604020202020204" pitchFamily="34" charset="0"/>
                        <a:buNone/>
                      </a:pPr>
                      <a:r>
                        <a:rPr lang="en-GB" sz="1200" b="0" u="none" strike="noStrike" kern="1200" cap="none">
                          <a:solidFill>
                            <a:schemeClr val="tx1"/>
                          </a:solidFill>
                          <a:sym typeface="Arial"/>
                        </a:rPr>
                        <a:t>Pre-Installed Applications</a:t>
                      </a:r>
                      <a:br>
                        <a:rPr lang="en-GB" sz="1200" b="0" u="none" strike="noStrike" kern="1200" cap="none">
                          <a:solidFill>
                            <a:schemeClr val="tx1"/>
                          </a:solidFill>
                          <a:sym typeface="Arial"/>
                        </a:rPr>
                      </a:br>
                      <a:r>
                        <a:rPr lang="en-GB" sz="1200" b="0" u="none" strike="noStrike" kern="1200" cap="none">
                          <a:solidFill>
                            <a:schemeClr val="tx1"/>
                          </a:solidFill>
                          <a:sym typeface="Arial"/>
                        </a:rPr>
                        <a:t>Office C2R</a:t>
                      </a:r>
                      <a:br>
                        <a:rPr lang="en-GB" sz="1200" b="0" u="none" strike="noStrike" kern="1200" cap="none">
                          <a:solidFill>
                            <a:schemeClr val="tx1"/>
                          </a:solidFill>
                          <a:sym typeface="Arial"/>
                        </a:rPr>
                      </a:br>
                      <a:r>
                        <a:rPr lang="en-GB" sz="1200" b="0" u="none" strike="noStrike" kern="1200" cap="none">
                          <a:solidFill>
                            <a:schemeClr val="tx1"/>
                          </a:solidFill>
                          <a:sym typeface="Arial"/>
                        </a:rPr>
                        <a:t>Teams</a:t>
                      </a:r>
                      <a:br>
                        <a:rPr lang="en-GB" sz="1200" b="0" u="none" strike="noStrike" kern="1200" cap="none">
                          <a:solidFill>
                            <a:schemeClr val="tx1"/>
                          </a:solidFill>
                          <a:sym typeface="Arial"/>
                        </a:rPr>
                      </a:br>
                      <a:r>
                        <a:rPr lang="en-GB" sz="1200" b="0" u="none" strike="noStrike" kern="1200" cap="none">
                          <a:solidFill>
                            <a:schemeClr val="tx1"/>
                          </a:solidFill>
                          <a:sym typeface="Arial"/>
                        </a:rPr>
                        <a:t>Adobe Reader</a:t>
                      </a:r>
                      <a:br>
                        <a:rPr lang="en-GB" sz="1200" b="0" u="none" strike="noStrike" kern="1200" cap="none">
                          <a:solidFill>
                            <a:schemeClr val="tx1"/>
                          </a:solidFill>
                          <a:sym typeface="Arial"/>
                        </a:rPr>
                      </a:br>
                      <a:r>
                        <a:rPr lang="en-GB" sz="1200" b="0" u="none" strike="noStrike" kern="1200" cap="none">
                          <a:solidFill>
                            <a:schemeClr val="tx1"/>
                          </a:solidFill>
                          <a:sym typeface="Arial"/>
                        </a:rPr>
                        <a:t>Chrome</a:t>
                      </a:r>
                      <a:br>
                        <a:rPr lang="en-GB" sz="1200" b="0" u="none" strike="noStrike" kern="1200" cap="none">
                          <a:solidFill>
                            <a:schemeClr val="tx1"/>
                          </a:solidFill>
                          <a:sym typeface="Arial"/>
                        </a:rPr>
                      </a:br>
                      <a:r>
                        <a:rPr lang="en-GB" sz="1200" b="0" u="none" strike="noStrike" kern="1200" cap="none">
                          <a:solidFill>
                            <a:schemeClr val="tx1"/>
                          </a:solidFill>
                          <a:sym typeface="Arial"/>
                        </a:rPr>
                        <a:t>AVD Add-in extensions</a:t>
                      </a:r>
                      <a:endParaRPr lang="en-GB" sz="1200" b="0" i="0" u="none" strike="noStrike" kern="1200" cap="none">
                        <a:solidFill>
                          <a:schemeClr val="tx1"/>
                        </a:solidFill>
                        <a:latin typeface="+mn-lt"/>
                        <a:ea typeface="+mn-ea"/>
                        <a:cs typeface="+mn-cs"/>
                        <a:sym typeface="Arial"/>
                      </a:endParaRPr>
                    </a:p>
                  </a:txBody>
                  <a:tcPr marL="43725" marR="43725" marT="0" marB="0"/>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530411682"/>
                  </a:ext>
                </a:extLst>
              </a:tr>
              <a:tr h="296792">
                <a:tc>
                  <a:txBody>
                    <a:bodyPr/>
                    <a:lstStyle/>
                    <a:p>
                      <a:pPr marL="0" indent="0" algn="ctr">
                        <a:lnSpc>
                          <a:spcPct val="100000"/>
                        </a:lnSpc>
                        <a:spcAft>
                          <a:spcPts val="1300"/>
                        </a:spcAft>
                        <a:buFont typeface="Arial" panose="020B0604020202020204" pitchFamily="34" charset="0"/>
                        <a:buNone/>
                      </a:pPr>
                      <a:r>
                        <a:rPr lang="en-GB" sz="1200" b="0" u="none" strike="noStrike" kern="1200" cap="none">
                          <a:solidFill>
                            <a:schemeClr val="tx1"/>
                          </a:solidFill>
                          <a:sym typeface="Arial"/>
                        </a:rPr>
                        <a:t>Windows Patching</a:t>
                      </a:r>
                      <a:endParaRPr lang="en-GB" sz="1200" b="0" i="0" u="none" strike="noStrike" kern="1200" cap="none">
                        <a:solidFill>
                          <a:schemeClr val="tx1"/>
                        </a:solidFill>
                        <a:latin typeface="+mn-lt"/>
                        <a:ea typeface="+mn-ea"/>
                        <a:cs typeface="+mn-cs"/>
                        <a:sym typeface="Arial"/>
                      </a:endParaRPr>
                    </a:p>
                  </a:txBody>
                  <a:tcPr marL="43725" marR="43725" marT="0" marB="0"/>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tc>
                  <a:txBody>
                    <a:bodyPr/>
                    <a:lstStyle/>
                    <a:p>
                      <a:pPr indent="-6350" algn="ctr">
                        <a:lnSpc>
                          <a:spcPct val="112000"/>
                        </a:lnSpc>
                        <a:spcAft>
                          <a:spcPts val="1300"/>
                        </a:spcAft>
                      </a:pPr>
                      <a:r>
                        <a:rPr lang="en-GB" sz="1200" b="0" u="none" strike="noStrike" kern="1200" cap="none">
                          <a:solidFill>
                            <a:schemeClr val="tx1"/>
                          </a:solidFill>
                          <a:sym typeface="Arial"/>
                        </a:rPr>
                        <a:t>Y</a:t>
                      </a:r>
                      <a:endParaRPr lang="en-AU" sz="1200" b="0" i="0" u="none" strike="noStrike" kern="1200" cap="none">
                        <a:solidFill>
                          <a:schemeClr val="tx1"/>
                        </a:solidFill>
                        <a:latin typeface="+mn-lt"/>
                        <a:ea typeface="+mn-ea"/>
                        <a:cs typeface="+mn-cs"/>
                        <a:sym typeface="Arial"/>
                      </a:endParaRPr>
                    </a:p>
                  </a:txBody>
                  <a:tcPr marL="43725" marR="43725" marT="0" marB="0" anchor="ctr"/>
                </a:tc>
                <a:extLst>
                  <a:ext uri="{0D108BD9-81ED-4DB2-BD59-A6C34878D82A}">
                    <a16:rowId xmlns:a16="http://schemas.microsoft.com/office/drawing/2014/main" val="2018557696"/>
                  </a:ext>
                </a:extLst>
              </a:tr>
            </a:tbl>
          </a:graphicData>
        </a:graphic>
      </p:graphicFrame>
      <p:pic>
        <p:nvPicPr>
          <p:cNvPr id="4" name="Graphic 3" descr="asdasd">
            <a:extLst>
              <a:ext uri="{FF2B5EF4-FFF2-40B4-BE49-F238E27FC236}">
                <a16:creationId xmlns:a16="http://schemas.microsoft.com/office/drawing/2014/main" id="{2CD4E3AC-5A0B-75C7-23CD-9F617C1FE5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1814" y="587268"/>
            <a:ext cx="914400" cy="914400"/>
          </a:xfrm>
          <a:prstGeom prst="rect">
            <a:avLst/>
          </a:prstGeom>
        </p:spPr>
      </p:pic>
      <p:sp>
        <p:nvSpPr>
          <p:cNvPr id="5" name="TextBox 4">
            <a:extLst>
              <a:ext uri="{FF2B5EF4-FFF2-40B4-BE49-F238E27FC236}">
                <a16:creationId xmlns:a16="http://schemas.microsoft.com/office/drawing/2014/main" id="{CE5807D2-19C5-8622-1689-156C1746B4AE}"/>
              </a:ext>
            </a:extLst>
          </p:cNvPr>
          <p:cNvSpPr txBox="1"/>
          <p:nvPr/>
        </p:nvSpPr>
        <p:spPr>
          <a:xfrm>
            <a:off x="720906" y="1420919"/>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2851056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296560-C004-EEA0-26EF-C1F6E0570236}"/>
              </a:ext>
            </a:extLst>
          </p:cNvPr>
          <p:cNvSpPr txBox="1"/>
          <p:nvPr/>
        </p:nvSpPr>
        <p:spPr>
          <a:xfrm>
            <a:off x="960120" y="895179"/>
            <a:ext cx="9824144" cy="553998"/>
          </a:xfrm>
          <a:prstGeom prst="rect">
            <a:avLst/>
          </a:prstGeom>
          <a:noFill/>
        </p:spPr>
        <p:txBody>
          <a:bodyPr wrap="square" rtlCol="0">
            <a:spAutoFit/>
          </a:bodyPr>
          <a:lstStyle/>
          <a:p>
            <a:r>
              <a:rPr lang="en-US" sz="3000">
                <a:latin typeface="Montserrat Bold" pitchFamily="2" charset="0"/>
              </a:rPr>
              <a:t>What Is The Essential 8?</a:t>
            </a:r>
            <a:endParaRPr lang="en-AU" sz="3000">
              <a:latin typeface="Montserrat Bold" pitchFamily="2" charset="0"/>
            </a:endParaRPr>
          </a:p>
        </p:txBody>
      </p:sp>
      <p:pic>
        <p:nvPicPr>
          <p:cNvPr id="3" name="Picture 2" descr="What is the Essential 8 and Why Should You be Interested? - Acurus">
            <a:extLst>
              <a:ext uri="{FF2B5EF4-FFF2-40B4-BE49-F238E27FC236}">
                <a16:creationId xmlns:a16="http://schemas.microsoft.com/office/drawing/2014/main" id="{A7F1B94B-6893-BB1D-B899-B6829DC19969}"/>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53514" y="2107480"/>
            <a:ext cx="7333996" cy="4028079"/>
          </a:xfrm>
          <a:prstGeom prst="rect">
            <a:avLst/>
          </a:prstGeom>
          <a:solidFill>
            <a:schemeClr val="bg1"/>
          </a:solidFill>
          <a:ln>
            <a:solidFill>
              <a:schemeClr val="bg1"/>
            </a:solidFill>
          </a:ln>
        </p:spPr>
      </p:pic>
    </p:spTree>
    <p:extLst>
      <p:ext uri="{BB962C8B-B14F-4D97-AF65-F5344CB8AC3E}">
        <p14:creationId xmlns:p14="http://schemas.microsoft.com/office/powerpoint/2010/main" val="127245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EE071-9DE5-D5E1-9FB1-54C6072B6749}"/>
              </a:ext>
            </a:extLst>
          </p:cNvPr>
          <p:cNvSpPr txBox="1"/>
          <p:nvPr/>
        </p:nvSpPr>
        <p:spPr>
          <a:xfrm>
            <a:off x="960120" y="895179"/>
            <a:ext cx="9824144" cy="553998"/>
          </a:xfrm>
          <a:prstGeom prst="rect">
            <a:avLst/>
          </a:prstGeom>
          <a:noFill/>
        </p:spPr>
        <p:txBody>
          <a:bodyPr wrap="square" rtlCol="0">
            <a:spAutoFit/>
          </a:bodyPr>
          <a:lstStyle/>
          <a:p>
            <a:r>
              <a:rPr lang="en-GB" sz="3000">
                <a:latin typeface="Montserrat Bold" pitchFamily="2" charset="0"/>
              </a:rPr>
              <a:t>What Are The Maturity Levels?</a:t>
            </a:r>
          </a:p>
        </p:txBody>
      </p:sp>
      <p:pic>
        <p:nvPicPr>
          <p:cNvPr id="3" name="Picture 2">
            <a:extLst>
              <a:ext uri="{FF2B5EF4-FFF2-40B4-BE49-F238E27FC236}">
                <a16:creationId xmlns:a16="http://schemas.microsoft.com/office/drawing/2014/main" id="{B685F616-07B6-6AD8-6035-9E2B830606CC}"/>
              </a:ext>
            </a:extLst>
          </p:cNvPr>
          <p:cNvPicPr>
            <a:picLocks noChangeAspect="1"/>
          </p:cNvPicPr>
          <p:nvPr/>
        </p:nvPicPr>
        <p:blipFill>
          <a:blip r:embed="rId2"/>
          <a:stretch>
            <a:fillRect/>
          </a:stretch>
        </p:blipFill>
        <p:spPr>
          <a:xfrm>
            <a:off x="960120" y="1973445"/>
            <a:ext cx="8541147" cy="2911110"/>
          </a:xfrm>
          <a:prstGeom prst="rect">
            <a:avLst/>
          </a:prstGeom>
        </p:spPr>
      </p:pic>
    </p:spTree>
    <p:extLst>
      <p:ext uri="{BB962C8B-B14F-4D97-AF65-F5344CB8AC3E}">
        <p14:creationId xmlns:p14="http://schemas.microsoft.com/office/powerpoint/2010/main" val="3851081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EE071-9DE5-D5E1-9FB1-54C6072B6749}"/>
              </a:ext>
            </a:extLst>
          </p:cNvPr>
          <p:cNvSpPr txBox="1"/>
          <p:nvPr/>
        </p:nvSpPr>
        <p:spPr>
          <a:xfrm>
            <a:off x="960120" y="895179"/>
            <a:ext cx="9824144" cy="553998"/>
          </a:xfrm>
          <a:prstGeom prst="rect">
            <a:avLst/>
          </a:prstGeom>
          <a:noFill/>
        </p:spPr>
        <p:txBody>
          <a:bodyPr wrap="square" rtlCol="0">
            <a:spAutoFit/>
          </a:bodyPr>
          <a:lstStyle/>
          <a:p>
            <a:r>
              <a:rPr lang="en-GB" sz="3000">
                <a:latin typeface="Montserrat Bold" pitchFamily="2" charset="0"/>
              </a:rPr>
              <a:t>Main Differences?</a:t>
            </a:r>
          </a:p>
        </p:txBody>
      </p:sp>
      <p:sp>
        <p:nvSpPr>
          <p:cNvPr id="4" name="Content Placeholder 2">
            <a:extLst>
              <a:ext uri="{FF2B5EF4-FFF2-40B4-BE49-F238E27FC236}">
                <a16:creationId xmlns:a16="http://schemas.microsoft.com/office/drawing/2014/main" id="{AEE337C8-B7DC-6712-D553-621385CEC807}"/>
              </a:ext>
            </a:extLst>
          </p:cNvPr>
          <p:cNvSpPr txBox="1">
            <a:spLocks/>
          </p:cNvSpPr>
          <p:nvPr/>
        </p:nvSpPr>
        <p:spPr>
          <a:xfrm>
            <a:off x="375453" y="2156318"/>
            <a:ext cx="3306501" cy="41638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103"/>
              </a:spcBef>
              <a:spcAft>
                <a:spcPts val="0"/>
              </a:spcAft>
              <a:buClr>
                <a:schemeClr val="dk1"/>
              </a:buClr>
              <a:buSzPts val="1800"/>
              <a:buFont typeface="Arial"/>
              <a:buChar char="•"/>
              <a:defRPr sz="3088"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51"/>
              </a:spcBef>
              <a:spcAft>
                <a:spcPts val="0"/>
              </a:spcAft>
              <a:buClr>
                <a:schemeClr val="dk1"/>
              </a:buClr>
              <a:buSzPts val="1800"/>
              <a:buFont typeface="Arial"/>
              <a:buChar char="•"/>
              <a:defRPr sz="2647"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51"/>
              </a:spcBef>
              <a:spcAft>
                <a:spcPts val="0"/>
              </a:spcAft>
              <a:buClr>
                <a:schemeClr val="dk1"/>
              </a:buClr>
              <a:buSzPts val="1800"/>
              <a:buFont typeface="Arial"/>
              <a:buChar char="•"/>
              <a:defRPr sz="2206"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51"/>
              </a:spcBef>
              <a:spcAft>
                <a:spcPts val="0"/>
              </a:spcAft>
              <a:buClr>
                <a:schemeClr val="dk1"/>
              </a:buClr>
              <a:buSzPts val="1800"/>
              <a:buFont typeface="Arial"/>
              <a:buChar char="•"/>
              <a:defRPr sz="1985"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51"/>
              </a:spcBef>
              <a:spcAft>
                <a:spcPts val="0"/>
              </a:spcAft>
              <a:buClr>
                <a:schemeClr val="dk1"/>
              </a:buClr>
              <a:buSzPts val="1800"/>
              <a:buFont typeface="Arial"/>
              <a:buChar char="•"/>
              <a:defRPr sz="1985"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51"/>
              </a:spcBef>
              <a:spcAft>
                <a:spcPts val="0"/>
              </a:spcAft>
              <a:buClr>
                <a:schemeClr val="dk1"/>
              </a:buClr>
              <a:buSzPts val="1800"/>
              <a:buFont typeface="Arial"/>
              <a:buChar char="•"/>
              <a:defRPr sz="1985"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51"/>
              </a:spcBef>
              <a:spcAft>
                <a:spcPts val="0"/>
              </a:spcAft>
              <a:buClr>
                <a:schemeClr val="dk1"/>
              </a:buClr>
              <a:buSzPts val="1800"/>
              <a:buFont typeface="Arial"/>
              <a:buChar char="•"/>
              <a:defRPr sz="1985"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51"/>
              </a:spcBef>
              <a:spcAft>
                <a:spcPts val="0"/>
              </a:spcAft>
              <a:buClr>
                <a:schemeClr val="dk1"/>
              </a:buClr>
              <a:buSzPts val="1800"/>
              <a:buFont typeface="Arial"/>
              <a:buChar char="•"/>
              <a:defRPr sz="1985"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51"/>
              </a:spcBef>
              <a:spcAft>
                <a:spcPts val="0"/>
              </a:spcAft>
              <a:buClr>
                <a:schemeClr val="dk1"/>
              </a:buClr>
              <a:buSzPts val="1800"/>
              <a:buFont typeface="Arial"/>
              <a:buChar char="•"/>
              <a:defRPr sz="1985" b="0" i="0" u="none" strike="noStrike" cap="none">
                <a:solidFill>
                  <a:schemeClr val="dk1"/>
                </a:solidFill>
                <a:latin typeface="Calibri"/>
                <a:ea typeface="Calibri"/>
                <a:cs typeface="Calibri"/>
                <a:sym typeface="Calibri"/>
              </a:defRPr>
            </a:lvl9pPr>
          </a:lstStyle>
          <a:p>
            <a:pPr marL="0" indent="0">
              <a:buNone/>
            </a:pPr>
            <a:r>
              <a:rPr lang="en-GB" sz="1600">
                <a:solidFill>
                  <a:schemeClr val="tx1"/>
                </a:solidFill>
                <a:latin typeface="Montserrat Bold" pitchFamily="2" charset="0"/>
              </a:rPr>
              <a:t>Level 1</a:t>
            </a:r>
          </a:p>
          <a:p>
            <a:pPr marL="0" indent="0">
              <a:buNone/>
            </a:pPr>
            <a:endParaRPr lang="en-GB" sz="1600" b="1">
              <a:solidFill>
                <a:schemeClr val="tx1"/>
              </a:solidFill>
              <a:latin typeface="+mn-lt"/>
            </a:endParaRPr>
          </a:p>
          <a:p>
            <a:pPr lvl="1">
              <a:buClrTx/>
              <a:buFont typeface="Arial" panose="020B0604020202020204" pitchFamily="34" charset="0"/>
              <a:buChar char="•"/>
            </a:pPr>
            <a:r>
              <a:rPr lang="en-GB" sz="1600">
                <a:solidFill>
                  <a:schemeClr val="tx1"/>
                </a:solidFill>
                <a:latin typeface="+mn-lt"/>
              </a:rPr>
              <a:t>Base level, “common sense security” mostly non impacting</a:t>
            </a:r>
          </a:p>
          <a:p>
            <a:pPr lvl="1">
              <a:buClrTx/>
              <a:buFont typeface="Arial" panose="020B0604020202020204" pitchFamily="34" charset="0"/>
              <a:buChar char="•"/>
            </a:pPr>
            <a:r>
              <a:rPr lang="en-GB" sz="1600">
                <a:solidFill>
                  <a:schemeClr val="tx1"/>
                </a:solidFill>
                <a:latin typeface="+mn-lt"/>
              </a:rPr>
              <a:t>Blocking of Macro’s often highly frustrating</a:t>
            </a:r>
          </a:p>
          <a:p>
            <a:pPr lvl="1">
              <a:buClrTx/>
              <a:buFont typeface="Arial" panose="020B0604020202020204" pitchFamily="34" charset="0"/>
              <a:buChar char="•"/>
            </a:pPr>
            <a:r>
              <a:rPr lang="en-GB" sz="1600">
                <a:solidFill>
                  <a:schemeClr val="tx1"/>
                </a:solidFill>
                <a:latin typeface="+mn-lt"/>
              </a:rPr>
              <a:t>Blocking of scripts in websites sometimes causes problems</a:t>
            </a:r>
          </a:p>
        </p:txBody>
      </p:sp>
      <p:sp>
        <p:nvSpPr>
          <p:cNvPr id="5" name="Content Placeholder 2">
            <a:extLst>
              <a:ext uri="{FF2B5EF4-FFF2-40B4-BE49-F238E27FC236}">
                <a16:creationId xmlns:a16="http://schemas.microsoft.com/office/drawing/2014/main" id="{FA382587-9A80-9B69-BE44-772C248BE49C}"/>
              </a:ext>
            </a:extLst>
          </p:cNvPr>
          <p:cNvSpPr txBox="1">
            <a:spLocks/>
          </p:cNvSpPr>
          <p:nvPr/>
        </p:nvSpPr>
        <p:spPr>
          <a:xfrm>
            <a:off x="3681954" y="2624328"/>
            <a:ext cx="3306501" cy="3522636"/>
          </a:xfrm>
          <a:prstGeom prst="rect">
            <a:avLst/>
          </a:prstGeom>
        </p:spPr>
        <p:txBody>
          <a:bodyPr vert="horz" lIns="91440" tIns="45720" rIns="91440" bIns="45720" rtlCol="0" anchor="ctr">
            <a:noAutofit/>
          </a:bodyPr>
          <a:lstStyle>
            <a:lvl1pPr marL="232179" indent="-232179" algn="l" defTabSz="291514" rtl="0" eaLnBrk="1" latinLnBrk="0" hangingPunct="1">
              <a:spcBef>
                <a:spcPts val="650"/>
              </a:spcBef>
              <a:buClr>
                <a:srgbClr val="F05A28"/>
              </a:buClr>
              <a:buSzPct val="130000"/>
              <a:buFont typeface="Verdana" panose="020B0604030504040204" pitchFamily="34" charset="0"/>
              <a:buChar char="●"/>
              <a:defRPr kumimoji="0" lang="en-AU" sz="1463"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1pPr>
            <a:lvl2pPr marL="52469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2pPr>
            <a:lvl3pPr marL="81720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3pPr>
            <a:lvl4pPr marL="1016838" indent="-139307"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4pPr>
            <a:lvl5pPr marL="1309348" indent="-139307" algn="l" defTabSz="495304" rtl="0" eaLnBrk="1" latinLnBrk="0" hangingPunct="1">
              <a:spcBef>
                <a:spcPts val="488"/>
              </a:spcBef>
              <a:buClr>
                <a:srgbClr val="F05A28"/>
              </a:buClr>
              <a:buSzPct val="130000"/>
              <a:buFont typeface="Verdana" panose="020B0604030504040204" pitchFamily="34" charset="0"/>
              <a:buChar char="●"/>
              <a:defRPr kumimoji="0" lang="en-US"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5pPr>
            <a:lvl6pPr marL="2724175" indent="-247653" algn="l" defTabSz="495304" rtl="0" eaLnBrk="1" latinLnBrk="0" hangingPunct="1">
              <a:spcBef>
                <a:spcPct val="20000"/>
              </a:spcBef>
              <a:buFont typeface="Arial"/>
              <a:buChar char="•"/>
              <a:defRPr sz="2167" kern="1200">
                <a:solidFill>
                  <a:schemeClr val="tx1"/>
                </a:solidFill>
                <a:latin typeface="+mn-lt"/>
                <a:ea typeface="+mn-ea"/>
                <a:cs typeface="+mn-cs"/>
              </a:defRPr>
            </a:lvl6pPr>
            <a:lvl7pPr marL="3219480" indent="-247653" algn="l" defTabSz="495304" rtl="0" eaLnBrk="1" latinLnBrk="0" hangingPunct="1">
              <a:spcBef>
                <a:spcPct val="20000"/>
              </a:spcBef>
              <a:buFont typeface="Arial"/>
              <a:buChar char="•"/>
              <a:defRPr sz="2167" kern="1200">
                <a:solidFill>
                  <a:schemeClr val="tx1"/>
                </a:solidFill>
                <a:latin typeface="+mn-lt"/>
                <a:ea typeface="+mn-ea"/>
                <a:cs typeface="+mn-cs"/>
              </a:defRPr>
            </a:lvl7pPr>
            <a:lvl8pPr marL="3714785" indent="-247653" algn="l" defTabSz="495304" rtl="0" eaLnBrk="1" latinLnBrk="0" hangingPunct="1">
              <a:spcBef>
                <a:spcPct val="20000"/>
              </a:spcBef>
              <a:buFont typeface="Arial"/>
              <a:buChar char="•"/>
              <a:defRPr sz="2167" kern="1200">
                <a:solidFill>
                  <a:schemeClr val="tx1"/>
                </a:solidFill>
                <a:latin typeface="+mn-lt"/>
                <a:ea typeface="+mn-ea"/>
                <a:cs typeface="+mn-cs"/>
              </a:defRPr>
            </a:lvl8pPr>
            <a:lvl9pPr marL="4210089" indent="-247653" algn="l" defTabSz="495304" rtl="0" eaLnBrk="1" latinLnBrk="0" hangingPunct="1">
              <a:spcBef>
                <a:spcPct val="20000"/>
              </a:spcBef>
              <a:buFont typeface="Arial"/>
              <a:buChar char="•"/>
              <a:defRPr sz="2167" kern="1200">
                <a:solidFill>
                  <a:schemeClr val="tx1"/>
                </a:solidFill>
                <a:latin typeface="+mn-lt"/>
                <a:ea typeface="+mn-ea"/>
                <a:cs typeface="+mn-cs"/>
              </a:defRPr>
            </a:lvl9pPr>
          </a:lstStyle>
          <a:p>
            <a:pPr marL="0" indent="0">
              <a:buNone/>
            </a:pPr>
            <a:r>
              <a:rPr lang="en-GB" sz="1600">
                <a:solidFill>
                  <a:schemeClr val="tx1"/>
                </a:solidFill>
                <a:latin typeface="Montserrat Bold" pitchFamily="2" charset="0"/>
              </a:rPr>
              <a:t>Level 2</a:t>
            </a:r>
          </a:p>
          <a:p>
            <a:pPr marL="0" indent="0">
              <a:buNone/>
            </a:pPr>
            <a:endParaRPr lang="en-GB" sz="1600" b="1">
              <a:solidFill>
                <a:schemeClr val="tx1"/>
              </a:solidFill>
              <a:latin typeface="+mn-lt"/>
            </a:endParaRPr>
          </a:p>
          <a:p>
            <a:pPr lvl="1">
              <a:buClrTx/>
              <a:buFont typeface="Arial" panose="020B0604020202020204" pitchFamily="34" charset="0"/>
              <a:buChar char="•"/>
            </a:pPr>
            <a:r>
              <a:rPr lang="en-GB" sz="1600">
                <a:solidFill>
                  <a:schemeClr val="tx1"/>
                </a:solidFill>
                <a:latin typeface="+mn-lt"/>
              </a:rPr>
              <a:t>Modest step up in security, stats to impact end users and business process</a:t>
            </a:r>
          </a:p>
          <a:p>
            <a:pPr lvl="1">
              <a:buClrTx/>
              <a:buFont typeface="Arial" panose="020B0604020202020204" pitchFamily="34" charset="0"/>
              <a:buChar char="•"/>
            </a:pPr>
            <a:r>
              <a:rPr lang="en-GB" sz="1600">
                <a:solidFill>
                  <a:schemeClr val="tx1"/>
                </a:solidFill>
                <a:latin typeface="+mn-lt"/>
              </a:rPr>
              <a:t>Installed applications are now whitelist for install has large effort overhead</a:t>
            </a:r>
          </a:p>
          <a:p>
            <a:pPr lvl="1">
              <a:buClrTx/>
              <a:buFont typeface="Arial" panose="020B0604020202020204" pitchFamily="34" charset="0"/>
              <a:buChar char="•"/>
            </a:pPr>
            <a:r>
              <a:rPr lang="en-GB" sz="1600">
                <a:solidFill>
                  <a:schemeClr val="tx1"/>
                </a:solidFill>
                <a:latin typeface="+mn-lt"/>
              </a:rPr>
              <a:t>Completely blocking internet explorer 11 which can cause legacy application failure</a:t>
            </a:r>
          </a:p>
          <a:p>
            <a:pPr lvl="1">
              <a:buClrTx/>
              <a:buFont typeface="Arial" panose="020B0604020202020204" pitchFamily="34" charset="0"/>
              <a:buChar char="•"/>
            </a:pPr>
            <a:r>
              <a:rPr lang="en-GB" sz="1600">
                <a:solidFill>
                  <a:schemeClr val="tx1"/>
                </a:solidFill>
                <a:latin typeface="+mn-lt"/>
              </a:rPr>
              <a:t>Local administrator accounts are unique and managed</a:t>
            </a:r>
          </a:p>
        </p:txBody>
      </p:sp>
      <p:sp>
        <p:nvSpPr>
          <p:cNvPr id="6" name="Content Placeholder 2">
            <a:extLst>
              <a:ext uri="{FF2B5EF4-FFF2-40B4-BE49-F238E27FC236}">
                <a16:creationId xmlns:a16="http://schemas.microsoft.com/office/drawing/2014/main" id="{3DE7393C-4FF1-0593-9391-A0909B91FAF2}"/>
              </a:ext>
            </a:extLst>
          </p:cNvPr>
          <p:cNvSpPr txBox="1">
            <a:spLocks/>
          </p:cNvSpPr>
          <p:nvPr/>
        </p:nvSpPr>
        <p:spPr>
          <a:xfrm>
            <a:off x="7477763" y="2156318"/>
            <a:ext cx="3306501" cy="3173703"/>
          </a:xfrm>
          <a:prstGeom prst="rect">
            <a:avLst/>
          </a:prstGeom>
        </p:spPr>
        <p:txBody>
          <a:bodyPr vert="horz" lIns="91440" tIns="45720" rIns="91440" bIns="45720" rtlCol="0" anchor="ctr">
            <a:normAutofit/>
          </a:bodyPr>
          <a:lstStyle>
            <a:lvl1pPr marL="232179" indent="-232179" algn="l" defTabSz="291514" rtl="0" eaLnBrk="1" latinLnBrk="0" hangingPunct="1">
              <a:spcBef>
                <a:spcPts val="650"/>
              </a:spcBef>
              <a:buClr>
                <a:srgbClr val="F05A28"/>
              </a:buClr>
              <a:buSzPct val="130000"/>
              <a:buFont typeface="Verdana" panose="020B0604030504040204" pitchFamily="34" charset="0"/>
              <a:buChar char="●"/>
              <a:defRPr kumimoji="0" lang="en-AU" sz="1463"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1pPr>
            <a:lvl2pPr marL="52469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2pPr>
            <a:lvl3pPr marL="817200" indent="-232179"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3pPr>
            <a:lvl4pPr marL="1016838" indent="-139307" algn="l" defTabSz="495304" rtl="0" eaLnBrk="1" latinLnBrk="0" hangingPunct="1">
              <a:spcBef>
                <a:spcPts val="488"/>
              </a:spcBef>
              <a:buClr>
                <a:srgbClr val="F05A28"/>
              </a:buClr>
              <a:buSzPct val="130000"/>
              <a:buFont typeface="Verdana" panose="020B0604030504040204" pitchFamily="34" charset="0"/>
              <a:buChar char="●"/>
              <a:defRPr kumimoji="0" lang="en-AU"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4pPr>
            <a:lvl5pPr marL="1309348" indent="-139307" algn="l" defTabSz="495304" rtl="0" eaLnBrk="1" latinLnBrk="0" hangingPunct="1">
              <a:spcBef>
                <a:spcPts val="488"/>
              </a:spcBef>
              <a:buClr>
                <a:srgbClr val="F05A28"/>
              </a:buClr>
              <a:buSzPct val="130000"/>
              <a:buFont typeface="Verdana" panose="020B0604030504040204" pitchFamily="34" charset="0"/>
              <a:buChar char="●"/>
              <a:defRPr kumimoji="0" lang="en-US" sz="975" b="0" i="0" u="none" strike="noStrike" kern="1200" cap="none" spc="0" normalizeH="0" baseline="0" noProof="0">
                <a:ln>
                  <a:noFill/>
                </a:ln>
                <a:solidFill>
                  <a:schemeClr val="bg1"/>
                </a:solidFill>
                <a:effectLst/>
                <a:uLnTx/>
                <a:uFillTx/>
                <a:latin typeface="Calibri" panose="020F0502020204030204" pitchFamily="34" charset="0"/>
                <a:ea typeface="Verdana" pitchFamily="34" charset="0"/>
                <a:cs typeface="Calibri" panose="020F0502020204030204" pitchFamily="34" charset="0"/>
              </a:defRPr>
            </a:lvl5pPr>
            <a:lvl6pPr marL="2724175" indent="-247653" algn="l" defTabSz="495304" rtl="0" eaLnBrk="1" latinLnBrk="0" hangingPunct="1">
              <a:spcBef>
                <a:spcPct val="20000"/>
              </a:spcBef>
              <a:buFont typeface="Arial"/>
              <a:buChar char="•"/>
              <a:defRPr sz="2167" kern="1200">
                <a:solidFill>
                  <a:schemeClr val="tx1"/>
                </a:solidFill>
                <a:latin typeface="+mn-lt"/>
                <a:ea typeface="+mn-ea"/>
                <a:cs typeface="+mn-cs"/>
              </a:defRPr>
            </a:lvl6pPr>
            <a:lvl7pPr marL="3219480" indent="-247653" algn="l" defTabSz="495304" rtl="0" eaLnBrk="1" latinLnBrk="0" hangingPunct="1">
              <a:spcBef>
                <a:spcPct val="20000"/>
              </a:spcBef>
              <a:buFont typeface="Arial"/>
              <a:buChar char="•"/>
              <a:defRPr sz="2167" kern="1200">
                <a:solidFill>
                  <a:schemeClr val="tx1"/>
                </a:solidFill>
                <a:latin typeface="+mn-lt"/>
                <a:ea typeface="+mn-ea"/>
                <a:cs typeface="+mn-cs"/>
              </a:defRPr>
            </a:lvl7pPr>
            <a:lvl8pPr marL="3714785" indent="-247653" algn="l" defTabSz="495304" rtl="0" eaLnBrk="1" latinLnBrk="0" hangingPunct="1">
              <a:spcBef>
                <a:spcPct val="20000"/>
              </a:spcBef>
              <a:buFont typeface="Arial"/>
              <a:buChar char="•"/>
              <a:defRPr sz="2167" kern="1200">
                <a:solidFill>
                  <a:schemeClr val="tx1"/>
                </a:solidFill>
                <a:latin typeface="+mn-lt"/>
                <a:ea typeface="+mn-ea"/>
                <a:cs typeface="+mn-cs"/>
              </a:defRPr>
            </a:lvl8pPr>
            <a:lvl9pPr marL="4210089" indent="-247653" algn="l" defTabSz="495304" rtl="0" eaLnBrk="1" latinLnBrk="0" hangingPunct="1">
              <a:spcBef>
                <a:spcPct val="20000"/>
              </a:spcBef>
              <a:buFont typeface="Arial"/>
              <a:buChar char="•"/>
              <a:defRPr sz="2167" kern="1200">
                <a:solidFill>
                  <a:schemeClr val="tx1"/>
                </a:solidFill>
                <a:latin typeface="+mn-lt"/>
                <a:ea typeface="+mn-ea"/>
                <a:cs typeface="+mn-cs"/>
              </a:defRPr>
            </a:lvl9pPr>
          </a:lstStyle>
          <a:p>
            <a:pPr marL="0" indent="0">
              <a:buNone/>
            </a:pPr>
            <a:r>
              <a:rPr lang="en-GB" sz="1600">
                <a:solidFill>
                  <a:schemeClr val="tx1"/>
                </a:solidFill>
                <a:latin typeface="Montserrat Bold" pitchFamily="2" charset="0"/>
              </a:rPr>
              <a:t>Level 3</a:t>
            </a:r>
          </a:p>
          <a:p>
            <a:pPr>
              <a:buClrTx/>
              <a:buFont typeface="Arial" panose="020B0604020202020204" pitchFamily="34" charset="0"/>
              <a:buChar char="•"/>
            </a:pPr>
            <a:endParaRPr lang="en-GB" sz="1600" b="1">
              <a:solidFill>
                <a:schemeClr val="tx1"/>
              </a:solidFill>
              <a:latin typeface="+mn-lt"/>
            </a:endParaRPr>
          </a:p>
          <a:p>
            <a:pPr lvl="1">
              <a:buClrTx/>
              <a:buFont typeface="Arial" panose="020B0604020202020204" pitchFamily="34" charset="0"/>
              <a:buChar char="•"/>
            </a:pPr>
            <a:r>
              <a:rPr lang="en-GB" sz="1600">
                <a:solidFill>
                  <a:schemeClr val="tx1"/>
                </a:solidFill>
                <a:latin typeface="+mn-lt"/>
              </a:rPr>
              <a:t>Focused on high priority target businesses</a:t>
            </a:r>
          </a:p>
          <a:p>
            <a:pPr lvl="1">
              <a:buClrTx/>
              <a:buFont typeface="Arial" panose="020B0604020202020204" pitchFamily="34" charset="0"/>
              <a:buChar char="•"/>
            </a:pPr>
            <a:r>
              <a:rPr lang="en-GB" sz="1600">
                <a:solidFill>
                  <a:schemeClr val="tx1"/>
                </a:solidFill>
                <a:latin typeface="+mn-lt"/>
              </a:rPr>
              <a:t>Larger scope of blocked applications &amp; functions</a:t>
            </a:r>
          </a:p>
          <a:p>
            <a:pPr lvl="1">
              <a:buClrTx/>
              <a:buFont typeface="Arial" panose="020B0604020202020204" pitchFamily="34" charset="0"/>
              <a:buChar char="•"/>
            </a:pPr>
            <a:r>
              <a:rPr lang="en-GB" sz="1600">
                <a:solidFill>
                  <a:schemeClr val="tx1"/>
                </a:solidFill>
                <a:latin typeface="+mn-lt"/>
              </a:rPr>
              <a:t>All applications would need to be tested</a:t>
            </a:r>
          </a:p>
          <a:p>
            <a:pPr lvl="1">
              <a:buClrTx/>
              <a:buFont typeface="Arial" panose="020B0604020202020204" pitchFamily="34" charset="0"/>
              <a:buChar char="•"/>
            </a:pPr>
            <a:r>
              <a:rPr lang="en-GB" sz="1600">
                <a:solidFill>
                  <a:schemeClr val="tx1"/>
                </a:solidFill>
                <a:latin typeface="+mn-lt"/>
              </a:rPr>
              <a:t>High impact for end users</a:t>
            </a:r>
          </a:p>
        </p:txBody>
      </p:sp>
    </p:spTree>
    <p:extLst>
      <p:ext uri="{BB962C8B-B14F-4D97-AF65-F5344CB8AC3E}">
        <p14:creationId xmlns:p14="http://schemas.microsoft.com/office/powerpoint/2010/main" val="350693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0546DBC-C0AE-59C9-747C-9DA7CF33D014}"/>
              </a:ext>
            </a:extLst>
          </p:cNvPr>
          <p:cNvGraphicFramePr>
            <a:graphicFrameLocks noGrp="1"/>
          </p:cNvGraphicFramePr>
          <p:nvPr>
            <p:extLst>
              <p:ext uri="{D42A27DB-BD31-4B8C-83A1-F6EECF244321}">
                <p14:modId xmlns:p14="http://schemas.microsoft.com/office/powerpoint/2010/main" val="2762058940"/>
              </p:ext>
            </p:extLst>
          </p:nvPr>
        </p:nvGraphicFramePr>
        <p:xfrm>
          <a:off x="2236708" y="1141375"/>
          <a:ext cx="6751844" cy="4983645"/>
        </p:xfrm>
        <a:graphic>
          <a:graphicData uri="http://schemas.openxmlformats.org/drawingml/2006/table">
            <a:tbl>
              <a:tblPr firstRow="1" firstCol="1" bandRow="1">
                <a:tableStyleId>{BC89EF96-8CEA-46FF-86C4-4CE0E7609802}</a:tableStyleId>
              </a:tblPr>
              <a:tblGrid>
                <a:gridCol w="2337488">
                  <a:extLst>
                    <a:ext uri="{9D8B030D-6E8A-4147-A177-3AD203B41FA5}">
                      <a16:colId xmlns:a16="http://schemas.microsoft.com/office/drawing/2014/main" val="3245222199"/>
                    </a:ext>
                  </a:extLst>
                </a:gridCol>
                <a:gridCol w="4414356">
                  <a:extLst>
                    <a:ext uri="{9D8B030D-6E8A-4147-A177-3AD203B41FA5}">
                      <a16:colId xmlns:a16="http://schemas.microsoft.com/office/drawing/2014/main" val="1996205336"/>
                    </a:ext>
                  </a:extLst>
                </a:gridCol>
              </a:tblGrid>
              <a:tr h="231324">
                <a:tc>
                  <a:txBody>
                    <a:bodyPr/>
                    <a:lstStyle/>
                    <a:p>
                      <a:pPr>
                        <a:lnSpc>
                          <a:spcPct val="107000"/>
                        </a:lnSpc>
                        <a:spcAft>
                          <a:spcPts val="800"/>
                        </a:spcAft>
                      </a:pPr>
                      <a:r>
                        <a:rPr lang="en-AU" sz="1300" kern="0">
                          <a:solidFill>
                            <a:schemeClr val="tx1"/>
                          </a:solidFill>
                          <a:effectLst/>
                        </a:rPr>
                        <a:t>Essential 8 Control</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nchor="ctr"/>
                </a:tc>
                <a:tc>
                  <a:txBody>
                    <a:bodyPr/>
                    <a:lstStyle/>
                    <a:p>
                      <a:pPr>
                        <a:lnSpc>
                          <a:spcPct val="107000"/>
                        </a:lnSpc>
                        <a:spcAft>
                          <a:spcPts val="800"/>
                        </a:spcAft>
                      </a:pPr>
                      <a:r>
                        <a:rPr lang="en-AU" sz="1300" kern="0">
                          <a:solidFill>
                            <a:schemeClr val="tx1"/>
                          </a:solidFill>
                          <a:effectLst/>
                        </a:rPr>
                        <a:t>How TechClick Recommend Managing the control</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1657975571"/>
                  </a:ext>
                </a:extLst>
              </a:tr>
              <a:tr h="454533">
                <a:tc>
                  <a:txBody>
                    <a:bodyPr/>
                    <a:lstStyle/>
                    <a:p>
                      <a:pPr>
                        <a:lnSpc>
                          <a:spcPct val="107000"/>
                        </a:lnSpc>
                        <a:spcAft>
                          <a:spcPts val="800"/>
                        </a:spcAft>
                      </a:pPr>
                      <a:r>
                        <a:rPr lang="en-AU" sz="1300" kern="0">
                          <a:solidFill>
                            <a:schemeClr val="tx1"/>
                          </a:solidFill>
                          <a:effectLst/>
                        </a:rPr>
                        <a:t>Application control</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uses Intune compliance and configuration policies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3351169200"/>
                  </a:ext>
                </a:extLst>
              </a:tr>
              <a:tr h="677745">
                <a:tc>
                  <a:txBody>
                    <a:bodyPr/>
                    <a:lstStyle/>
                    <a:p>
                      <a:pPr>
                        <a:lnSpc>
                          <a:spcPct val="107000"/>
                        </a:lnSpc>
                        <a:spcAft>
                          <a:spcPts val="800"/>
                        </a:spcAft>
                      </a:pPr>
                      <a:r>
                        <a:rPr lang="en-AU" sz="1300" kern="0">
                          <a:solidFill>
                            <a:schemeClr val="tx1"/>
                          </a:solidFill>
                          <a:effectLst/>
                        </a:rPr>
                        <a:t>Patch applications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implements Intune patch management alongside Defender for endpoint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1105322479"/>
                  </a:ext>
                </a:extLst>
              </a:tr>
              <a:tr h="454533">
                <a:tc>
                  <a:txBody>
                    <a:bodyPr/>
                    <a:lstStyle/>
                    <a:p>
                      <a:pPr>
                        <a:lnSpc>
                          <a:spcPct val="107000"/>
                        </a:lnSpc>
                        <a:spcAft>
                          <a:spcPts val="800"/>
                        </a:spcAft>
                      </a:pPr>
                      <a:r>
                        <a:rPr lang="en-AU" sz="1300" kern="0">
                          <a:solidFill>
                            <a:schemeClr val="tx1"/>
                          </a:solidFill>
                          <a:effectLst/>
                        </a:rPr>
                        <a:t>Configure Microsoft Office macro settings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uses Intune compliance and configuration policies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3152854646"/>
                  </a:ext>
                </a:extLst>
              </a:tr>
              <a:tr h="454533">
                <a:tc>
                  <a:txBody>
                    <a:bodyPr/>
                    <a:lstStyle/>
                    <a:p>
                      <a:pPr>
                        <a:lnSpc>
                          <a:spcPct val="107000"/>
                        </a:lnSpc>
                        <a:spcAft>
                          <a:spcPts val="800"/>
                        </a:spcAft>
                      </a:pPr>
                      <a:r>
                        <a:rPr lang="en-AU" sz="1300" kern="0">
                          <a:solidFill>
                            <a:schemeClr val="tx1"/>
                          </a:solidFill>
                          <a:effectLst/>
                        </a:rPr>
                        <a:t>User application hardening</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uses Intune compliance and configuration policies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957987889"/>
                  </a:ext>
                </a:extLst>
              </a:tr>
              <a:tr h="454533">
                <a:tc>
                  <a:txBody>
                    <a:bodyPr/>
                    <a:lstStyle/>
                    <a:p>
                      <a:pPr>
                        <a:lnSpc>
                          <a:spcPct val="107000"/>
                        </a:lnSpc>
                        <a:spcAft>
                          <a:spcPts val="800"/>
                        </a:spcAft>
                      </a:pPr>
                      <a:r>
                        <a:rPr lang="en-AU" sz="1300" kern="0">
                          <a:solidFill>
                            <a:schemeClr val="tx1"/>
                          </a:solidFill>
                          <a:effectLst/>
                        </a:rPr>
                        <a:t>Restrict administrative privileges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err="1">
                          <a:solidFill>
                            <a:schemeClr val="tx1"/>
                          </a:solidFill>
                          <a:effectLst/>
                        </a:rPr>
                        <a:t>TechClick</a:t>
                      </a:r>
                      <a:r>
                        <a:rPr lang="en-AU" sz="1300" kern="0">
                          <a:solidFill>
                            <a:schemeClr val="tx1"/>
                          </a:solidFill>
                          <a:effectLst/>
                        </a:rPr>
                        <a:t> uses Conditional access and Microsoft LAPS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667218124"/>
                  </a:ext>
                </a:extLst>
              </a:tr>
              <a:tr h="677745">
                <a:tc>
                  <a:txBody>
                    <a:bodyPr/>
                    <a:lstStyle/>
                    <a:p>
                      <a:pPr>
                        <a:lnSpc>
                          <a:spcPct val="107000"/>
                        </a:lnSpc>
                        <a:spcAft>
                          <a:spcPts val="800"/>
                        </a:spcAft>
                      </a:pPr>
                      <a:r>
                        <a:rPr lang="en-AU" sz="1300" kern="0">
                          <a:solidFill>
                            <a:schemeClr val="tx1"/>
                          </a:solidFill>
                          <a:effectLst/>
                        </a:rPr>
                        <a:t>Patch operating systems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implements Intune patch management alongside Defender for endpoint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1383799908"/>
                  </a:ext>
                </a:extLst>
              </a:tr>
              <a:tr h="454533">
                <a:tc>
                  <a:txBody>
                    <a:bodyPr/>
                    <a:lstStyle/>
                    <a:p>
                      <a:pPr>
                        <a:lnSpc>
                          <a:spcPct val="107000"/>
                        </a:lnSpc>
                        <a:spcAft>
                          <a:spcPts val="800"/>
                        </a:spcAft>
                      </a:pPr>
                      <a:r>
                        <a:rPr lang="en-AU" sz="1300" kern="0">
                          <a:solidFill>
                            <a:schemeClr val="tx1"/>
                          </a:solidFill>
                          <a:effectLst/>
                        </a:rPr>
                        <a:t>Multi-factor authentication</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uses Conditional access to manage these requirements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1648281675"/>
                  </a:ext>
                </a:extLst>
              </a:tr>
              <a:tr h="1124166">
                <a:tc>
                  <a:txBody>
                    <a:bodyPr/>
                    <a:lstStyle/>
                    <a:p>
                      <a:pPr>
                        <a:lnSpc>
                          <a:spcPct val="107000"/>
                        </a:lnSpc>
                        <a:spcAft>
                          <a:spcPts val="800"/>
                        </a:spcAft>
                      </a:pPr>
                      <a:r>
                        <a:rPr lang="en-AU" sz="1300" kern="0">
                          <a:solidFill>
                            <a:schemeClr val="tx1"/>
                          </a:solidFill>
                          <a:effectLst/>
                        </a:rPr>
                        <a:t>Regular backups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tc>
                  <a:txBody>
                    <a:bodyPr/>
                    <a:lstStyle/>
                    <a:p>
                      <a:pPr>
                        <a:lnSpc>
                          <a:spcPct val="107000"/>
                        </a:lnSpc>
                        <a:spcAft>
                          <a:spcPts val="800"/>
                        </a:spcAft>
                      </a:pPr>
                      <a:r>
                        <a:rPr lang="en-AU" sz="1300" kern="0">
                          <a:solidFill>
                            <a:schemeClr val="tx1"/>
                          </a:solidFill>
                          <a:effectLst/>
                        </a:rPr>
                        <a:t>TechClick recommends and configures the use of </a:t>
                      </a:r>
                      <a:r>
                        <a:rPr lang="en-AU" sz="1300" kern="0" err="1">
                          <a:solidFill>
                            <a:schemeClr val="tx1"/>
                          </a:solidFill>
                          <a:effectLst/>
                        </a:rPr>
                        <a:t>Skykick</a:t>
                      </a:r>
                      <a:r>
                        <a:rPr lang="en-AU" sz="1300" kern="0">
                          <a:solidFill>
                            <a:schemeClr val="tx1"/>
                          </a:solidFill>
                          <a:effectLst/>
                        </a:rPr>
                        <a:t> cloud backup for all office 365 systems and for on premises systems Linktech has experience in configuring Azure Backup, VEEAM, Commvault and other tier 1 backup systems.</a:t>
                      </a:r>
                      <a:endParaRPr lang="en-AU"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56" marR="9656" marT="9656" marB="9656"/>
                </a:tc>
                <a:extLst>
                  <a:ext uri="{0D108BD9-81ED-4DB2-BD59-A6C34878D82A}">
                    <a16:rowId xmlns:a16="http://schemas.microsoft.com/office/drawing/2014/main" val="4293690214"/>
                  </a:ext>
                </a:extLst>
              </a:tr>
            </a:tbl>
          </a:graphicData>
        </a:graphic>
      </p:graphicFrame>
    </p:spTree>
    <p:extLst>
      <p:ext uri="{BB962C8B-B14F-4D97-AF65-F5344CB8AC3E}">
        <p14:creationId xmlns:p14="http://schemas.microsoft.com/office/powerpoint/2010/main" val="4023437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CC9F0A-E4C8-459B-9ABE-6B8B6E402ABB}"/>
              </a:ext>
            </a:extLst>
          </p:cNvPr>
          <p:cNvGraphicFramePr>
            <a:graphicFrameLocks noGrp="1"/>
          </p:cNvGraphicFramePr>
          <p:nvPr>
            <p:extLst>
              <p:ext uri="{D42A27DB-BD31-4B8C-83A1-F6EECF244321}">
                <p14:modId xmlns:p14="http://schemas.microsoft.com/office/powerpoint/2010/main" val="2978173349"/>
              </p:ext>
            </p:extLst>
          </p:nvPr>
        </p:nvGraphicFramePr>
        <p:xfrm>
          <a:off x="4754787" y="251358"/>
          <a:ext cx="7123592" cy="6159282"/>
        </p:xfrm>
        <a:graphic>
          <a:graphicData uri="http://schemas.openxmlformats.org/drawingml/2006/table">
            <a:tbl>
              <a:tblPr firstRow="1" bandRow="1">
                <a:tableStyleId>{BC89EF96-8CEA-46FF-86C4-4CE0E7609802}</a:tableStyleId>
              </a:tblPr>
              <a:tblGrid>
                <a:gridCol w="1780898">
                  <a:extLst>
                    <a:ext uri="{9D8B030D-6E8A-4147-A177-3AD203B41FA5}">
                      <a16:colId xmlns:a16="http://schemas.microsoft.com/office/drawing/2014/main" val="668390781"/>
                    </a:ext>
                  </a:extLst>
                </a:gridCol>
                <a:gridCol w="1780898">
                  <a:extLst>
                    <a:ext uri="{9D8B030D-6E8A-4147-A177-3AD203B41FA5}">
                      <a16:colId xmlns:a16="http://schemas.microsoft.com/office/drawing/2014/main" val="2977265888"/>
                    </a:ext>
                  </a:extLst>
                </a:gridCol>
                <a:gridCol w="1780898">
                  <a:extLst>
                    <a:ext uri="{9D8B030D-6E8A-4147-A177-3AD203B41FA5}">
                      <a16:colId xmlns:a16="http://schemas.microsoft.com/office/drawing/2014/main" val="2599001387"/>
                    </a:ext>
                  </a:extLst>
                </a:gridCol>
                <a:gridCol w="1780898">
                  <a:extLst>
                    <a:ext uri="{9D8B030D-6E8A-4147-A177-3AD203B41FA5}">
                      <a16:colId xmlns:a16="http://schemas.microsoft.com/office/drawing/2014/main" val="3606808053"/>
                    </a:ext>
                  </a:extLst>
                </a:gridCol>
              </a:tblGrid>
              <a:tr h="896493">
                <a:tc>
                  <a:txBody>
                    <a:bodyPr/>
                    <a:lstStyle/>
                    <a:p>
                      <a:pPr algn="ctr"/>
                      <a:r>
                        <a:rPr lang="en-GB" sz="900" b="0">
                          <a:solidFill>
                            <a:schemeClr val="tx1"/>
                          </a:solidFill>
                          <a:latin typeface="Montserrat Bold" pitchFamily="2" charset="0"/>
                        </a:rPr>
                        <a:t>Cloud Native 365 &amp; Endpoint</a:t>
                      </a:r>
                      <a:endParaRPr lang="en-AU" sz="900" b="0">
                        <a:solidFill>
                          <a:schemeClr val="tx1"/>
                        </a:solidFill>
                        <a:latin typeface="Montserrat Bold" pitchFamily="2" charset="0"/>
                      </a:endParaRPr>
                    </a:p>
                  </a:txBody>
                  <a:tcPr/>
                </a:tc>
                <a:tc gridSpan="3">
                  <a:txBody>
                    <a:bodyPr/>
                    <a:lstStyle/>
                    <a:p>
                      <a:pPr algn="ctr"/>
                      <a:r>
                        <a:rPr lang="en-AU" sz="900" b="0">
                          <a:solidFill>
                            <a:schemeClr val="tx1"/>
                          </a:solidFill>
                          <a:latin typeface="Montserrat Bold" pitchFamily="2" charset="0"/>
                        </a:rPr>
                        <a:t>Maturity Level</a:t>
                      </a:r>
                    </a:p>
                  </a:txBody>
                  <a:tcPr/>
                </a:tc>
                <a:tc hMerge="1">
                  <a:txBody>
                    <a:bodyPr/>
                    <a:lstStyle/>
                    <a:p>
                      <a:pPr algn="ctr"/>
                      <a:endParaRPr lang="en-AU">
                        <a:solidFill>
                          <a:srgbClr val="FFFFFF"/>
                        </a:solidFill>
                      </a:endParaRPr>
                    </a:p>
                  </a:txBody>
                  <a:tcPr/>
                </a:tc>
                <a:tc hMerge="1">
                  <a:txBody>
                    <a:bodyPr/>
                    <a:lstStyle/>
                    <a:p>
                      <a:pPr algn="ctr"/>
                      <a:endParaRPr lang="en-AU">
                        <a:solidFill>
                          <a:srgbClr val="FFFFFF"/>
                        </a:solidFill>
                      </a:endParaRPr>
                    </a:p>
                  </a:txBody>
                  <a:tcPr/>
                </a:tc>
                <a:extLst>
                  <a:ext uri="{0D108BD9-81ED-4DB2-BD59-A6C34878D82A}">
                    <a16:rowId xmlns:a16="http://schemas.microsoft.com/office/drawing/2014/main" val="1017884267"/>
                  </a:ext>
                </a:extLst>
              </a:tr>
              <a:tr h="294399">
                <a:tc>
                  <a:txBody>
                    <a:bodyPr/>
                    <a:lstStyle/>
                    <a:p>
                      <a:endParaRPr lang="en-AU" sz="900">
                        <a:solidFill>
                          <a:schemeClr val="tx1"/>
                        </a:solidFill>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mn-ea"/>
                          <a:cs typeface="+mn-cs"/>
                        </a:rPr>
                        <a:t>Level 1</a:t>
                      </a:r>
                    </a:p>
                  </a:txBody>
                  <a:tcPr/>
                </a:tc>
                <a:tc>
                  <a:txBody>
                    <a:bodyPr/>
                    <a:lstStyle/>
                    <a:p>
                      <a:pPr algn="ctr"/>
                      <a:r>
                        <a:rPr lang="en-GB" sz="900" b="1" kern="1200">
                          <a:solidFill>
                            <a:schemeClr val="tx1"/>
                          </a:solidFill>
                          <a:latin typeface="+mn-lt"/>
                          <a:ea typeface="+mn-ea"/>
                          <a:cs typeface="+mn-cs"/>
                        </a:rPr>
                        <a:t>Level 2</a:t>
                      </a:r>
                      <a:endParaRPr lang="en-AU" sz="900" b="1" kern="1200">
                        <a:solidFill>
                          <a:schemeClr val="tx1"/>
                        </a:solidFill>
                        <a:latin typeface="+mn-lt"/>
                        <a:ea typeface="+mn-ea"/>
                        <a:cs typeface="+mn-cs"/>
                      </a:endParaRPr>
                    </a:p>
                  </a:txBody>
                  <a:tcPr/>
                </a:tc>
                <a:tc>
                  <a:txBody>
                    <a:bodyPr/>
                    <a:lstStyle/>
                    <a:p>
                      <a:pPr algn="ctr"/>
                      <a:r>
                        <a:rPr lang="en-AU" sz="900" b="1" kern="1200">
                          <a:solidFill>
                            <a:schemeClr val="tx1"/>
                          </a:solidFill>
                          <a:latin typeface="+mn-lt"/>
                          <a:ea typeface="+mn-ea"/>
                          <a:cs typeface="+mn-cs"/>
                        </a:rPr>
                        <a:t>Level 3</a:t>
                      </a:r>
                    </a:p>
                  </a:txBody>
                  <a:tcPr/>
                </a:tc>
                <a:extLst>
                  <a:ext uri="{0D108BD9-81ED-4DB2-BD59-A6C34878D82A}">
                    <a16:rowId xmlns:a16="http://schemas.microsoft.com/office/drawing/2014/main" val="2978352785"/>
                  </a:ext>
                </a:extLst>
              </a:tr>
              <a:tr h="640807">
                <a:tc>
                  <a:txBody>
                    <a:bodyPr/>
                    <a:lstStyle/>
                    <a:p>
                      <a:r>
                        <a:rPr lang="en-GB" sz="900">
                          <a:solidFill>
                            <a:schemeClr val="tx1"/>
                          </a:solidFill>
                        </a:rPr>
                        <a:t>Office 365 – Configurations required for maturity level</a:t>
                      </a:r>
                      <a:endParaRPr lang="en-AU" sz="900">
                        <a:solidFill>
                          <a:schemeClr val="tx1"/>
                        </a:solidFill>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p>
                      <a:pPr algn="ctr"/>
                      <a:endParaRPr lang="en-AU" sz="9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extLst>
                  <a:ext uri="{0D108BD9-81ED-4DB2-BD59-A6C34878D82A}">
                    <a16:rowId xmlns:a16="http://schemas.microsoft.com/office/drawing/2014/main" val="3414823217"/>
                  </a:ext>
                </a:extLst>
              </a:tr>
              <a:tr h="640807">
                <a:tc>
                  <a:txBody>
                    <a:bodyPr/>
                    <a:lstStyle/>
                    <a:p>
                      <a:pPr marL="0" indent="0">
                        <a:buFontTx/>
                        <a:buNone/>
                      </a:pPr>
                      <a:r>
                        <a:rPr lang="en-GB" sz="900" kern="1200">
                          <a:solidFill>
                            <a:schemeClr val="tx1"/>
                          </a:solidFill>
                          <a:latin typeface="+mn-lt"/>
                          <a:ea typeface="+mn-ea"/>
                          <a:cs typeface="+mn-cs"/>
                        </a:rPr>
                        <a:t>Intune – Policies required for maturity level</a:t>
                      </a:r>
                      <a:endParaRPr lang="en-AU" sz="90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extLst>
                  <a:ext uri="{0D108BD9-81ED-4DB2-BD59-A6C34878D82A}">
                    <a16:rowId xmlns:a16="http://schemas.microsoft.com/office/drawing/2014/main" val="2831759875"/>
                  </a:ext>
                </a:extLst>
              </a:tr>
              <a:tr h="640807">
                <a:tc>
                  <a:txBody>
                    <a:bodyPr/>
                    <a:lstStyle/>
                    <a:p>
                      <a:pPr marL="0" indent="0">
                        <a:buFontTx/>
                        <a:buNone/>
                      </a:pPr>
                      <a:r>
                        <a:rPr lang="en-GB" sz="900" kern="1200">
                          <a:solidFill>
                            <a:schemeClr val="tx1"/>
                          </a:solidFill>
                          <a:latin typeface="+mn-lt"/>
                          <a:ea typeface="+mn-ea"/>
                          <a:cs typeface="+mn-cs"/>
                        </a:rPr>
                        <a:t>Autopilot – Policies required for maturity level</a:t>
                      </a:r>
                      <a:endParaRPr lang="en-AU" sz="90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900" b="0"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extLst>
                  <a:ext uri="{0D108BD9-81ED-4DB2-BD59-A6C34878D82A}">
                    <a16:rowId xmlns:a16="http://schemas.microsoft.com/office/drawing/2014/main" val="3818997490"/>
                  </a:ext>
                </a:extLst>
              </a:tr>
              <a:tr h="466060">
                <a:tc>
                  <a:txBody>
                    <a:bodyPr/>
                    <a:lstStyle/>
                    <a:p>
                      <a:r>
                        <a:rPr lang="en-GB" sz="900">
                          <a:solidFill>
                            <a:schemeClr val="tx1"/>
                          </a:solidFill>
                        </a:rPr>
                        <a:t>Defender for Endpoint</a:t>
                      </a:r>
                    </a:p>
                    <a:p>
                      <a:r>
                        <a:rPr lang="en-GB" sz="900" kern="1200">
                          <a:solidFill>
                            <a:schemeClr val="tx1"/>
                          </a:solidFill>
                          <a:latin typeface="+mn-lt"/>
                          <a:ea typeface="+mn-ea"/>
                          <a:cs typeface="+mn-cs"/>
                        </a:rPr>
                        <a:t>- Windows 10/11</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9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extLst>
                  <a:ext uri="{0D108BD9-81ED-4DB2-BD59-A6C34878D82A}">
                    <a16:rowId xmlns:a16="http://schemas.microsoft.com/office/drawing/2014/main" val="4005453468"/>
                  </a:ext>
                </a:extLst>
              </a:tr>
              <a:tr h="466060">
                <a:tc>
                  <a:txBody>
                    <a:bodyPr/>
                    <a:lstStyle/>
                    <a:p>
                      <a:pPr marL="0" algn="l" defTabSz="495304" rtl="0" eaLnBrk="1" latinLnBrk="0" hangingPunct="1"/>
                      <a:r>
                        <a:rPr lang="en-GB" sz="900" kern="1200">
                          <a:solidFill>
                            <a:schemeClr val="tx1"/>
                          </a:solidFill>
                          <a:latin typeface="+mn-lt"/>
                          <a:ea typeface="+mn-ea"/>
                          <a:cs typeface="+mn-cs"/>
                        </a:rPr>
                        <a:t>SkyKick Office 365 Backup</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9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0" kern="1200" noProof="0">
                          <a:solidFill>
                            <a:schemeClr val="tx1"/>
                          </a:solidFill>
                          <a:latin typeface="+mn-lt"/>
                          <a:ea typeface="+mn-ea"/>
                          <a:cs typeface="+mn-cs"/>
                        </a:rPr>
                        <a:t>Included</a:t>
                      </a:r>
                    </a:p>
                  </a:txBody>
                  <a:tcPr/>
                </a:tc>
                <a:extLst>
                  <a:ext uri="{0D108BD9-81ED-4DB2-BD59-A6C34878D82A}">
                    <a16:rowId xmlns:a16="http://schemas.microsoft.com/office/drawing/2014/main" val="1702912879"/>
                  </a:ext>
                </a:extLst>
              </a:tr>
              <a:tr h="1006982">
                <a:tc>
                  <a:txBody>
                    <a:bodyPr/>
                    <a:lstStyle/>
                    <a:p>
                      <a:r>
                        <a:rPr lang="en-US" sz="900" b="1">
                          <a:solidFill>
                            <a:schemeClr val="tx1"/>
                          </a:solidFill>
                        </a:rPr>
                        <a:t>Microsoft Licensing Required</a:t>
                      </a:r>
                      <a:endParaRPr lang="en-AU" sz="900" b="1">
                        <a:solidFill>
                          <a:schemeClr val="tx1"/>
                        </a:solidFill>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Business Premium</a:t>
                      </a:r>
                    </a:p>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Small Amount of Active Directory P2 or E5 for Executive or administrator users</a:t>
                      </a:r>
                      <a:endParaRPr lang="en-AU" sz="9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Business Premium</a:t>
                      </a:r>
                    </a:p>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Small Amount of Active Directory P2 or E5 for Executive or administrator users</a:t>
                      </a:r>
                      <a:endParaRPr lang="en-AU" sz="9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Microsoft 365 E5</a:t>
                      </a:r>
                    </a:p>
                  </a:txBody>
                  <a:tcPr/>
                </a:tc>
                <a:extLst>
                  <a:ext uri="{0D108BD9-81ED-4DB2-BD59-A6C34878D82A}">
                    <a16:rowId xmlns:a16="http://schemas.microsoft.com/office/drawing/2014/main" val="1333793154"/>
                  </a:ext>
                </a:extLst>
              </a:tr>
              <a:tr h="640807">
                <a:tc>
                  <a:txBody>
                    <a:bodyPr/>
                    <a:lstStyle/>
                    <a:p>
                      <a:r>
                        <a:rPr lang="en-US" sz="900" b="1">
                          <a:solidFill>
                            <a:schemeClr val="tx1"/>
                          </a:solidFill>
                        </a:rPr>
                        <a:t>SkyKick Licensing</a:t>
                      </a:r>
                      <a:endParaRPr lang="en-AU" sz="900" b="1">
                        <a:solidFill>
                          <a:schemeClr val="tx1"/>
                        </a:solidFill>
                      </a:endParaRPr>
                    </a:p>
                  </a:txBody>
                  <a:tcPr/>
                </a:tc>
                <a:tc gridSpan="3">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$8 per user per month for all services</a:t>
                      </a:r>
                    </a:p>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$4 per user per month for mail only</a:t>
                      </a:r>
                    </a:p>
                    <a:p>
                      <a:pPr marL="0" marR="0" lvl="0" indent="0" algn="ctr" defTabSz="49530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$4 per user per month for teams/SharePoint only</a:t>
                      </a:r>
                      <a:endParaRPr lang="en-AU" sz="900" b="0" kern="1200">
                        <a:solidFill>
                          <a:schemeClr val="tx1"/>
                        </a:solidFill>
                        <a:latin typeface="+mn-lt"/>
                        <a:ea typeface="+mn-ea"/>
                        <a:cs typeface="+mn-cs"/>
                      </a:endParaRPr>
                    </a:p>
                  </a:txBody>
                  <a:tcPr/>
                </a:tc>
                <a:tc hMerge="1">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1" kern="1200">
                        <a:solidFill>
                          <a:srgbClr val="FFFFFF"/>
                        </a:solidFill>
                        <a:latin typeface="+mn-lt"/>
                        <a:ea typeface="+mn-ea"/>
                        <a:cs typeface="+mn-cs"/>
                      </a:endParaRPr>
                    </a:p>
                  </a:txBody>
                  <a:tcPr/>
                </a:tc>
                <a:tc hMerge="1">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1" kern="1200">
                        <a:solidFill>
                          <a:srgbClr val="FFFFFF"/>
                        </a:solidFill>
                        <a:latin typeface="+mn-lt"/>
                        <a:ea typeface="+mn-ea"/>
                        <a:cs typeface="+mn-cs"/>
                      </a:endParaRPr>
                    </a:p>
                  </a:txBody>
                  <a:tcPr/>
                </a:tc>
                <a:extLst>
                  <a:ext uri="{0D108BD9-81ED-4DB2-BD59-A6C34878D82A}">
                    <a16:rowId xmlns:a16="http://schemas.microsoft.com/office/drawing/2014/main" val="3752435782"/>
                  </a:ext>
                </a:extLst>
              </a:tr>
              <a:tr h="466060">
                <a:tc>
                  <a:txBody>
                    <a:bodyPr/>
                    <a:lstStyle/>
                    <a:p>
                      <a:r>
                        <a:rPr lang="en-AU" sz="900" b="1">
                          <a:solidFill>
                            <a:schemeClr val="tx1"/>
                          </a:solidFill>
                        </a:rPr>
                        <a:t>Fixed Cost (ex GST)</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mn-ea"/>
                          <a:cs typeface="+mn-cs"/>
                        </a:rPr>
                        <a:t>$25,000</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mn-ea"/>
                          <a:cs typeface="+mn-cs"/>
                        </a:rPr>
                        <a:t>$50,000</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mn-ea"/>
                          <a:cs typeface="+mn-cs"/>
                        </a:rPr>
                        <a:t>$75,000</a:t>
                      </a:r>
                    </a:p>
                  </a:txBody>
                  <a:tcPr/>
                </a:tc>
                <a:extLst>
                  <a:ext uri="{0D108BD9-81ED-4DB2-BD59-A6C34878D82A}">
                    <a16:rowId xmlns:a16="http://schemas.microsoft.com/office/drawing/2014/main" val="1049955676"/>
                  </a:ext>
                </a:extLst>
              </a:tr>
            </a:tbl>
          </a:graphicData>
        </a:graphic>
      </p:graphicFrame>
      <p:sp>
        <p:nvSpPr>
          <p:cNvPr id="3" name="TextBox 2">
            <a:extLst>
              <a:ext uri="{FF2B5EF4-FFF2-40B4-BE49-F238E27FC236}">
                <a16:creationId xmlns:a16="http://schemas.microsoft.com/office/drawing/2014/main" id="{7E1E5BC5-2B8C-110A-3E71-BE3EA210F048}"/>
              </a:ext>
            </a:extLst>
          </p:cNvPr>
          <p:cNvSpPr txBox="1"/>
          <p:nvPr/>
        </p:nvSpPr>
        <p:spPr>
          <a:xfrm>
            <a:off x="1841302" y="2153884"/>
            <a:ext cx="2632598" cy="2862322"/>
          </a:xfrm>
          <a:prstGeom prst="rect">
            <a:avLst/>
          </a:prstGeom>
          <a:noFill/>
        </p:spPr>
        <p:txBody>
          <a:bodyPr wrap="square" rtlCol="0">
            <a:spAutoFit/>
          </a:bodyPr>
          <a:lstStyle/>
          <a:p>
            <a:r>
              <a:rPr lang="en-GB" sz="1200">
                <a:latin typeface="Montserrat Bold" pitchFamily="2" charset="0"/>
              </a:rPr>
              <a:t>Engagement Outcome</a:t>
            </a:r>
          </a:p>
          <a:p>
            <a:pPr marL="171434" indent="-171434">
              <a:buFont typeface="Arial" panose="020B0604020202020204" pitchFamily="34" charset="0"/>
              <a:buChar char="•"/>
            </a:pPr>
            <a:r>
              <a:rPr lang="en-GB" sz="1200"/>
              <a:t>Required services are configured</a:t>
            </a:r>
          </a:p>
          <a:p>
            <a:pPr marL="171434" indent="-171434">
              <a:buFont typeface="Arial" panose="020B0604020202020204" pitchFamily="34" charset="0"/>
              <a:buChar char="•"/>
            </a:pPr>
            <a:r>
              <a:rPr lang="en-GB" sz="1200"/>
              <a:t>All deployments are to 5 pilot devices</a:t>
            </a:r>
          </a:p>
          <a:p>
            <a:pPr marL="171434" indent="-171434">
              <a:buFont typeface="Arial" panose="020B0604020202020204" pitchFamily="34" charset="0"/>
              <a:buChar char="•"/>
            </a:pPr>
            <a:r>
              <a:rPr lang="en-GB" sz="1200"/>
              <a:t>Hyper Care for the 5 devices pilot for 2 weeks is included</a:t>
            </a:r>
          </a:p>
          <a:p>
            <a:pPr marL="171434" indent="-171434">
              <a:buFont typeface="Arial" panose="020B0604020202020204" pitchFamily="34" charset="0"/>
              <a:buChar char="•"/>
            </a:pPr>
            <a:r>
              <a:rPr lang="en-GB" sz="1200"/>
              <a:t>Admin guides &amp; documentation on how to deploy to the rest of the business</a:t>
            </a:r>
          </a:p>
          <a:p>
            <a:pPr marL="171434" indent="-171434">
              <a:buFont typeface="Arial" panose="020B0604020202020204" pitchFamily="34" charset="0"/>
              <a:buChar char="•"/>
            </a:pPr>
            <a:r>
              <a:rPr lang="en-GB" sz="1200"/>
              <a:t>Deployment to the rest of the business &amp; all devices can be done at a T&amp;M rate with an estimate.</a:t>
            </a:r>
          </a:p>
        </p:txBody>
      </p:sp>
    </p:spTree>
    <p:extLst>
      <p:ext uri="{BB962C8B-B14F-4D97-AF65-F5344CB8AC3E}">
        <p14:creationId xmlns:p14="http://schemas.microsoft.com/office/powerpoint/2010/main" val="2771951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E5BC5-2B8C-110A-3E71-BE3EA210F048}"/>
              </a:ext>
            </a:extLst>
          </p:cNvPr>
          <p:cNvSpPr txBox="1"/>
          <p:nvPr/>
        </p:nvSpPr>
        <p:spPr>
          <a:xfrm>
            <a:off x="1795582" y="3862361"/>
            <a:ext cx="2632598" cy="2054409"/>
          </a:xfrm>
          <a:prstGeom prst="rect">
            <a:avLst/>
          </a:prstGeom>
          <a:noFill/>
        </p:spPr>
        <p:txBody>
          <a:bodyPr wrap="square" rtlCol="0">
            <a:spAutoFit/>
          </a:bodyPr>
          <a:lstStyle/>
          <a:p>
            <a:r>
              <a:rPr lang="en-GB" sz="1200">
                <a:latin typeface="Montserrat Bold" pitchFamily="2" charset="0"/>
              </a:rPr>
              <a:t>Engagement Outcome</a:t>
            </a:r>
          </a:p>
          <a:p>
            <a:pPr marL="171434" indent="-171434">
              <a:buFont typeface="Arial" panose="020B0604020202020204" pitchFamily="34" charset="0"/>
              <a:buChar char="•"/>
            </a:pPr>
            <a:r>
              <a:rPr lang="en-GB" sz="1050"/>
              <a:t>Required services are configured</a:t>
            </a:r>
          </a:p>
          <a:p>
            <a:pPr marL="171434" indent="-171434">
              <a:buFont typeface="Arial" panose="020B0604020202020204" pitchFamily="34" charset="0"/>
              <a:buChar char="•"/>
            </a:pPr>
            <a:r>
              <a:rPr lang="en-GB" sz="1050"/>
              <a:t>All deployments are to 5 pilot devices</a:t>
            </a:r>
          </a:p>
          <a:p>
            <a:pPr marL="171434" indent="-171434">
              <a:buFont typeface="Arial" panose="020B0604020202020204" pitchFamily="34" charset="0"/>
              <a:buChar char="•"/>
            </a:pPr>
            <a:r>
              <a:rPr lang="en-GB" sz="1050"/>
              <a:t>Hyper Care for the 5 devices pilot for 2 weeks is included</a:t>
            </a:r>
          </a:p>
          <a:p>
            <a:pPr marL="171434" indent="-171434">
              <a:buFont typeface="Arial" panose="020B0604020202020204" pitchFamily="34" charset="0"/>
              <a:buChar char="•"/>
            </a:pPr>
            <a:r>
              <a:rPr lang="en-GB" sz="1050"/>
              <a:t>Admin guides &amp; documentation on how to deploy to the rest of the business</a:t>
            </a:r>
          </a:p>
          <a:p>
            <a:pPr marL="171434" indent="-171434">
              <a:buFont typeface="Arial" panose="020B0604020202020204" pitchFamily="34" charset="0"/>
              <a:buChar char="•"/>
            </a:pPr>
            <a:r>
              <a:rPr lang="en-GB" sz="1050"/>
              <a:t>Deployment to the rest of the business &amp; all devices can be done at a T&amp;M rate with an estimate.</a:t>
            </a:r>
          </a:p>
        </p:txBody>
      </p:sp>
      <p:graphicFrame>
        <p:nvGraphicFramePr>
          <p:cNvPr id="4" name="Table 3">
            <a:extLst>
              <a:ext uri="{FF2B5EF4-FFF2-40B4-BE49-F238E27FC236}">
                <a16:creationId xmlns:a16="http://schemas.microsoft.com/office/drawing/2014/main" id="{A903E149-DDA8-0FDE-1B06-E046E2D06235}"/>
              </a:ext>
            </a:extLst>
          </p:cNvPr>
          <p:cNvGraphicFramePr>
            <a:graphicFrameLocks noGrp="1"/>
          </p:cNvGraphicFramePr>
          <p:nvPr>
            <p:extLst>
              <p:ext uri="{D42A27DB-BD31-4B8C-83A1-F6EECF244321}">
                <p14:modId xmlns:p14="http://schemas.microsoft.com/office/powerpoint/2010/main" val="2265812699"/>
              </p:ext>
            </p:extLst>
          </p:nvPr>
        </p:nvGraphicFramePr>
        <p:xfrm>
          <a:off x="4744048" y="1548720"/>
          <a:ext cx="7123592" cy="4368050"/>
        </p:xfrm>
        <a:graphic>
          <a:graphicData uri="http://schemas.openxmlformats.org/drawingml/2006/table">
            <a:tbl>
              <a:tblPr firstRow="1" bandRow="1">
                <a:tableStyleId>{BC89EF96-8CEA-46FF-86C4-4CE0E7609802}</a:tableStyleId>
              </a:tblPr>
              <a:tblGrid>
                <a:gridCol w="1780898">
                  <a:extLst>
                    <a:ext uri="{9D8B030D-6E8A-4147-A177-3AD203B41FA5}">
                      <a16:colId xmlns:a16="http://schemas.microsoft.com/office/drawing/2014/main" val="668390781"/>
                    </a:ext>
                  </a:extLst>
                </a:gridCol>
                <a:gridCol w="1780898">
                  <a:extLst>
                    <a:ext uri="{9D8B030D-6E8A-4147-A177-3AD203B41FA5}">
                      <a16:colId xmlns:a16="http://schemas.microsoft.com/office/drawing/2014/main" val="2977265888"/>
                    </a:ext>
                  </a:extLst>
                </a:gridCol>
                <a:gridCol w="1780898">
                  <a:extLst>
                    <a:ext uri="{9D8B030D-6E8A-4147-A177-3AD203B41FA5}">
                      <a16:colId xmlns:a16="http://schemas.microsoft.com/office/drawing/2014/main" val="2599001387"/>
                    </a:ext>
                  </a:extLst>
                </a:gridCol>
                <a:gridCol w="1780898">
                  <a:extLst>
                    <a:ext uri="{9D8B030D-6E8A-4147-A177-3AD203B41FA5}">
                      <a16:colId xmlns:a16="http://schemas.microsoft.com/office/drawing/2014/main" val="3606808053"/>
                    </a:ext>
                  </a:extLst>
                </a:gridCol>
              </a:tblGrid>
              <a:tr h="396150">
                <a:tc>
                  <a:txBody>
                    <a:bodyPr/>
                    <a:lstStyle/>
                    <a:p>
                      <a:pPr algn="ctr"/>
                      <a:r>
                        <a:rPr lang="en-GB" sz="1700">
                          <a:solidFill>
                            <a:schemeClr val="tx1"/>
                          </a:solidFill>
                        </a:rPr>
                        <a:t>Addons</a:t>
                      </a:r>
                      <a:endParaRPr lang="en-AU" sz="1700">
                        <a:solidFill>
                          <a:schemeClr val="tx1"/>
                        </a:solidFill>
                      </a:endParaRPr>
                    </a:p>
                  </a:txBody>
                  <a:tcPr/>
                </a:tc>
                <a:tc gridSpan="3">
                  <a:txBody>
                    <a:bodyPr/>
                    <a:lstStyle/>
                    <a:p>
                      <a:pPr algn="ctr"/>
                      <a:r>
                        <a:rPr lang="en-AU" sz="1700">
                          <a:solidFill>
                            <a:schemeClr val="tx1"/>
                          </a:solidFill>
                        </a:rPr>
                        <a:t>Maturity Level</a:t>
                      </a:r>
                    </a:p>
                  </a:txBody>
                  <a:tcPr/>
                </a:tc>
                <a:tc hMerge="1">
                  <a:txBody>
                    <a:bodyPr/>
                    <a:lstStyle/>
                    <a:p>
                      <a:pPr algn="ctr"/>
                      <a:endParaRPr lang="en-AU">
                        <a:solidFill>
                          <a:srgbClr val="FFFFFF"/>
                        </a:solidFill>
                      </a:endParaRPr>
                    </a:p>
                  </a:txBody>
                  <a:tcPr/>
                </a:tc>
                <a:tc hMerge="1">
                  <a:txBody>
                    <a:bodyPr/>
                    <a:lstStyle/>
                    <a:p>
                      <a:pPr algn="ctr"/>
                      <a:endParaRPr lang="en-AU">
                        <a:solidFill>
                          <a:srgbClr val="FFFFFF"/>
                        </a:solidFill>
                      </a:endParaRPr>
                    </a:p>
                  </a:txBody>
                  <a:tcPr/>
                </a:tc>
                <a:extLst>
                  <a:ext uri="{0D108BD9-81ED-4DB2-BD59-A6C34878D82A}">
                    <a16:rowId xmlns:a16="http://schemas.microsoft.com/office/drawing/2014/main" val="1017884267"/>
                  </a:ext>
                </a:extLst>
              </a:tr>
              <a:tr h="294399">
                <a:tc>
                  <a:txBody>
                    <a:bodyPr/>
                    <a:lstStyle/>
                    <a:p>
                      <a:endParaRPr lang="en-AU" sz="1200">
                        <a:solidFill>
                          <a:schemeClr val="tx1"/>
                        </a:solidFill>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1" kern="1200">
                          <a:solidFill>
                            <a:schemeClr val="tx1"/>
                          </a:solidFill>
                          <a:latin typeface="+mn-lt"/>
                          <a:ea typeface="+mn-ea"/>
                          <a:cs typeface="+mn-cs"/>
                        </a:rPr>
                        <a:t>Level 1</a:t>
                      </a:r>
                    </a:p>
                  </a:txBody>
                  <a:tcPr/>
                </a:tc>
                <a:tc>
                  <a:txBody>
                    <a:bodyPr/>
                    <a:lstStyle/>
                    <a:p>
                      <a:pPr algn="ctr"/>
                      <a:r>
                        <a:rPr lang="en-GB" sz="1200" b="1" kern="1200">
                          <a:solidFill>
                            <a:schemeClr val="tx1"/>
                          </a:solidFill>
                          <a:latin typeface="+mn-lt"/>
                          <a:ea typeface="+mn-ea"/>
                          <a:cs typeface="+mn-cs"/>
                        </a:rPr>
                        <a:t>Level 2</a:t>
                      </a:r>
                      <a:endParaRPr lang="en-AU" sz="1200" b="1" kern="1200">
                        <a:solidFill>
                          <a:schemeClr val="tx1"/>
                        </a:solidFill>
                        <a:latin typeface="+mn-lt"/>
                        <a:ea typeface="+mn-ea"/>
                        <a:cs typeface="+mn-cs"/>
                      </a:endParaRPr>
                    </a:p>
                  </a:txBody>
                  <a:tcPr/>
                </a:tc>
                <a:tc>
                  <a:txBody>
                    <a:bodyPr/>
                    <a:lstStyle/>
                    <a:p>
                      <a:pPr algn="ctr"/>
                      <a:r>
                        <a:rPr lang="en-AU" sz="1200" b="1" kern="1200">
                          <a:solidFill>
                            <a:schemeClr val="tx1"/>
                          </a:solidFill>
                          <a:latin typeface="+mn-lt"/>
                          <a:ea typeface="+mn-ea"/>
                          <a:cs typeface="+mn-cs"/>
                        </a:rPr>
                        <a:t>Level 3</a:t>
                      </a:r>
                    </a:p>
                  </a:txBody>
                  <a:tcPr/>
                </a:tc>
                <a:extLst>
                  <a:ext uri="{0D108BD9-81ED-4DB2-BD59-A6C34878D82A}">
                    <a16:rowId xmlns:a16="http://schemas.microsoft.com/office/drawing/2014/main" val="2978352785"/>
                  </a:ext>
                </a:extLst>
              </a:tr>
              <a:tr h="640807">
                <a:tc>
                  <a:txBody>
                    <a:bodyPr/>
                    <a:lstStyle/>
                    <a:p>
                      <a:r>
                        <a:rPr lang="en-GB" sz="1200">
                          <a:solidFill>
                            <a:schemeClr val="tx1"/>
                          </a:solidFill>
                        </a:rPr>
                        <a:t>On Premises Active Directory</a:t>
                      </a:r>
                      <a:endParaRPr lang="en-AU" sz="1200">
                        <a:solidFill>
                          <a:schemeClr val="tx1"/>
                        </a:solidFill>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$5,000</a:t>
                      </a:r>
                    </a:p>
                    <a:p>
                      <a:pPr algn="ctr"/>
                      <a:endParaRPr lang="en-AU" sz="12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$15,000</a:t>
                      </a:r>
                    </a:p>
                  </a:txBody>
                  <a:tcPr/>
                </a:tc>
                <a:extLst>
                  <a:ext uri="{0D108BD9-81ED-4DB2-BD59-A6C34878D82A}">
                    <a16:rowId xmlns:a16="http://schemas.microsoft.com/office/drawing/2014/main" val="3414823217"/>
                  </a:ext>
                </a:extLst>
              </a:tr>
              <a:tr h="640807">
                <a:tc>
                  <a:txBody>
                    <a:bodyPr/>
                    <a:lstStyle/>
                    <a:p>
                      <a:pPr marL="0" indent="0">
                        <a:buFontTx/>
                        <a:buNone/>
                      </a:pPr>
                      <a:r>
                        <a:rPr lang="en-GB" sz="1200" kern="1200">
                          <a:solidFill>
                            <a:schemeClr val="tx1"/>
                          </a:solidFill>
                          <a:latin typeface="+mn-lt"/>
                          <a:ea typeface="+mn-ea"/>
                          <a:cs typeface="+mn-cs"/>
                        </a:rPr>
                        <a:t>Company Policies</a:t>
                      </a:r>
                      <a:endParaRPr lang="en-AU" sz="120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$5,000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1"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$7,500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extLst>
                  <a:ext uri="{0D108BD9-81ED-4DB2-BD59-A6C34878D82A}">
                    <a16:rowId xmlns:a16="http://schemas.microsoft.com/office/drawing/2014/main" val="2831759875"/>
                  </a:ext>
                </a:extLst>
              </a:tr>
              <a:tr h="640807">
                <a:tc>
                  <a:txBody>
                    <a:bodyPr/>
                    <a:lstStyle/>
                    <a:p>
                      <a:pPr marL="0" indent="0">
                        <a:buFontTx/>
                        <a:buNone/>
                      </a:pPr>
                      <a:r>
                        <a:rPr lang="en-GB" sz="1200" kern="1200">
                          <a:solidFill>
                            <a:schemeClr val="tx1"/>
                          </a:solidFill>
                          <a:latin typeface="+mn-lt"/>
                          <a:ea typeface="+mn-ea"/>
                          <a:cs typeface="+mn-cs"/>
                        </a:rPr>
                        <a:t>Patching</a:t>
                      </a:r>
                    </a:p>
                    <a:p>
                      <a:pPr marL="0" indent="0">
                        <a:buFontTx/>
                        <a:buNone/>
                      </a:pPr>
                      <a:r>
                        <a:rPr lang="en-GB" sz="1200" kern="1200">
                          <a:solidFill>
                            <a:schemeClr val="tx1"/>
                          </a:solidFill>
                          <a:latin typeface="+mn-lt"/>
                          <a:ea typeface="+mn-ea"/>
                          <a:cs typeface="+mn-cs"/>
                        </a:rPr>
                        <a:t> - Windows &amp; Linux Servers</a:t>
                      </a:r>
                      <a:endParaRPr lang="en-AU" sz="120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extLst>
                  <a:ext uri="{0D108BD9-81ED-4DB2-BD59-A6C34878D82A}">
                    <a16:rowId xmlns:a16="http://schemas.microsoft.com/office/drawing/2014/main" val="3818997490"/>
                  </a:ext>
                </a:extLst>
              </a:tr>
              <a:tr h="640807">
                <a:tc>
                  <a:txBody>
                    <a:bodyPr/>
                    <a:lstStyle/>
                    <a:p>
                      <a:r>
                        <a:rPr lang="en-GB" sz="1200">
                          <a:solidFill>
                            <a:schemeClr val="tx1"/>
                          </a:solidFill>
                        </a:rPr>
                        <a:t>Defender for Endpoint</a:t>
                      </a:r>
                    </a:p>
                    <a:p>
                      <a:r>
                        <a:rPr lang="en-GB" sz="1200" kern="1200">
                          <a:solidFill>
                            <a:schemeClr val="tx1"/>
                          </a:solidFill>
                          <a:latin typeface="+mn-lt"/>
                          <a:ea typeface="+mn-ea"/>
                          <a:cs typeface="+mn-cs"/>
                        </a:rPr>
                        <a:t>- Windows &amp; Linux Server</a:t>
                      </a:r>
                      <a:endParaRPr lang="en-GB" sz="100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extLst>
                  <a:ext uri="{0D108BD9-81ED-4DB2-BD59-A6C34878D82A}">
                    <a16:rowId xmlns:a16="http://schemas.microsoft.com/office/drawing/2014/main" val="2900175658"/>
                  </a:ext>
                </a:extLst>
              </a:tr>
              <a:tr h="466060">
                <a:tc>
                  <a:txBody>
                    <a:bodyPr/>
                    <a:lstStyle/>
                    <a:p>
                      <a:r>
                        <a:rPr lang="en-US" sz="1200" b="0">
                          <a:solidFill>
                            <a:schemeClr val="tx1"/>
                          </a:solidFill>
                        </a:rPr>
                        <a:t>Infrastructure Backup</a:t>
                      </a:r>
                      <a:endParaRPr lang="en-AU" sz="1200" b="0">
                        <a:solidFill>
                          <a:schemeClr val="tx1"/>
                        </a:solidFill>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noProof="0">
                          <a:solidFill>
                            <a:schemeClr val="tx1"/>
                          </a:solidFill>
                          <a:latin typeface="+mn-lt"/>
                          <a:ea typeface="+mn-ea"/>
                          <a:cs typeface="+mn-cs"/>
                        </a:rPr>
                        <a:t>$10,000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extLst>
                  <a:ext uri="{0D108BD9-81ED-4DB2-BD59-A6C34878D82A}">
                    <a16:rowId xmlns:a16="http://schemas.microsoft.com/office/drawing/2014/main" val="1924426767"/>
                  </a:ext>
                </a:extLst>
              </a:tr>
              <a:tr h="466060">
                <a:tc>
                  <a:txBody>
                    <a:bodyPr/>
                    <a:lstStyle/>
                    <a:p>
                      <a:r>
                        <a:rPr lang="en-AU" sz="1200" b="0">
                          <a:solidFill>
                            <a:schemeClr val="tx1"/>
                          </a:solidFill>
                        </a:rPr>
                        <a:t>Microsoft Sentinel</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a:solidFill>
                            <a:schemeClr val="tx1"/>
                          </a:solidFill>
                          <a:latin typeface="+mn-lt"/>
                          <a:ea typeface="+mn-ea"/>
                          <a:cs typeface="+mn-cs"/>
                        </a:rPr>
                        <a:t>$15,000</a:t>
                      </a: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a:solidFill>
                            <a:schemeClr val="tx1"/>
                          </a:solidFill>
                          <a:latin typeface="+mn-lt"/>
                          <a:ea typeface="+mn-ea"/>
                          <a:cs typeface="+mn-cs"/>
                        </a:rPr>
                        <a:t>$15,000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tc>
                  <a:txBody>
                    <a:bodyPr/>
                    <a:lstStyle/>
                    <a:p>
                      <a:pPr marL="0" marR="0" lvl="0" indent="0" algn="ctr" defTabSz="495304" rtl="0" eaLnBrk="1" fontAlgn="auto" latinLnBrk="0" hangingPunct="1">
                        <a:lnSpc>
                          <a:spcPct val="100000"/>
                        </a:lnSpc>
                        <a:spcBef>
                          <a:spcPts val="0"/>
                        </a:spcBef>
                        <a:spcAft>
                          <a:spcPts val="0"/>
                        </a:spcAft>
                        <a:buClrTx/>
                        <a:buSzTx/>
                        <a:buFontTx/>
                        <a:buNone/>
                        <a:tabLst/>
                        <a:defRPr/>
                      </a:pPr>
                      <a:r>
                        <a:rPr lang="en-AU" sz="1200" b="0" kern="1200">
                          <a:solidFill>
                            <a:schemeClr val="tx1"/>
                          </a:solidFill>
                          <a:latin typeface="+mn-lt"/>
                          <a:ea typeface="+mn-ea"/>
                          <a:cs typeface="+mn-cs"/>
                        </a:rPr>
                        <a:t>$15,000</a:t>
                      </a:r>
                    </a:p>
                    <a:p>
                      <a:pPr marL="0" marR="0" lvl="0" indent="0" algn="ctr" defTabSz="495304" rtl="0" eaLnBrk="1" fontAlgn="auto" latinLnBrk="0" hangingPunct="1">
                        <a:lnSpc>
                          <a:spcPct val="100000"/>
                        </a:lnSpc>
                        <a:spcBef>
                          <a:spcPts val="0"/>
                        </a:spcBef>
                        <a:spcAft>
                          <a:spcPts val="0"/>
                        </a:spcAft>
                        <a:buClrTx/>
                        <a:buSzTx/>
                        <a:buFontTx/>
                        <a:buNone/>
                        <a:tabLst/>
                        <a:defRPr/>
                      </a:pPr>
                      <a:endParaRPr lang="en-AU" sz="1200" b="0" kern="1200" noProof="0">
                        <a:solidFill>
                          <a:schemeClr val="tx1"/>
                        </a:solidFill>
                        <a:latin typeface="+mn-lt"/>
                        <a:ea typeface="+mn-ea"/>
                        <a:cs typeface="+mn-cs"/>
                      </a:endParaRPr>
                    </a:p>
                  </a:txBody>
                  <a:tcPr/>
                </a:tc>
                <a:extLst>
                  <a:ext uri="{0D108BD9-81ED-4DB2-BD59-A6C34878D82A}">
                    <a16:rowId xmlns:a16="http://schemas.microsoft.com/office/drawing/2014/main" val="2577609868"/>
                  </a:ext>
                </a:extLst>
              </a:tr>
            </a:tbl>
          </a:graphicData>
        </a:graphic>
      </p:graphicFrame>
      <p:sp>
        <p:nvSpPr>
          <p:cNvPr id="7" name="TextBox 6">
            <a:extLst>
              <a:ext uri="{FF2B5EF4-FFF2-40B4-BE49-F238E27FC236}">
                <a16:creationId xmlns:a16="http://schemas.microsoft.com/office/drawing/2014/main" id="{B800DB2C-2C27-1798-4C35-B98CF3B68212}"/>
              </a:ext>
            </a:extLst>
          </p:cNvPr>
          <p:cNvSpPr txBox="1"/>
          <p:nvPr/>
        </p:nvSpPr>
        <p:spPr>
          <a:xfrm>
            <a:off x="960120" y="895179"/>
            <a:ext cx="9824144" cy="553998"/>
          </a:xfrm>
          <a:prstGeom prst="rect">
            <a:avLst/>
          </a:prstGeom>
          <a:noFill/>
        </p:spPr>
        <p:txBody>
          <a:bodyPr wrap="square" rtlCol="0">
            <a:spAutoFit/>
          </a:bodyPr>
          <a:lstStyle/>
          <a:p>
            <a:r>
              <a:rPr lang="en-GB" sz="3000">
                <a:latin typeface="Montserrat Bold" pitchFamily="2" charset="0"/>
              </a:rPr>
              <a:t>Add-Ons</a:t>
            </a:r>
          </a:p>
        </p:txBody>
      </p:sp>
    </p:spTree>
    <p:extLst>
      <p:ext uri="{BB962C8B-B14F-4D97-AF65-F5344CB8AC3E}">
        <p14:creationId xmlns:p14="http://schemas.microsoft.com/office/powerpoint/2010/main" val="2333385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EE071-9DE5-D5E1-9FB1-54C6072B6749}"/>
              </a:ext>
            </a:extLst>
          </p:cNvPr>
          <p:cNvSpPr txBox="1"/>
          <p:nvPr/>
        </p:nvSpPr>
        <p:spPr>
          <a:xfrm>
            <a:off x="960120" y="895179"/>
            <a:ext cx="9824144" cy="553998"/>
          </a:xfrm>
          <a:prstGeom prst="rect">
            <a:avLst/>
          </a:prstGeom>
          <a:noFill/>
        </p:spPr>
        <p:txBody>
          <a:bodyPr wrap="square" rtlCol="0">
            <a:spAutoFit/>
          </a:bodyPr>
          <a:lstStyle/>
          <a:p>
            <a:r>
              <a:rPr lang="en-GB" sz="3000" err="1">
                <a:latin typeface="Montserrat Bold" pitchFamily="2" charset="0"/>
              </a:rPr>
              <a:t>TechClick</a:t>
            </a:r>
            <a:r>
              <a:rPr lang="en-GB" sz="3000">
                <a:latin typeface="Montserrat Bold" pitchFamily="2" charset="0"/>
              </a:rPr>
              <a:t> </a:t>
            </a:r>
            <a:r>
              <a:rPr lang="en-GB" sz="3000" err="1">
                <a:latin typeface="Montserrat Bold" pitchFamily="2" charset="0"/>
              </a:rPr>
              <a:t>RapidStart</a:t>
            </a:r>
            <a:endParaRPr lang="en-GB" sz="3000">
              <a:latin typeface="Montserrat Bold" pitchFamily="2" charset="0"/>
            </a:endParaRPr>
          </a:p>
        </p:txBody>
      </p:sp>
      <p:pic>
        <p:nvPicPr>
          <p:cNvPr id="3" name="Picture 2">
            <a:extLst>
              <a:ext uri="{FF2B5EF4-FFF2-40B4-BE49-F238E27FC236}">
                <a16:creationId xmlns:a16="http://schemas.microsoft.com/office/drawing/2014/main" id="{AB084029-9729-2C8C-57B1-FAD35A7892B7}"/>
              </a:ext>
            </a:extLst>
          </p:cNvPr>
          <p:cNvPicPr>
            <a:picLocks noChangeAspect="1"/>
          </p:cNvPicPr>
          <p:nvPr/>
        </p:nvPicPr>
        <p:blipFill>
          <a:blip r:embed="rId2"/>
          <a:stretch>
            <a:fillRect/>
          </a:stretch>
        </p:blipFill>
        <p:spPr>
          <a:xfrm>
            <a:off x="960120" y="1826426"/>
            <a:ext cx="4615319" cy="4767911"/>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5214880-6EFC-6F6B-6597-FEBBB3C39D80}"/>
              </a:ext>
            </a:extLst>
          </p:cNvPr>
          <p:cNvPicPr>
            <a:picLocks noChangeAspect="1"/>
          </p:cNvPicPr>
          <p:nvPr/>
        </p:nvPicPr>
        <p:blipFill>
          <a:blip r:embed="rId3"/>
          <a:stretch>
            <a:fillRect/>
          </a:stretch>
        </p:blipFill>
        <p:spPr>
          <a:xfrm>
            <a:off x="5990626" y="2168531"/>
            <a:ext cx="5439002" cy="40836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359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F10DD6C-8411-E4AB-F908-C987428C5EA8}"/>
              </a:ext>
            </a:extLst>
          </p:cNvPr>
          <p:cNvGraphicFramePr>
            <a:graphicFrameLocks noGrp="1"/>
          </p:cNvGraphicFramePr>
          <p:nvPr>
            <p:extLst>
              <p:ext uri="{D42A27DB-BD31-4B8C-83A1-F6EECF244321}">
                <p14:modId xmlns:p14="http://schemas.microsoft.com/office/powerpoint/2010/main" val="2775732348"/>
              </p:ext>
            </p:extLst>
          </p:nvPr>
        </p:nvGraphicFramePr>
        <p:xfrm>
          <a:off x="228702" y="111257"/>
          <a:ext cx="11594490" cy="6635485"/>
        </p:xfrm>
        <a:graphic>
          <a:graphicData uri="http://schemas.openxmlformats.org/drawingml/2006/table">
            <a:tbl>
              <a:tblPr firstRow="1" firstCol="1" bandRow="1">
                <a:tableStyleId>{3B4B98B0-60AC-42C2-AFA5-B58CD77FA1E5}</a:tableStyleId>
              </a:tblPr>
              <a:tblGrid>
                <a:gridCol w="4354045">
                  <a:extLst>
                    <a:ext uri="{9D8B030D-6E8A-4147-A177-3AD203B41FA5}">
                      <a16:colId xmlns:a16="http://schemas.microsoft.com/office/drawing/2014/main" val="2610348627"/>
                    </a:ext>
                  </a:extLst>
                </a:gridCol>
                <a:gridCol w="1789821">
                  <a:extLst>
                    <a:ext uri="{9D8B030D-6E8A-4147-A177-3AD203B41FA5}">
                      <a16:colId xmlns:a16="http://schemas.microsoft.com/office/drawing/2014/main" val="860857312"/>
                    </a:ext>
                  </a:extLst>
                </a:gridCol>
                <a:gridCol w="1933831">
                  <a:extLst>
                    <a:ext uri="{9D8B030D-6E8A-4147-A177-3AD203B41FA5}">
                      <a16:colId xmlns:a16="http://schemas.microsoft.com/office/drawing/2014/main" val="3166097277"/>
                    </a:ext>
                  </a:extLst>
                </a:gridCol>
                <a:gridCol w="1851539">
                  <a:extLst>
                    <a:ext uri="{9D8B030D-6E8A-4147-A177-3AD203B41FA5}">
                      <a16:colId xmlns:a16="http://schemas.microsoft.com/office/drawing/2014/main" val="510268673"/>
                    </a:ext>
                  </a:extLst>
                </a:gridCol>
                <a:gridCol w="1665254">
                  <a:extLst>
                    <a:ext uri="{9D8B030D-6E8A-4147-A177-3AD203B41FA5}">
                      <a16:colId xmlns:a16="http://schemas.microsoft.com/office/drawing/2014/main" val="3720695210"/>
                    </a:ext>
                  </a:extLst>
                </a:gridCol>
              </a:tblGrid>
              <a:tr h="309474">
                <a:tc>
                  <a:txBody>
                    <a:bodyPr/>
                    <a:lstStyle/>
                    <a:p>
                      <a:pPr indent="-6350" algn="ctr">
                        <a:lnSpc>
                          <a:spcPct val="112000"/>
                        </a:lnSpc>
                        <a:spcAft>
                          <a:spcPts val="1300"/>
                        </a:spcAft>
                      </a:pPr>
                      <a:r>
                        <a:rPr lang="en-GB" sz="900" b="0">
                          <a:solidFill>
                            <a:schemeClr val="tx1"/>
                          </a:solidFill>
                          <a:effectLst/>
                          <a:latin typeface="Montserrat Bold" pitchFamily="2" charset="0"/>
                        </a:rPr>
                        <a:t>Service/Feature</a:t>
                      </a:r>
                      <a:endParaRPr lang="en-AU" sz="900" b="0">
                        <a:solidFill>
                          <a:schemeClr val="tx1"/>
                        </a:solidFill>
                        <a:effectLst/>
                        <a:latin typeface="Montserrat Bold" pitchFamily="2" charset="0"/>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900" b="0">
                          <a:solidFill>
                            <a:schemeClr val="tx1"/>
                          </a:solidFill>
                          <a:effectLst/>
                          <a:latin typeface="Montserrat Bold" pitchFamily="2" charset="0"/>
                        </a:rPr>
                        <a:t>Lite</a:t>
                      </a:r>
                      <a:endParaRPr lang="en-AU" sz="900" b="0">
                        <a:solidFill>
                          <a:schemeClr val="tx1"/>
                        </a:solidFill>
                        <a:effectLst/>
                        <a:latin typeface="Montserrat Bold" pitchFamily="2" charset="0"/>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900" b="0">
                          <a:solidFill>
                            <a:schemeClr val="tx1"/>
                          </a:solidFill>
                          <a:effectLst/>
                          <a:latin typeface="Montserrat Bold" pitchFamily="2" charset="0"/>
                        </a:rPr>
                        <a:t>Starter</a:t>
                      </a:r>
                      <a:endParaRPr lang="en-AU" sz="900" b="0">
                        <a:solidFill>
                          <a:schemeClr val="tx1"/>
                        </a:solidFill>
                        <a:effectLst/>
                        <a:latin typeface="Montserrat Bold" pitchFamily="2" charset="0"/>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900" b="0">
                          <a:solidFill>
                            <a:schemeClr val="tx1"/>
                          </a:solidFill>
                          <a:effectLst/>
                          <a:latin typeface="Montserrat Bold" pitchFamily="2" charset="0"/>
                        </a:rPr>
                        <a:t>Premium</a:t>
                      </a:r>
                      <a:endParaRPr lang="en-AU" sz="900" b="0">
                        <a:solidFill>
                          <a:schemeClr val="tx1"/>
                        </a:solidFill>
                        <a:effectLst/>
                        <a:latin typeface="Montserrat Bold" pitchFamily="2" charset="0"/>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900" b="0">
                          <a:solidFill>
                            <a:schemeClr val="tx1"/>
                          </a:solidFill>
                          <a:effectLst/>
                          <a:latin typeface="Montserrat Bold" pitchFamily="2" charset="0"/>
                        </a:rPr>
                        <a:t>Platinum</a:t>
                      </a:r>
                      <a:endParaRPr lang="en-AU" sz="900" b="0">
                        <a:solidFill>
                          <a:schemeClr val="tx1"/>
                        </a:solidFill>
                        <a:effectLst/>
                        <a:latin typeface="Montserrat Bold" pitchFamily="2" charset="0"/>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3514547195"/>
                  </a:ext>
                </a:extLst>
              </a:tr>
              <a:tr h="412696">
                <a:tc>
                  <a:txBody>
                    <a:bodyPr/>
                    <a:lstStyle/>
                    <a:p>
                      <a:pPr algn="l" fontAlgn="ctr"/>
                      <a:r>
                        <a:rPr lang="en-AU" sz="1000" b="0" u="none" strike="noStrike">
                          <a:solidFill>
                            <a:schemeClr val="tx1"/>
                          </a:solidFill>
                          <a:effectLst/>
                          <a:latin typeface="+mn-lt"/>
                        </a:rPr>
                        <a:t>Main Site and Business Units Landing Pages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❹</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❹</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291902862"/>
                  </a:ext>
                </a:extLst>
              </a:tr>
              <a:tr h="250251">
                <a:tc>
                  <a:txBody>
                    <a:bodyPr/>
                    <a:lstStyle/>
                    <a:p>
                      <a:pPr algn="l" fontAlgn="ctr"/>
                      <a:r>
                        <a:rPr lang="en-AU" sz="1000" b="0" u="none" strike="noStrike">
                          <a:solidFill>
                            <a:schemeClr val="tx1"/>
                          </a:solidFill>
                          <a:effectLst/>
                          <a:latin typeface="+mn-lt"/>
                        </a:rPr>
                        <a:t>Microsoft Teams Integration</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❹</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❹</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2114763215"/>
                  </a:ext>
                </a:extLst>
              </a:tr>
              <a:tr h="250251">
                <a:tc>
                  <a:txBody>
                    <a:bodyPr/>
                    <a:lstStyle/>
                    <a:p>
                      <a:pPr algn="l" fontAlgn="ctr"/>
                      <a:r>
                        <a:rPr lang="en-AU" sz="1000" b="0" u="none" strike="noStrike">
                          <a:solidFill>
                            <a:schemeClr val="tx1"/>
                          </a:solidFill>
                          <a:effectLst/>
                          <a:latin typeface="+mn-lt"/>
                        </a:rPr>
                        <a:t>Quick Links (to Business Units)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❹</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❹</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3969420854"/>
                  </a:ext>
                </a:extLst>
              </a:tr>
              <a:tr h="250251">
                <a:tc>
                  <a:txBody>
                    <a:bodyPr/>
                    <a:lstStyle/>
                    <a:p>
                      <a:pPr algn="l" fontAlgn="ctr"/>
                      <a:r>
                        <a:rPr lang="en-AU" sz="1000" b="0" u="none" strike="noStrike">
                          <a:solidFill>
                            <a:schemeClr val="tx1"/>
                          </a:solidFill>
                          <a:effectLst/>
                          <a:latin typeface="+mn-lt"/>
                        </a:rPr>
                        <a:t>Mega-menu Site Navigation</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❶</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❶</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❶</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1554368511"/>
                  </a:ext>
                </a:extLst>
              </a:tr>
              <a:tr h="250251">
                <a:tc>
                  <a:txBody>
                    <a:bodyPr/>
                    <a:lstStyle/>
                    <a:p>
                      <a:pPr algn="l" fontAlgn="ctr"/>
                      <a:r>
                        <a:rPr lang="en-AU" sz="1000" b="0" u="none" strike="noStrike">
                          <a:solidFill>
                            <a:schemeClr val="tx1"/>
                          </a:solidFill>
                          <a:effectLst/>
                          <a:latin typeface="+mn-lt"/>
                        </a:rPr>
                        <a:t>Communication Hub Configuration</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❹</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❹</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1618199471"/>
                  </a:ext>
                </a:extLst>
              </a:tr>
              <a:tr h="250251">
                <a:tc>
                  <a:txBody>
                    <a:bodyPr/>
                    <a:lstStyle/>
                    <a:p>
                      <a:pPr algn="l" fontAlgn="ctr"/>
                      <a:r>
                        <a:rPr lang="en-AU" sz="1000" b="0" u="none" strike="noStrike">
                          <a:solidFill>
                            <a:schemeClr val="tx1"/>
                          </a:solidFill>
                          <a:effectLst/>
                          <a:latin typeface="+mn-lt"/>
                        </a:rPr>
                        <a:t>Core Corporate Document Libraries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2114616370"/>
                  </a:ext>
                </a:extLst>
              </a:tr>
              <a:tr h="250251">
                <a:tc>
                  <a:txBody>
                    <a:bodyPr/>
                    <a:lstStyle/>
                    <a:p>
                      <a:pPr algn="l" fontAlgn="ctr"/>
                      <a:r>
                        <a:rPr lang="en-AU" sz="1000" b="0" u="none" strike="noStrike">
                          <a:solidFill>
                            <a:schemeClr val="tx1"/>
                          </a:solidFill>
                          <a:effectLst/>
                          <a:latin typeface="+mn-lt"/>
                        </a:rPr>
                        <a:t>Core Metadata and Template </a:t>
                      </a:r>
                      <a:r>
                        <a:rPr lang="en-AU" sz="900" b="0" u="none" strike="noStrike">
                          <a:solidFill>
                            <a:schemeClr val="tx1"/>
                          </a:solidFill>
                          <a:effectLst/>
                          <a:latin typeface="+mn-lt"/>
                        </a:rPr>
                        <a:t>Integration</a:t>
                      </a:r>
                      <a:endParaRPr lang="en-AU" sz="9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622736607"/>
                  </a:ext>
                </a:extLst>
              </a:tr>
              <a:tr h="250251">
                <a:tc>
                  <a:txBody>
                    <a:bodyPr/>
                    <a:lstStyle/>
                    <a:p>
                      <a:pPr algn="l" fontAlgn="ctr"/>
                      <a:r>
                        <a:rPr lang="en-AU" sz="1000" b="0" u="none" strike="noStrike">
                          <a:solidFill>
                            <a:schemeClr val="tx1"/>
                          </a:solidFill>
                          <a:effectLst/>
                          <a:latin typeface="+mn-lt"/>
                        </a:rPr>
                        <a:t>Corporate News, Calendar &amp; Events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4137429294"/>
                  </a:ext>
                </a:extLst>
              </a:tr>
              <a:tr h="250251">
                <a:tc>
                  <a:txBody>
                    <a:bodyPr/>
                    <a:lstStyle/>
                    <a:p>
                      <a:pPr algn="l" fontAlgn="ctr"/>
                      <a:r>
                        <a:rPr lang="en-AU" sz="1000" b="0" u="none" strike="noStrike">
                          <a:solidFill>
                            <a:schemeClr val="tx1"/>
                          </a:solidFill>
                          <a:effectLst/>
                          <a:latin typeface="+mn-lt"/>
                        </a:rPr>
                        <a:t>Countdown Event Timer</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1777960074"/>
                  </a:ext>
                </a:extLst>
              </a:tr>
              <a:tr h="250251">
                <a:tc>
                  <a:txBody>
                    <a:bodyPr/>
                    <a:lstStyle/>
                    <a:p>
                      <a:pPr algn="l" fontAlgn="ctr"/>
                      <a:r>
                        <a:rPr lang="en-AU" sz="1000" b="0" u="none" strike="noStrike">
                          <a:solidFill>
                            <a:schemeClr val="tx1"/>
                          </a:solidFill>
                          <a:effectLst/>
                          <a:latin typeface="+mn-lt"/>
                        </a:rPr>
                        <a:t>Organisational Chart (Exchange)</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683998361"/>
                  </a:ext>
                </a:extLst>
              </a:tr>
              <a:tr h="250251">
                <a:tc>
                  <a:txBody>
                    <a:bodyPr/>
                    <a:lstStyle/>
                    <a:p>
                      <a:pPr algn="l" fontAlgn="ctr"/>
                      <a:r>
                        <a:rPr lang="en-AU" sz="1000" b="0" u="none" strike="noStrike">
                          <a:solidFill>
                            <a:schemeClr val="tx1"/>
                          </a:solidFill>
                          <a:effectLst/>
                          <a:latin typeface="+mn-lt"/>
                        </a:rPr>
                        <a:t>Weather &amp; World Clock - Multi-location</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4273813331"/>
                  </a:ext>
                </a:extLst>
              </a:tr>
              <a:tr h="250251">
                <a:tc>
                  <a:txBody>
                    <a:bodyPr/>
                    <a:lstStyle/>
                    <a:p>
                      <a:pPr algn="l" fontAlgn="ctr"/>
                      <a:r>
                        <a:rPr lang="en-AU" sz="1000" b="0" u="none" strike="noStrike">
                          <a:solidFill>
                            <a:schemeClr val="tx1"/>
                          </a:solidFill>
                          <a:effectLst/>
                          <a:latin typeface="+mn-lt"/>
                        </a:rPr>
                        <a:t>Bing Maps - Pre-set Location</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2227858432"/>
                  </a:ext>
                </a:extLst>
              </a:tr>
              <a:tr h="250251">
                <a:tc>
                  <a:txBody>
                    <a:bodyPr/>
                    <a:lstStyle/>
                    <a:p>
                      <a:pPr algn="l" fontAlgn="ctr"/>
                      <a:r>
                        <a:rPr lang="en-AU" sz="1000" b="0" u="none" strike="noStrike">
                          <a:solidFill>
                            <a:schemeClr val="tx1"/>
                          </a:solidFill>
                          <a:effectLst/>
                          <a:latin typeface="+mn-lt"/>
                        </a:rPr>
                        <a:t>Online Forms – Pick 3 from selection</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AU" sz="1000" b="0" u="none" strike="noStrike" kern="1200" cap="none" spc="0" normalizeH="0" baseline="0" noProof="0">
                          <a:ln>
                            <a:noFill/>
                          </a:ln>
                          <a:solidFill>
                            <a:schemeClr val="tx1"/>
                          </a:solidFill>
                          <a:effectLst/>
                          <a:uLnTx/>
                          <a:uFillTx/>
                          <a:latin typeface="+mn-lt"/>
                        </a:rPr>
                        <a:t>❸</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3395063948"/>
                  </a:ext>
                </a:extLst>
              </a:tr>
              <a:tr h="412696">
                <a:tc>
                  <a:txBody>
                    <a:bodyPr/>
                    <a:lstStyle/>
                    <a:p>
                      <a:pPr algn="l" fontAlgn="ctr"/>
                      <a:r>
                        <a:rPr lang="en-AU" sz="1000" b="0" u="none" strike="noStrike">
                          <a:solidFill>
                            <a:schemeClr val="tx1"/>
                          </a:solidFill>
                          <a:effectLst/>
                          <a:latin typeface="+mn-lt"/>
                        </a:rPr>
                        <a:t>Convert Policy/Procedure/Guidelines to PDF</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2530257086"/>
                  </a:ext>
                </a:extLst>
              </a:tr>
              <a:tr h="245348">
                <a:tc>
                  <a:txBody>
                    <a:bodyPr/>
                    <a:lstStyle/>
                    <a:p>
                      <a:pPr algn="l" fontAlgn="ctr"/>
                      <a:r>
                        <a:rPr lang="en-AU" sz="1000" b="0" u="none" strike="noStrike">
                          <a:solidFill>
                            <a:schemeClr val="tx1"/>
                          </a:solidFill>
                          <a:effectLst/>
                          <a:latin typeface="+mn-lt"/>
                        </a:rPr>
                        <a:t>Twitter Feed</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505690019"/>
                  </a:ext>
                </a:extLst>
              </a:tr>
              <a:tr h="250251">
                <a:tc>
                  <a:txBody>
                    <a:bodyPr/>
                    <a:lstStyle/>
                    <a:p>
                      <a:pPr algn="l" fontAlgn="ctr"/>
                      <a:r>
                        <a:rPr lang="en-AU" sz="1000" b="0" u="none" strike="noStrike">
                          <a:solidFill>
                            <a:schemeClr val="tx1"/>
                          </a:solidFill>
                          <a:effectLst/>
                          <a:latin typeface="+mn-lt"/>
                        </a:rPr>
                        <a:t>Yammer – Conversations &amp; Highlights</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lang="en-AU" sz="1000">
                        <a:solidFill>
                          <a:schemeClr val="tx1"/>
                        </a:solidFill>
                        <a:effectLst/>
                        <a:latin typeface="+mn-lt"/>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lang="en-AU" sz="1000">
                        <a:solidFill>
                          <a:schemeClr val="tx1"/>
                        </a:solidFill>
                        <a:effectLst/>
                        <a:latin typeface="+mn-lt"/>
                      </a:endParaRPr>
                    </a:p>
                  </a:txBody>
                  <a:tcPr marL="43725" marR="43725" marT="0" marB="0" anchor="ctr"/>
                </a:tc>
                <a:extLst>
                  <a:ext uri="{0D108BD9-81ED-4DB2-BD59-A6C34878D82A}">
                    <a16:rowId xmlns:a16="http://schemas.microsoft.com/office/drawing/2014/main" val="1906485695"/>
                  </a:ext>
                </a:extLst>
              </a:tr>
              <a:tr h="250251">
                <a:tc>
                  <a:txBody>
                    <a:bodyPr/>
                    <a:lstStyle/>
                    <a:p>
                      <a:pPr algn="l" fontAlgn="ctr"/>
                      <a:r>
                        <a:rPr lang="en-AU" sz="1000" b="0" u="none" strike="noStrike">
                          <a:solidFill>
                            <a:schemeClr val="tx1"/>
                          </a:solidFill>
                          <a:effectLst/>
                          <a:latin typeface="+mn-lt"/>
                        </a:rPr>
                        <a:t>Viva – Connections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1044979949"/>
                  </a:ext>
                </a:extLst>
              </a:tr>
              <a:tr h="250251">
                <a:tc>
                  <a:txBody>
                    <a:bodyPr/>
                    <a:lstStyle/>
                    <a:p>
                      <a:pPr algn="l" fontAlgn="ctr"/>
                      <a:r>
                        <a:rPr lang="en-AU" sz="1000" b="0" u="none" strike="noStrike">
                          <a:solidFill>
                            <a:schemeClr val="tx1"/>
                          </a:solidFill>
                          <a:effectLst/>
                          <a:latin typeface="+mn-lt"/>
                        </a:rPr>
                        <a:t>YouTube &amp; Microsoft Stream Videos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3402874394"/>
                  </a:ext>
                </a:extLst>
              </a:tr>
              <a:tr h="250251">
                <a:tc>
                  <a:txBody>
                    <a:bodyPr/>
                    <a:lstStyle/>
                    <a:p>
                      <a:pPr algn="l" fontAlgn="ctr"/>
                      <a:r>
                        <a:rPr lang="en-AU" sz="1000" b="0" u="none" strike="noStrike">
                          <a:solidFill>
                            <a:schemeClr val="tx1"/>
                          </a:solidFill>
                          <a:effectLst/>
                          <a:latin typeface="+mn-lt"/>
                        </a:rPr>
                        <a:t>Image Gallery</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222749087"/>
                  </a:ext>
                </a:extLst>
              </a:tr>
              <a:tr h="250251">
                <a:tc>
                  <a:txBody>
                    <a:bodyPr/>
                    <a:lstStyle/>
                    <a:p>
                      <a:pPr algn="l" fontAlgn="ctr"/>
                      <a:r>
                        <a:rPr lang="en-AU" sz="1000" b="0" u="none" strike="noStrike">
                          <a:solidFill>
                            <a:schemeClr val="tx1"/>
                          </a:solidFill>
                          <a:effectLst/>
                          <a:latin typeface="+mn-lt"/>
                        </a:rPr>
                        <a:t>Recent Activity</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625978768"/>
                  </a:ext>
                </a:extLst>
              </a:tr>
              <a:tr h="250251">
                <a:tc>
                  <a:txBody>
                    <a:bodyPr/>
                    <a:lstStyle/>
                    <a:p>
                      <a:pPr algn="l" fontAlgn="ctr"/>
                      <a:r>
                        <a:rPr lang="en-AU" sz="1000" b="0" u="none" strike="noStrike">
                          <a:solidFill>
                            <a:schemeClr val="tx1"/>
                          </a:solidFill>
                          <a:effectLst/>
                          <a:latin typeface="+mn-lt"/>
                        </a:rPr>
                        <a:t>Ideas Box &amp; Social Catch-up Areas</a:t>
                      </a:r>
                      <a:endParaRPr lang="en-AU" sz="1000" b="0" i="0" u="none" strike="noStrike">
                        <a:solidFill>
                          <a:schemeClr val="tx1"/>
                        </a:solidFill>
                        <a:effectLst/>
                        <a:latin typeface="+mn-lt"/>
                      </a:endParaRPr>
                    </a:p>
                  </a:txBody>
                  <a:tcPr marL="4763" marR="4763" marT="4763"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❶</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3488816437"/>
                  </a:ext>
                </a:extLst>
              </a:tr>
              <a:tr h="250251">
                <a:tc>
                  <a:txBody>
                    <a:bodyPr/>
                    <a:lstStyle/>
                    <a:p>
                      <a:pPr algn="l" fontAlgn="ctr"/>
                      <a:r>
                        <a:rPr lang="en-AU" sz="1000" b="0" u="none" strike="noStrike">
                          <a:solidFill>
                            <a:schemeClr val="tx1"/>
                          </a:solidFill>
                          <a:effectLst/>
                          <a:latin typeface="+mn-lt"/>
                        </a:rPr>
                        <a:t>Handover Workshop</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AU" sz="1000">
                          <a:solidFill>
                            <a:schemeClr val="tx1"/>
                          </a:solidFill>
                          <a:effectLst/>
                          <a:latin typeface="+mn-lt"/>
                        </a:rPr>
                        <a:t>1 hour</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AU" sz="1000">
                          <a:solidFill>
                            <a:schemeClr val="tx1"/>
                          </a:solidFill>
                          <a:effectLst/>
                          <a:latin typeface="+mn-lt"/>
                        </a:rPr>
                        <a:t>1 hour</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000">
                          <a:solidFill>
                            <a:schemeClr val="tx1"/>
                          </a:solidFill>
                          <a:effectLst/>
                          <a:latin typeface="+mn-lt"/>
                        </a:rPr>
                        <a:t>2 Hour</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lang="en-GB" sz="1000">
                          <a:solidFill>
                            <a:schemeClr val="tx1"/>
                          </a:solidFill>
                          <a:effectLst/>
                          <a:latin typeface="+mn-lt"/>
                        </a:rPr>
                        <a:t>4 Hours</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827185958"/>
                  </a:ext>
                </a:extLst>
              </a:tr>
              <a:tr h="250251">
                <a:tc>
                  <a:txBody>
                    <a:bodyPr/>
                    <a:lstStyle/>
                    <a:p>
                      <a:pPr algn="l" fontAlgn="ctr"/>
                      <a:r>
                        <a:rPr lang="en-AU" sz="1000" b="0" u="none" strike="noStrike">
                          <a:solidFill>
                            <a:schemeClr val="tx1"/>
                          </a:solidFill>
                          <a:effectLst/>
                          <a:latin typeface="+mn-lt"/>
                        </a:rPr>
                        <a:t>Quick Reference Guides</a:t>
                      </a:r>
                      <a:endParaRPr lang="en-AU" sz="1000" b="0" i="0" u="none" strike="noStrike">
                        <a:solidFill>
                          <a:schemeClr val="tx1"/>
                        </a:solidFill>
                        <a:effectLst/>
                        <a:latin typeface="+mn-lt"/>
                      </a:endParaRPr>
                    </a:p>
                  </a:txBody>
                  <a:tcPr marL="4763" marR="4763" marT="4763"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GB" sz="1000" b="0" u="none" strike="noStrike" kern="1200" cap="none" spc="0" normalizeH="0" baseline="0" noProof="0">
                          <a:ln>
                            <a:noFill/>
                          </a:ln>
                          <a:solidFill>
                            <a:schemeClr val="tx1"/>
                          </a:solidFill>
                          <a:effectLst/>
                          <a:uLnTx/>
                          <a:uFillTx/>
                          <a:latin typeface="+mn-lt"/>
                        </a:rPr>
                        <a:t>❻</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marL="0" marR="0" lvl="0" indent="-6350" algn="ctr" defTabSz="495304" rtl="0" eaLnBrk="1" fontAlgn="auto" latinLnBrk="0" hangingPunct="1">
                        <a:lnSpc>
                          <a:spcPct val="112000"/>
                        </a:lnSpc>
                        <a:spcBef>
                          <a:spcPts val="0"/>
                        </a:spcBef>
                        <a:spcAft>
                          <a:spcPts val="1300"/>
                        </a:spcAft>
                        <a:buClrTx/>
                        <a:buSzTx/>
                        <a:buFontTx/>
                        <a:buNone/>
                        <a:tabLst/>
                        <a:defRPr/>
                      </a:pPr>
                      <a:r>
                        <a:rPr kumimoji="0" lang="en-AU" sz="1000" b="0" u="none" strike="noStrike" kern="1200" cap="none" spc="0" normalizeH="0" baseline="0" noProof="0">
                          <a:ln>
                            <a:noFill/>
                          </a:ln>
                          <a:solidFill>
                            <a:schemeClr val="tx1"/>
                          </a:solidFill>
                          <a:effectLst/>
                          <a:uLnTx/>
                          <a:uFillTx/>
                          <a:latin typeface="+mn-lt"/>
                        </a:rPr>
                        <a:t>❼</a:t>
                      </a:r>
                      <a:endParaRPr kumimoji="0" lang="en-AU" sz="1000" b="0" i="0" u="none" strike="noStrike" kern="1200" cap="none" spc="0" normalizeH="0" baseline="0" noProof="0">
                        <a:ln>
                          <a:noFill/>
                        </a:ln>
                        <a:solidFill>
                          <a:schemeClr val="tx1"/>
                        </a:solidFill>
                        <a:effectLst/>
                        <a:uLnTx/>
                        <a:uFillTx/>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4071747733"/>
                  </a:ext>
                </a:extLst>
              </a:tr>
              <a:tr h="250251">
                <a:tc>
                  <a:txBody>
                    <a:bodyPr/>
                    <a:lstStyle/>
                    <a:p>
                      <a:pPr indent="-6350" algn="ctr">
                        <a:lnSpc>
                          <a:spcPct val="112000"/>
                        </a:lnSpc>
                        <a:spcAft>
                          <a:spcPts val="1300"/>
                        </a:spcAft>
                      </a:pPr>
                      <a:r>
                        <a:rPr lang="en-GB" sz="1000">
                          <a:solidFill>
                            <a:schemeClr val="tx1"/>
                          </a:solidFill>
                          <a:effectLst/>
                          <a:latin typeface="+mn-lt"/>
                        </a:rPr>
                        <a:t>Pricing ex-GST</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1000">
                          <a:solidFill>
                            <a:schemeClr val="tx1"/>
                          </a:solidFill>
                          <a:effectLst/>
                          <a:latin typeface="+mn-lt"/>
                        </a:rPr>
                        <a:t>$7,500</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1000">
                          <a:solidFill>
                            <a:schemeClr val="tx1"/>
                          </a:solidFill>
                          <a:effectLst/>
                          <a:latin typeface="+mn-lt"/>
                        </a:rPr>
                        <a:t>$12,000</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1000">
                          <a:solidFill>
                            <a:schemeClr val="tx1"/>
                          </a:solidFill>
                          <a:effectLst/>
                          <a:latin typeface="+mn-lt"/>
                        </a:rPr>
                        <a:t>$18,000</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tc>
                  <a:txBody>
                    <a:bodyPr/>
                    <a:lstStyle/>
                    <a:p>
                      <a:pPr indent="-6350" algn="ctr">
                        <a:lnSpc>
                          <a:spcPct val="112000"/>
                        </a:lnSpc>
                        <a:spcAft>
                          <a:spcPts val="1300"/>
                        </a:spcAft>
                      </a:pPr>
                      <a:r>
                        <a:rPr lang="en-GB" sz="1000">
                          <a:solidFill>
                            <a:schemeClr val="tx1"/>
                          </a:solidFill>
                          <a:effectLst/>
                          <a:latin typeface="+mn-lt"/>
                        </a:rPr>
                        <a:t>$25,000</a:t>
                      </a:r>
                      <a:endParaRPr lang="en-AU" sz="1000">
                        <a:solidFill>
                          <a:schemeClr val="tx1"/>
                        </a:solidFill>
                        <a:effectLst/>
                        <a:latin typeface="+mn-lt"/>
                        <a:ea typeface="Times New Roman" panose="02020603050405020304" pitchFamily="18" charset="0"/>
                        <a:cs typeface="Arial" panose="020B0604020202020204" pitchFamily="34" charset="0"/>
                      </a:endParaRPr>
                    </a:p>
                  </a:txBody>
                  <a:tcPr marL="43725" marR="43725" marT="0" marB="0" anchor="ctr"/>
                </a:tc>
                <a:extLst>
                  <a:ext uri="{0D108BD9-81ED-4DB2-BD59-A6C34878D82A}">
                    <a16:rowId xmlns:a16="http://schemas.microsoft.com/office/drawing/2014/main" val="3350318916"/>
                  </a:ext>
                </a:extLst>
              </a:tr>
            </a:tbl>
          </a:graphicData>
        </a:graphic>
      </p:graphicFrame>
    </p:spTree>
    <p:extLst>
      <p:ext uri="{BB962C8B-B14F-4D97-AF65-F5344CB8AC3E}">
        <p14:creationId xmlns:p14="http://schemas.microsoft.com/office/powerpoint/2010/main" val="2914664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Microsoft Copilot Ecosystem for CFOs-The Ultimate Guide for Future of  Finance | by Christian Martinez Founder of The Financial Fox | Jan, 2024 |  Medium">
            <a:extLst>
              <a:ext uri="{FF2B5EF4-FFF2-40B4-BE49-F238E27FC236}">
                <a16:creationId xmlns:a16="http://schemas.microsoft.com/office/drawing/2014/main" id="{B4FAEC23-196B-427F-3AE8-C7A3BF0F3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201" y="123327"/>
            <a:ext cx="6690523" cy="661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7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D0ED6E4-742D-A105-DD6E-A7100A5C31A6}"/>
              </a:ext>
            </a:extLst>
          </p:cNvPr>
          <p:cNvGraphicFramePr>
            <a:graphicFrameLocks noGrp="1"/>
          </p:cNvGraphicFramePr>
          <p:nvPr>
            <p:extLst>
              <p:ext uri="{D42A27DB-BD31-4B8C-83A1-F6EECF244321}">
                <p14:modId xmlns:p14="http://schemas.microsoft.com/office/powerpoint/2010/main" val="2969712928"/>
              </p:ext>
            </p:extLst>
          </p:nvPr>
        </p:nvGraphicFramePr>
        <p:xfrm>
          <a:off x="543369" y="211011"/>
          <a:ext cx="4979607" cy="5909844"/>
        </p:xfrm>
        <a:graphic>
          <a:graphicData uri="http://schemas.openxmlformats.org/drawingml/2006/table">
            <a:tbl>
              <a:tblPr firstRow="1" bandRow="1">
                <a:tableStyleId>{5C22544A-7EE6-4342-B048-85BDC9FD1C3A}</a:tableStyleId>
              </a:tblPr>
              <a:tblGrid>
                <a:gridCol w="4979607">
                  <a:extLst>
                    <a:ext uri="{9D8B030D-6E8A-4147-A177-3AD203B41FA5}">
                      <a16:colId xmlns:a16="http://schemas.microsoft.com/office/drawing/2014/main" val="4202690221"/>
                    </a:ext>
                  </a:extLst>
                </a:gridCol>
              </a:tblGrid>
              <a:tr h="323767">
                <a:tc>
                  <a:txBody>
                    <a:bodyPr/>
                    <a:lstStyle/>
                    <a:p>
                      <a:pPr algn="l" rtl="0" fontAlgn="b"/>
                      <a:r>
                        <a:rPr lang="en-AU" sz="1500" b="0" i="0" u="none" strike="noStrike">
                          <a:solidFill>
                            <a:schemeClr val="tx1"/>
                          </a:solidFill>
                          <a:effectLst/>
                          <a:latin typeface="+mj-lt"/>
                        </a:rPr>
                        <a:t>Agenda</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1667881"/>
                  </a:ext>
                </a:extLst>
              </a:tr>
              <a:tr h="66588">
                <a:tc>
                  <a:txBody>
                    <a:bodyPr/>
                    <a:lstStyle/>
                    <a:p>
                      <a:pPr algn="l" rtl="0" fontAlgn="b"/>
                      <a:endParaRPr lang="en-AU" sz="600" b="0" i="0" u="none" strike="noStrike">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100000">
                          <a:schemeClr val="accent3"/>
                        </a:gs>
                        <a:gs pos="80000">
                          <a:schemeClr val="accent1"/>
                        </a:gs>
                        <a:gs pos="30000">
                          <a:schemeClr val="accent2"/>
                        </a:gs>
                      </a:gsLst>
                      <a:lin ang="0" scaled="1"/>
                    </a:gradFill>
                  </a:tcPr>
                </a:tc>
                <a:extLst>
                  <a:ext uri="{0D108BD9-81ED-4DB2-BD59-A6C34878D82A}">
                    <a16:rowId xmlns:a16="http://schemas.microsoft.com/office/drawing/2014/main" val="1921689502"/>
                  </a:ext>
                </a:extLst>
              </a:tr>
              <a:tr h="334865">
                <a:tc>
                  <a:txBody>
                    <a:bodyPr/>
                    <a:lstStyle/>
                    <a:p>
                      <a:pPr algn="l" rtl="0" fontAlgn="b"/>
                      <a:r>
                        <a:rPr lang="en-AU" sz="1600" b="0" i="0" u="none" strike="noStrike">
                          <a:solidFill>
                            <a:schemeClr val="tx1"/>
                          </a:solidFill>
                          <a:effectLst/>
                          <a:latin typeface="+mn-lt"/>
                        </a:rPr>
                        <a:t>About </a:t>
                      </a:r>
                      <a:r>
                        <a:rPr lang="en-AU" sz="1600" b="0" i="0" u="none" strike="noStrike" err="1">
                          <a:solidFill>
                            <a:schemeClr val="tx1"/>
                          </a:solidFill>
                          <a:effectLst/>
                          <a:latin typeface="+mn-lt"/>
                        </a:rPr>
                        <a:t>TechClick</a:t>
                      </a:r>
                      <a:endParaRPr lang="en-AU" sz="1600" b="0" i="0" u="none" strike="noStrike">
                        <a:solidFill>
                          <a:schemeClr val="tx1"/>
                        </a:solidFill>
                        <a:effectLst/>
                        <a:latin typeface="+mn-lt"/>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5030136"/>
                  </a:ext>
                </a:extLst>
              </a:tr>
              <a:tr h="334865">
                <a:tc>
                  <a:txBody>
                    <a:bodyPr/>
                    <a:lstStyle/>
                    <a:p>
                      <a:pPr algn="l" rtl="0" fontAlgn="b"/>
                      <a:r>
                        <a:rPr lang="en-AU" sz="1600" b="0" i="0" u="none" strike="noStrike" err="1">
                          <a:solidFill>
                            <a:schemeClr val="tx1"/>
                          </a:solidFill>
                          <a:effectLst/>
                          <a:latin typeface="+mn-lt"/>
                        </a:rPr>
                        <a:t>TechClick</a:t>
                      </a:r>
                      <a:r>
                        <a:rPr lang="en-AU" sz="1600" b="0" i="0" u="none" strike="noStrike">
                          <a:solidFill>
                            <a:schemeClr val="tx1"/>
                          </a:solidFill>
                          <a:effectLst/>
                          <a:latin typeface="+mn-lt"/>
                        </a:rPr>
                        <a:t> Offerings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7340150"/>
                  </a:ext>
                </a:extLst>
              </a:tr>
              <a:tr h="334865">
                <a:tc>
                  <a:txBody>
                    <a:bodyPr/>
                    <a:lstStyle/>
                    <a:p>
                      <a:pPr algn="l" rtl="0" fontAlgn="b"/>
                      <a:r>
                        <a:rPr lang="en-AU" sz="1600" b="0" i="0" u="none" strike="noStrike">
                          <a:solidFill>
                            <a:schemeClr val="tx1"/>
                          </a:solidFill>
                          <a:effectLst/>
                          <a:latin typeface="+mn-lt"/>
                        </a:rPr>
                        <a:t>Microsoft Funding Options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4165937"/>
                  </a:ext>
                </a:extLst>
              </a:tr>
              <a:tr h="334865">
                <a:tc>
                  <a:txBody>
                    <a:bodyPr/>
                    <a:lstStyle/>
                    <a:p>
                      <a:pPr algn="l" rtl="0" fontAlgn="b"/>
                      <a:r>
                        <a:rPr lang="en-AU" sz="1600" b="0" i="0" u="none" strike="noStrike">
                          <a:solidFill>
                            <a:schemeClr val="tx1"/>
                          </a:solidFill>
                          <a:effectLst/>
                          <a:latin typeface="+mn-lt"/>
                        </a:rPr>
                        <a:t>Road To Azure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539097"/>
                  </a:ext>
                </a:extLst>
              </a:tr>
              <a:tr h="512434">
                <a:tc>
                  <a:txBody>
                    <a:bodyPr/>
                    <a:lstStyle/>
                    <a:p>
                      <a:pPr algn="l" rtl="0" fontAlgn="b"/>
                      <a:r>
                        <a:rPr lang="en-AU" sz="1600" b="0" i="0" u="none" strike="noStrike">
                          <a:solidFill>
                            <a:schemeClr val="tx1"/>
                          </a:solidFill>
                          <a:effectLst/>
                          <a:latin typeface="+mn-lt"/>
                        </a:rPr>
                        <a:t>Azure Assessments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687493"/>
                  </a:ext>
                </a:extLst>
              </a:tr>
              <a:tr h="334865">
                <a:tc>
                  <a:txBody>
                    <a:bodyPr/>
                    <a:lstStyle/>
                    <a:p>
                      <a:pPr algn="l" rtl="0" fontAlgn="b"/>
                      <a:r>
                        <a:rPr lang="en-AU" sz="1600" b="0" i="0" u="none" strike="noStrike">
                          <a:solidFill>
                            <a:schemeClr val="tx1"/>
                          </a:solidFill>
                          <a:effectLst/>
                          <a:latin typeface="+mn-lt"/>
                        </a:rPr>
                        <a:t>Migration</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4510542"/>
                  </a:ext>
                </a:extLst>
              </a:tr>
              <a:tr h="512434">
                <a:tc>
                  <a:txBody>
                    <a:bodyPr/>
                    <a:lstStyle/>
                    <a:p>
                      <a:pPr algn="l" rtl="0" fontAlgn="b"/>
                      <a:r>
                        <a:rPr lang="en-AU" sz="1600" b="0" i="0" u="none" strike="noStrike">
                          <a:solidFill>
                            <a:schemeClr val="tx1"/>
                          </a:solidFill>
                          <a:effectLst/>
                          <a:latin typeface="+mn-lt"/>
                        </a:rPr>
                        <a:t>Recovery</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898282"/>
                  </a:ext>
                </a:extLst>
              </a:tr>
              <a:tr h="512434">
                <a:tc>
                  <a:txBody>
                    <a:bodyPr/>
                    <a:lstStyle/>
                    <a:p>
                      <a:pPr algn="l" rtl="0" fontAlgn="b"/>
                      <a:r>
                        <a:rPr lang="en-AU" sz="1600" b="0" i="0" u="none" strike="noStrike">
                          <a:solidFill>
                            <a:schemeClr val="tx1"/>
                          </a:solidFill>
                          <a:effectLst/>
                          <a:latin typeface="+mn-lt"/>
                        </a:rPr>
                        <a:t>Azure Virtual Desktop</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07289"/>
                  </a:ext>
                </a:extLst>
              </a:tr>
              <a:tr h="512434">
                <a:tc>
                  <a:txBody>
                    <a:bodyPr/>
                    <a:lstStyle/>
                    <a:p>
                      <a:pPr algn="l" rtl="0" fontAlgn="b"/>
                      <a:r>
                        <a:rPr lang="en-AU" sz="1600" b="0" i="0" u="none" strike="noStrike">
                          <a:solidFill>
                            <a:schemeClr val="tx1"/>
                          </a:solidFill>
                          <a:effectLst/>
                          <a:latin typeface="+mn-lt"/>
                        </a:rPr>
                        <a:t>Essential 8</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9573929"/>
                  </a:ext>
                </a:extLst>
              </a:tr>
              <a:tr h="512434">
                <a:tc>
                  <a:txBody>
                    <a:bodyPr/>
                    <a:lstStyle/>
                    <a:p>
                      <a:pPr algn="l" rtl="0" fontAlgn="b"/>
                      <a:r>
                        <a:rPr lang="en-AU" sz="1600" b="0" i="0" u="none" strike="noStrike">
                          <a:solidFill>
                            <a:schemeClr val="tx1"/>
                          </a:solidFill>
                          <a:effectLst/>
                          <a:latin typeface="+mn-lt"/>
                        </a:rPr>
                        <a:t>Copilot</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9469331"/>
                  </a:ext>
                </a:extLst>
              </a:tr>
              <a:tr h="512434">
                <a:tc>
                  <a:txBody>
                    <a:bodyPr/>
                    <a:lstStyle/>
                    <a:p>
                      <a:pPr algn="l" rtl="0" fontAlgn="b"/>
                      <a:r>
                        <a:rPr lang="en-AU" sz="1600" b="0" i="0" u="none" strike="noStrike">
                          <a:solidFill>
                            <a:schemeClr val="tx1"/>
                          </a:solidFill>
                          <a:effectLst/>
                          <a:latin typeface="+mn-lt"/>
                        </a:rPr>
                        <a:t>Fabric</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4195595"/>
                  </a:ext>
                </a:extLst>
              </a:tr>
            </a:tbl>
          </a:graphicData>
        </a:graphic>
      </p:graphicFrame>
      <p:sp>
        <p:nvSpPr>
          <p:cNvPr id="2" name="TextBox 1">
            <a:extLst>
              <a:ext uri="{FF2B5EF4-FFF2-40B4-BE49-F238E27FC236}">
                <a16:creationId xmlns:a16="http://schemas.microsoft.com/office/drawing/2014/main" id="{D0A63F35-E045-D7F4-4499-9D7FC980A692}"/>
              </a:ext>
            </a:extLst>
          </p:cNvPr>
          <p:cNvSpPr txBox="1"/>
          <p:nvPr/>
        </p:nvSpPr>
        <p:spPr>
          <a:xfrm>
            <a:off x="543369" y="6185324"/>
            <a:ext cx="12250455"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a:solidFill>
                  <a:schemeClr val="tx1">
                    <a:lumMod val="50000"/>
                  </a:schemeClr>
                </a:solidFill>
                <a:hlinkClick r:id="rId2">
                  <a:extLst>
                    <a:ext uri="{A12FA001-AC4F-418D-AE19-62706E023703}">
                      <ahyp:hlinkClr xmlns:ahyp="http://schemas.microsoft.com/office/drawing/2018/hyperlinkcolor" val="tx"/>
                    </a:ext>
                  </a:extLst>
                </a:hlinkClick>
              </a:rPr>
              <a:t>NZ: microsoft.Sales@dickerdata.co.nz</a:t>
            </a:r>
            <a:r>
              <a:rPr lang="en-AU" sz="1200">
                <a:solidFill>
                  <a:schemeClr val="tx1">
                    <a:lumMod val="50000"/>
                  </a:schemeClr>
                </a:solidFill>
              </a:rPr>
              <a:t> | +64 0800 337 253 0800 | </a:t>
            </a:r>
            <a:r>
              <a:rPr lang="en-AU" sz="1200">
                <a:hlinkClick r:id="rId3"/>
              </a:rPr>
              <a:t>Dicker Data | New Zealand's Most Trusted IT Distributor</a:t>
            </a:r>
            <a:r>
              <a:rPr lang="en-AU" sz="1200">
                <a:solidFill>
                  <a:schemeClr val="tx1">
                    <a:lumMod val="50000"/>
                  </a:schemeClr>
                </a:solidFill>
              </a:rPr>
              <a:t> </a:t>
            </a:r>
            <a:br>
              <a:rPr lang="en-AU" sz="1200">
                <a:solidFill>
                  <a:schemeClr val="tx1">
                    <a:lumMod val="50000"/>
                  </a:schemeClr>
                </a:solidFill>
              </a:rPr>
            </a:br>
            <a:r>
              <a:rPr lang="en-AU" sz="1200">
                <a:solidFill>
                  <a:schemeClr val="tx1">
                    <a:lumMod val="50000"/>
                  </a:schemeClr>
                </a:solidFill>
              </a:rPr>
              <a:t>AU: </a:t>
            </a:r>
            <a:r>
              <a:rPr lang="en-AU" sz="1200">
                <a:solidFill>
                  <a:schemeClr val="tx1">
                    <a:lumMod val="50000"/>
                  </a:schemeClr>
                </a:solidFill>
                <a:hlinkClick r:id="rId4">
                  <a:extLst>
                    <a:ext uri="{A12FA001-AC4F-418D-AE19-62706E023703}">
                      <ahyp:hlinkClr xmlns:ahyp="http://schemas.microsoft.com/office/drawing/2018/hyperlinkcolor" val="tx"/>
                    </a:ext>
                  </a:extLst>
                </a:hlinkClick>
              </a:rPr>
              <a:t>microsoft.sales@dickerdata.com.au</a:t>
            </a:r>
            <a:r>
              <a:rPr lang="en-AU" sz="1200">
                <a:solidFill>
                  <a:schemeClr val="tx1">
                    <a:lumMod val="50000"/>
                  </a:schemeClr>
                </a:solidFill>
              </a:rPr>
              <a:t> | +61 2 8556 8061 | </a:t>
            </a:r>
            <a:r>
              <a:rPr lang="en-AU" sz="1200">
                <a:hlinkClick r:id="rId5"/>
              </a:rPr>
              <a:t>Dicker Data | Australia's Most Trusted IT Distributor</a:t>
            </a:r>
            <a:endParaRPr lang="en-US" sz="1200">
              <a:solidFill>
                <a:schemeClr val="tx1">
                  <a:lumMod val="50000"/>
                </a:schemeClr>
              </a:solidFill>
            </a:endParaRPr>
          </a:p>
        </p:txBody>
      </p:sp>
    </p:spTree>
    <p:extLst>
      <p:ext uri="{BB962C8B-B14F-4D97-AF65-F5344CB8AC3E}">
        <p14:creationId xmlns:p14="http://schemas.microsoft.com/office/powerpoint/2010/main" val="4135084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BEB9DD-0B32-7708-908E-9647035EAD31}"/>
              </a:ext>
            </a:extLst>
          </p:cNvPr>
          <p:cNvSpPr txBox="1"/>
          <p:nvPr/>
        </p:nvSpPr>
        <p:spPr>
          <a:xfrm>
            <a:off x="960120" y="895179"/>
            <a:ext cx="9824144" cy="553998"/>
          </a:xfrm>
          <a:prstGeom prst="rect">
            <a:avLst/>
          </a:prstGeom>
          <a:noFill/>
        </p:spPr>
        <p:txBody>
          <a:bodyPr wrap="square" rtlCol="0">
            <a:spAutoFit/>
          </a:bodyPr>
          <a:lstStyle/>
          <a:p>
            <a:r>
              <a:rPr lang="en-GB" sz="3000">
                <a:latin typeface="Montserrat Bold" pitchFamily="2" charset="0"/>
              </a:rPr>
              <a:t>Copilot Assessment</a:t>
            </a:r>
          </a:p>
        </p:txBody>
      </p:sp>
      <p:pic>
        <p:nvPicPr>
          <p:cNvPr id="13" name="Picture 12">
            <a:extLst>
              <a:ext uri="{FF2B5EF4-FFF2-40B4-BE49-F238E27FC236}">
                <a16:creationId xmlns:a16="http://schemas.microsoft.com/office/drawing/2014/main" id="{1401AC8A-A0DE-8046-80E2-C2658DE83573}"/>
              </a:ext>
            </a:extLst>
          </p:cNvPr>
          <p:cNvPicPr>
            <a:picLocks noChangeAspect="1"/>
          </p:cNvPicPr>
          <p:nvPr/>
        </p:nvPicPr>
        <p:blipFill>
          <a:blip r:embed="rId2"/>
          <a:stretch>
            <a:fillRect/>
          </a:stretch>
        </p:blipFill>
        <p:spPr>
          <a:xfrm>
            <a:off x="1058672" y="1525059"/>
            <a:ext cx="6739068" cy="4628340"/>
          </a:xfrm>
          <a:prstGeom prst="rect">
            <a:avLst/>
          </a:prstGeom>
        </p:spPr>
      </p:pic>
    </p:spTree>
    <p:extLst>
      <p:ext uri="{BB962C8B-B14F-4D97-AF65-F5344CB8AC3E}">
        <p14:creationId xmlns:p14="http://schemas.microsoft.com/office/powerpoint/2010/main" val="2405183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pilot in Action: Building Next-Gen Bots with Microsoft Copilot Studio">
            <a:extLst>
              <a:ext uri="{FF2B5EF4-FFF2-40B4-BE49-F238E27FC236}">
                <a16:creationId xmlns:a16="http://schemas.microsoft.com/office/drawing/2014/main" id="{757425AA-DA16-67B1-2DBD-A24C1CD84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0" y="0"/>
            <a:ext cx="12289389" cy="691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80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icrosoft Copilot Studio implementation guide">
            <a:extLst>
              <a:ext uri="{FF2B5EF4-FFF2-40B4-BE49-F238E27FC236}">
                <a16:creationId xmlns:a16="http://schemas.microsoft.com/office/drawing/2014/main" id="{A14FEBEF-7E49-EF5C-FC87-AB7BF34FC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 y="0"/>
            <a:ext cx="121930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42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arn about Microsoft Purview | Microsoft Learn">
            <a:extLst>
              <a:ext uri="{FF2B5EF4-FFF2-40B4-BE49-F238E27FC236}">
                <a16:creationId xmlns:a16="http://schemas.microsoft.com/office/drawing/2014/main" id="{5EEE00F1-B9E8-F2B6-88C2-8F04B6CA9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76" y="323164"/>
            <a:ext cx="10683648" cy="621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89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Microsoft Fabric? - Inviso Corporation">
            <a:extLst>
              <a:ext uri="{FF2B5EF4-FFF2-40B4-BE49-F238E27FC236}">
                <a16:creationId xmlns:a16="http://schemas.microsoft.com/office/drawing/2014/main" id="{9E76F9B0-6521-C27B-D2F9-B85FE2A38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9" y="256420"/>
            <a:ext cx="11913541" cy="634515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asdasd">
            <a:extLst>
              <a:ext uri="{FF2B5EF4-FFF2-40B4-BE49-F238E27FC236}">
                <a16:creationId xmlns:a16="http://schemas.microsoft.com/office/drawing/2014/main" id="{ACF85939-6E27-43F5-C6D7-6FCB17DF3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565" y="310722"/>
            <a:ext cx="914400" cy="914400"/>
          </a:xfrm>
          <a:prstGeom prst="rect">
            <a:avLst/>
          </a:prstGeom>
        </p:spPr>
      </p:pic>
      <p:sp>
        <p:nvSpPr>
          <p:cNvPr id="4" name="TextBox 3">
            <a:extLst>
              <a:ext uri="{FF2B5EF4-FFF2-40B4-BE49-F238E27FC236}">
                <a16:creationId xmlns:a16="http://schemas.microsoft.com/office/drawing/2014/main" id="{8C2CC1D9-7A6E-FB44-AB2F-F2AE23BF81A7}"/>
              </a:ext>
            </a:extLst>
          </p:cNvPr>
          <p:cNvSpPr txBox="1"/>
          <p:nvPr/>
        </p:nvSpPr>
        <p:spPr>
          <a:xfrm>
            <a:off x="9575657" y="1144373"/>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1595779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918B1-BBB0-9E89-6865-1B10CA0CD26E}"/>
              </a:ext>
            </a:extLst>
          </p:cNvPr>
          <p:cNvSpPr txBox="1"/>
          <p:nvPr/>
        </p:nvSpPr>
        <p:spPr>
          <a:xfrm>
            <a:off x="960120" y="895179"/>
            <a:ext cx="9824144" cy="553998"/>
          </a:xfrm>
          <a:prstGeom prst="rect">
            <a:avLst/>
          </a:prstGeom>
          <a:noFill/>
        </p:spPr>
        <p:txBody>
          <a:bodyPr wrap="square" rtlCol="0">
            <a:spAutoFit/>
          </a:bodyPr>
          <a:lstStyle/>
          <a:p>
            <a:r>
              <a:rPr lang="en-GB" sz="3000">
                <a:latin typeface="Montserrat Bold" pitchFamily="2" charset="0"/>
              </a:rPr>
              <a:t>Microsoft Fabric</a:t>
            </a:r>
          </a:p>
        </p:txBody>
      </p:sp>
      <p:pic>
        <p:nvPicPr>
          <p:cNvPr id="3" name="Picture 2">
            <a:extLst>
              <a:ext uri="{FF2B5EF4-FFF2-40B4-BE49-F238E27FC236}">
                <a16:creationId xmlns:a16="http://schemas.microsoft.com/office/drawing/2014/main" id="{5DC97F5A-6E7B-2D28-AE20-6A3CF5A8FFCA}"/>
              </a:ext>
            </a:extLst>
          </p:cNvPr>
          <p:cNvPicPr>
            <a:picLocks noChangeAspect="1"/>
          </p:cNvPicPr>
          <p:nvPr/>
        </p:nvPicPr>
        <p:blipFill>
          <a:blip r:embed="rId2"/>
          <a:srcRect t="26524"/>
          <a:stretch/>
        </p:blipFill>
        <p:spPr>
          <a:xfrm>
            <a:off x="960120" y="1778732"/>
            <a:ext cx="6746755" cy="3782314"/>
          </a:xfrm>
          <a:prstGeom prst="rect">
            <a:avLst/>
          </a:prstGeom>
        </p:spPr>
      </p:pic>
      <p:pic>
        <p:nvPicPr>
          <p:cNvPr id="4" name="Graphic 3" descr="asdasd">
            <a:extLst>
              <a:ext uri="{FF2B5EF4-FFF2-40B4-BE49-F238E27FC236}">
                <a16:creationId xmlns:a16="http://schemas.microsoft.com/office/drawing/2014/main" id="{DAC40CD4-DDA5-7A61-FDB3-56A96711E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565" y="310722"/>
            <a:ext cx="914400" cy="914400"/>
          </a:xfrm>
          <a:prstGeom prst="rect">
            <a:avLst/>
          </a:prstGeom>
        </p:spPr>
      </p:pic>
      <p:sp>
        <p:nvSpPr>
          <p:cNvPr id="5" name="TextBox 4">
            <a:extLst>
              <a:ext uri="{FF2B5EF4-FFF2-40B4-BE49-F238E27FC236}">
                <a16:creationId xmlns:a16="http://schemas.microsoft.com/office/drawing/2014/main" id="{346B5750-046F-66ED-DB57-2E76244455C8}"/>
              </a:ext>
            </a:extLst>
          </p:cNvPr>
          <p:cNvSpPr txBox="1"/>
          <p:nvPr/>
        </p:nvSpPr>
        <p:spPr>
          <a:xfrm>
            <a:off x="9575657" y="1144373"/>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1063464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17E8BA-1724-FFEE-EB5B-52B34BC5E6FE}"/>
              </a:ext>
            </a:extLst>
          </p:cNvPr>
          <p:cNvSpPr txBox="1"/>
          <p:nvPr/>
        </p:nvSpPr>
        <p:spPr>
          <a:xfrm>
            <a:off x="960120" y="895179"/>
            <a:ext cx="9824144" cy="553998"/>
          </a:xfrm>
          <a:prstGeom prst="rect">
            <a:avLst/>
          </a:prstGeom>
          <a:noFill/>
        </p:spPr>
        <p:txBody>
          <a:bodyPr wrap="square" rtlCol="0">
            <a:spAutoFit/>
          </a:bodyPr>
          <a:lstStyle/>
          <a:p>
            <a:r>
              <a:rPr lang="en-GB" sz="3000">
                <a:latin typeface="Montserrat Bold" pitchFamily="2" charset="0"/>
              </a:rPr>
              <a:t>Microsoft Fabric POC</a:t>
            </a:r>
          </a:p>
        </p:txBody>
      </p:sp>
      <p:pic>
        <p:nvPicPr>
          <p:cNvPr id="3" name="Picture 2">
            <a:extLst>
              <a:ext uri="{FF2B5EF4-FFF2-40B4-BE49-F238E27FC236}">
                <a16:creationId xmlns:a16="http://schemas.microsoft.com/office/drawing/2014/main" id="{C3AF6DE1-1E3B-9C02-173E-F54E9992CA45}"/>
              </a:ext>
            </a:extLst>
          </p:cNvPr>
          <p:cNvPicPr>
            <a:picLocks noChangeAspect="1"/>
          </p:cNvPicPr>
          <p:nvPr/>
        </p:nvPicPr>
        <p:blipFill>
          <a:blip r:embed="rId2"/>
          <a:srcRect t="26524"/>
          <a:stretch/>
        </p:blipFill>
        <p:spPr>
          <a:xfrm>
            <a:off x="1080283" y="1851089"/>
            <a:ext cx="7334359" cy="4111732"/>
          </a:xfrm>
          <a:prstGeom prst="rect">
            <a:avLst/>
          </a:prstGeom>
        </p:spPr>
      </p:pic>
      <p:pic>
        <p:nvPicPr>
          <p:cNvPr id="4" name="Graphic 3" descr="asdasd">
            <a:extLst>
              <a:ext uri="{FF2B5EF4-FFF2-40B4-BE49-F238E27FC236}">
                <a16:creationId xmlns:a16="http://schemas.microsoft.com/office/drawing/2014/main" id="{C0DA0C8B-68B1-B7CA-14FC-CA4267EE3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565" y="310722"/>
            <a:ext cx="914400" cy="914400"/>
          </a:xfrm>
          <a:prstGeom prst="rect">
            <a:avLst/>
          </a:prstGeom>
        </p:spPr>
      </p:pic>
      <p:sp>
        <p:nvSpPr>
          <p:cNvPr id="5" name="TextBox 4">
            <a:extLst>
              <a:ext uri="{FF2B5EF4-FFF2-40B4-BE49-F238E27FC236}">
                <a16:creationId xmlns:a16="http://schemas.microsoft.com/office/drawing/2014/main" id="{A6A2D178-BEC8-3CF5-082B-4CDDB156D034}"/>
              </a:ext>
            </a:extLst>
          </p:cNvPr>
          <p:cNvSpPr txBox="1"/>
          <p:nvPr/>
        </p:nvSpPr>
        <p:spPr>
          <a:xfrm>
            <a:off x="9575657" y="1144373"/>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1005067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689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D2774-2E8E-B448-D437-454B22041BA3}"/>
              </a:ext>
            </a:extLst>
          </p:cNvPr>
          <p:cNvPicPr>
            <a:picLocks noChangeAspect="1"/>
          </p:cNvPicPr>
          <p:nvPr/>
        </p:nvPicPr>
        <p:blipFill>
          <a:blip r:embed="rId2"/>
          <a:stretch>
            <a:fillRect/>
          </a:stretch>
        </p:blipFill>
        <p:spPr>
          <a:xfrm>
            <a:off x="15239" y="0"/>
            <a:ext cx="12161521" cy="6858000"/>
          </a:xfrm>
          <a:prstGeom prst="rect">
            <a:avLst/>
          </a:prstGeom>
        </p:spPr>
      </p:pic>
      <p:sp>
        <p:nvSpPr>
          <p:cNvPr id="3" name="Text Placeholder 1">
            <a:extLst>
              <a:ext uri="{FF2B5EF4-FFF2-40B4-BE49-F238E27FC236}">
                <a16:creationId xmlns:a16="http://schemas.microsoft.com/office/drawing/2014/main" id="{5EA4B4EA-0ACE-7C41-9727-2194E6BF93DE}"/>
              </a:ext>
            </a:extLst>
          </p:cNvPr>
          <p:cNvSpPr txBox="1">
            <a:spLocks/>
          </p:cNvSpPr>
          <p:nvPr/>
        </p:nvSpPr>
        <p:spPr>
          <a:xfrm>
            <a:off x="6298038" y="2735761"/>
            <a:ext cx="5069398" cy="1528231"/>
          </a:xfrm>
          <a:prstGeom prst="rect">
            <a:avLst/>
          </a:prstGeom>
        </p:spPr>
        <p:txBody>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5400">
                <a:gradFill>
                  <a:gsLst>
                    <a:gs pos="0">
                      <a:schemeClr val="accent2"/>
                    </a:gs>
                    <a:gs pos="100000">
                      <a:schemeClr val="accent1"/>
                    </a:gs>
                  </a:gsLst>
                  <a:path path="circle">
                    <a:fillToRect r="100000" b="100000"/>
                  </a:path>
                </a:gradFill>
                <a:latin typeface="Humming" pitchFamily="50" charset="0"/>
              </a:rPr>
              <a:t>Questions?</a:t>
            </a:r>
          </a:p>
        </p:txBody>
      </p:sp>
      <p:pic>
        <p:nvPicPr>
          <p:cNvPr id="8" name="Picture Placeholder 19">
            <a:extLst>
              <a:ext uri="{FF2B5EF4-FFF2-40B4-BE49-F238E27FC236}">
                <a16:creationId xmlns:a16="http://schemas.microsoft.com/office/drawing/2014/main" id="{2CB64099-996F-C0CE-A335-6166CC28CE67}"/>
              </a:ext>
            </a:extLst>
          </p:cNvPr>
          <p:cNvPicPr>
            <a:picLocks noChangeAspect="1"/>
          </p:cNvPicPr>
          <p:nvPr/>
        </p:nvPicPr>
        <p:blipFill>
          <a:blip r:embed="rId3">
            <a:extLst>
              <a:ext uri="{28A0092B-C50C-407E-A947-70E740481C1C}">
                <a14:useLocalDpi xmlns:a14="http://schemas.microsoft.com/office/drawing/2010/main" val="0"/>
              </a:ext>
            </a:extLst>
          </a:blip>
          <a:srcRect l="25348" r="25348"/>
          <a:stretch/>
        </p:blipFill>
        <p:spPr>
          <a:xfrm>
            <a:off x="-525294" y="-642026"/>
            <a:ext cx="6019003" cy="8151779"/>
          </a:xfrm>
          <a:prstGeom prst="roundRect">
            <a:avLst>
              <a:gd name="adj" fmla="val 8204"/>
            </a:avLst>
          </a:prstGeom>
        </p:spPr>
      </p:pic>
    </p:spTree>
    <p:extLst>
      <p:ext uri="{BB962C8B-B14F-4D97-AF65-F5344CB8AC3E}">
        <p14:creationId xmlns:p14="http://schemas.microsoft.com/office/powerpoint/2010/main" val="791122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E3A6B-0FBA-43E7-895E-B28A9E731D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737" y="151881"/>
            <a:ext cx="12158227" cy="6858000"/>
          </a:xfrm>
          <a:prstGeom prst="rect">
            <a:avLst/>
          </a:prstGeom>
        </p:spPr>
      </p:pic>
      <p:sp>
        <p:nvSpPr>
          <p:cNvPr id="2" name="Text Placeholder 1">
            <a:extLst>
              <a:ext uri="{FF2B5EF4-FFF2-40B4-BE49-F238E27FC236}">
                <a16:creationId xmlns:a16="http://schemas.microsoft.com/office/drawing/2014/main" id="{9AE9DC0B-34B1-C530-C6CA-AB1BBAD1552E}"/>
              </a:ext>
            </a:extLst>
          </p:cNvPr>
          <p:cNvSpPr>
            <a:spLocks noGrp="1"/>
          </p:cNvSpPr>
          <p:nvPr>
            <p:ph type="body" sz="quarter" idx="4294967295"/>
          </p:nvPr>
        </p:nvSpPr>
        <p:spPr>
          <a:xfrm>
            <a:off x="6027428" y="2045769"/>
            <a:ext cx="5019675" cy="1535112"/>
          </a:xfrm>
          <a:prstGeom prst="rect">
            <a:avLst/>
          </a:prstGeom>
        </p:spPr>
        <p:txBody>
          <a:bodyPr/>
          <a:lstStyle/>
          <a:p>
            <a:pPr indent="0">
              <a:lnSpc>
                <a:spcPct val="100000"/>
              </a:lnSpc>
              <a:buNone/>
            </a:pPr>
            <a:r>
              <a:rPr lang="en-US" sz="8800">
                <a:gradFill>
                  <a:gsLst>
                    <a:gs pos="0">
                      <a:schemeClr val="accent2"/>
                    </a:gs>
                    <a:gs pos="100000">
                      <a:schemeClr val="accent1"/>
                    </a:gs>
                  </a:gsLst>
                  <a:path path="circle">
                    <a:fillToRect r="100000" b="100000"/>
                  </a:path>
                </a:gradFill>
                <a:latin typeface="Humming" pitchFamily="50" charset="0"/>
              </a:rPr>
              <a:t>Thank you</a:t>
            </a:r>
          </a:p>
        </p:txBody>
      </p:sp>
      <p:pic>
        <p:nvPicPr>
          <p:cNvPr id="20" name="Picture Placeholder 19">
            <a:extLst>
              <a:ext uri="{FF2B5EF4-FFF2-40B4-BE49-F238E27FC236}">
                <a16:creationId xmlns:a16="http://schemas.microsoft.com/office/drawing/2014/main" id="{81F45BAD-E3FC-DB4B-1106-66661C35ED5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3006" r="23006"/>
          <a:stretch/>
        </p:blipFill>
        <p:spPr>
          <a:xfrm>
            <a:off x="0" y="-47625"/>
            <a:ext cx="5159375" cy="6988175"/>
          </a:xfrm>
          <a:prstGeom prst="roundRect">
            <a:avLst>
              <a:gd name="adj" fmla="val 0"/>
            </a:avLst>
          </a:prstGeom>
        </p:spPr>
      </p:pic>
      <p:sp>
        <p:nvSpPr>
          <p:cNvPr id="3" name="TextBox 2">
            <a:extLst>
              <a:ext uri="{FF2B5EF4-FFF2-40B4-BE49-F238E27FC236}">
                <a16:creationId xmlns:a16="http://schemas.microsoft.com/office/drawing/2014/main" id="{16929008-0B95-2447-945B-CBF259515B73}"/>
              </a:ext>
            </a:extLst>
          </p:cNvPr>
          <p:cNvSpPr txBox="1"/>
          <p:nvPr/>
        </p:nvSpPr>
        <p:spPr>
          <a:xfrm>
            <a:off x="6027428" y="3580881"/>
            <a:ext cx="5411961" cy="369332"/>
          </a:xfrm>
          <a:prstGeom prst="rect">
            <a:avLst/>
          </a:prstGeom>
          <a:noFill/>
        </p:spPr>
        <p:txBody>
          <a:bodyPr wrap="square" rtlCol="0">
            <a:spAutoFit/>
          </a:bodyPr>
          <a:lstStyle/>
          <a:p>
            <a:pPr>
              <a:lnSpc>
                <a:spcPct val="100000"/>
              </a:lnSpc>
            </a:pPr>
            <a:r>
              <a:rPr lang="en-US"/>
              <a:t>f</a:t>
            </a:r>
            <a:r>
              <a:rPr lang="en-US" sz="1800">
                <a:latin typeface="+mn-lt"/>
              </a:rPr>
              <a:t>or your time and participation today</a:t>
            </a:r>
            <a:endParaRPr lang="en-AU"/>
          </a:p>
        </p:txBody>
      </p:sp>
      <p:pic>
        <p:nvPicPr>
          <p:cNvPr id="4" name="Graphic 3">
            <a:extLst>
              <a:ext uri="{FF2B5EF4-FFF2-40B4-BE49-F238E27FC236}">
                <a16:creationId xmlns:a16="http://schemas.microsoft.com/office/drawing/2014/main" id="{516679AA-7154-4EB5-57D7-B5BB44501A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5476" y="1330894"/>
            <a:ext cx="4062662" cy="448636"/>
          </a:xfrm>
          <a:prstGeom prst="rect">
            <a:avLst/>
          </a:prstGeom>
        </p:spPr>
      </p:pic>
    </p:spTree>
    <p:extLst>
      <p:ext uri="{BB962C8B-B14F-4D97-AF65-F5344CB8AC3E}">
        <p14:creationId xmlns:p14="http://schemas.microsoft.com/office/powerpoint/2010/main" val="345310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50FEF3D-97DA-96EA-EC7D-A7833881AFD3}"/>
              </a:ext>
            </a:extLst>
          </p:cNvPr>
          <p:cNvSpPr txBox="1"/>
          <p:nvPr/>
        </p:nvSpPr>
        <p:spPr>
          <a:xfrm>
            <a:off x="960120" y="895179"/>
            <a:ext cx="6494106" cy="553998"/>
          </a:xfrm>
          <a:prstGeom prst="rect">
            <a:avLst/>
          </a:prstGeom>
          <a:noFill/>
        </p:spPr>
        <p:txBody>
          <a:bodyPr wrap="square" rtlCol="0">
            <a:spAutoFit/>
          </a:bodyPr>
          <a:lstStyle/>
          <a:p>
            <a:r>
              <a:rPr lang="en-AU" sz="3000">
                <a:latin typeface="Montserrat Bold" pitchFamily="2" charset="0"/>
              </a:rPr>
              <a:t>About </a:t>
            </a:r>
            <a:r>
              <a:rPr lang="en-AU" sz="3000" err="1">
                <a:latin typeface="Montserrat Bold" pitchFamily="2" charset="0"/>
              </a:rPr>
              <a:t>TechClick</a:t>
            </a:r>
            <a:endParaRPr lang="en-AU" sz="3000">
              <a:latin typeface="Montserrat Bold" pitchFamily="2" charset="0"/>
            </a:endParaRPr>
          </a:p>
        </p:txBody>
      </p:sp>
      <p:sp>
        <p:nvSpPr>
          <p:cNvPr id="19" name="TextBox 18">
            <a:extLst>
              <a:ext uri="{FF2B5EF4-FFF2-40B4-BE49-F238E27FC236}">
                <a16:creationId xmlns:a16="http://schemas.microsoft.com/office/drawing/2014/main" id="{E058CFC8-0A91-111F-1711-F6B849CCD4DC}"/>
              </a:ext>
            </a:extLst>
          </p:cNvPr>
          <p:cNvSpPr txBox="1"/>
          <p:nvPr/>
        </p:nvSpPr>
        <p:spPr>
          <a:xfrm>
            <a:off x="960120" y="1783459"/>
            <a:ext cx="8403336" cy="1077218"/>
          </a:xfrm>
          <a:prstGeom prst="rect">
            <a:avLst/>
          </a:prstGeom>
          <a:noFill/>
        </p:spPr>
        <p:txBody>
          <a:bodyPr wrap="square" rtlCol="0">
            <a:spAutoFit/>
          </a:bodyPr>
          <a:lstStyle/>
          <a:p>
            <a:r>
              <a:rPr lang="en-US" sz="1600" err="1"/>
              <a:t>TechClick</a:t>
            </a:r>
            <a:r>
              <a:rPr lang="en-US" sz="1600"/>
              <a:t> is an IT Solutions company that empowers partners to bring innovative solutions to their customers. </a:t>
            </a:r>
            <a:br>
              <a:rPr lang="en-US" sz="1600"/>
            </a:br>
            <a:br>
              <a:rPr lang="en-US" sz="1600"/>
            </a:br>
            <a:r>
              <a:rPr lang="en-US" sz="1600"/>
              <a:t>We act as your trusted delivery arm. Partner to Partner delivery only</a:t>
            </a:r>
          </a:p>
        </p:txBody>
      </p:sp>
      <p:sp>
        <p:nvSpPr>
          <p:cNvPr id="20" name="TextBox 19">
            <a:extLst>
              <a:ext uri="{FF2B5EF4-FFF2-40B4-BE49-F238E27FC236}">
                <a16:creationId xmlns:a16="http://schemas.microsoft.com/office/drawing/2014/main" id="{958DCED2-37E8-5A7B-AC1B-C26E45F81FCE}"/>
              </a:ext>
            </a:extLst>
          </p:cNvPr>
          <p:cNvSpPr txBox="1"/>
          <p:nvPr/>
        </p:nvSpPr>
        <p:spPr>
          <a:xfrm>
            <a:off x="960120" y="3317291"/>
            <a:ext cx="6494106" cy="338554"/>
          </a:xfrm>
          <a:prstGeom prst="rect">
            <a:avLst/>
          </a:prstGeom>
          <a:noFill/>
        </p:spPr>
        <p:txBody>
          <a:bodyPr wrap="square" rtlCol="0">
            <a:spAutoFit/>
          </a:bodyPr>
          <a:lstStyle/>
          <a:p>
            <a:r>
              <a:rPr lang="en-AU" sz="1600">
                <a:latin typeface="Montserrat Bold" pitchFamily="2" charset="0"/>
              </a:rPr>
              <a:t>Our Certifications</a:t>
            </a:r>
          </a:p>
        </p:txBody>
      </p:sp>
      <p:pic>
        <p:nvPicPr>
          <p:cNvPr id="21" name="Picture 20">
            <a:extLst>
              <a:ext uri="{FF2B5EF4-FFF2-40B4-BE49-F238E27FC236}">
                <a16:creationId xmlns:a16="http://schemas.microsoft.com/office/drawing/2014/main" id="{3A585D15-123A-8F72-4D12-6783E1C87D47}"/>
              </a:ext>
            </a:extLst>
          </p:cNvPr>
          <p:cNvPicPr>
            <a:picLocks noChangeAspect="1"/>
          </p:cNvPicPr>
          <p:nvPr/>
        </p:nvPicPr>
        <p:blipFill>
          <a:blip r:embed="rId2"/>
          <a:stretch>
            <a:fillRect/>
          </a:stretch>
        </p:blipFill>
        <p:spPr>
          <a:xfrm>
            <a:off x="707414" y="3997324"/>
            <a:ext cx="8323291" cy="1423574"/>
          </a:xfrm>
          <a:prstGeom prst="rect">
            <a:avLst/>
          </a:prstGeom>
        </p:spPr>
      </p:pic>
    </p:spTree>
    <p:extLst>
      <p:ext uri="{BB962C8B-B14F-4D97-AF65-F5344CB8AC3E}">
        <p14:creationId xmlns:p14="http://schemas.microsoft.com/office/powerpoint/2010/main" val="3744165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50FEF3D-97DA-96EA-EC7D-A7833881AFD3}"/>
              </a:ext>
            </a:extLst>
          </p:cNvPr>
          <p:cNvSpPr txBox="1"/>
          <p:nvPr/>
        </p:nvSpPr>
        <p:spPr>
          <a:xfrm>
            <a:off x="960120" y="895179"/>
            <a:ext cx="8110728" cy="553998"/>
          </a:xfrm>
          <a:prstGeom prst="rect">
            <a:avLst/>
          </a:prstGeom>
          <a:noFill/>
        </p:spPr>
        <p:txBody>
          <a:bodyPr wrap="square" rtlCol="0">
            <a:spAutoFit/>
          </a:bodyPr>
          <a:lstStyle/>
          <a:p>
            <a:r>
              <a:rPr lang="en-AU" sz="3000">
                <a:latin typeface="Montserrat Bold" pitchFamily="2" charset="0"/>
              </a:rPr>
              <a:t>The Value Of </a:t>
            </a:r>
            <a:r>
              <a:rPr lang="en-AU" sz="3000" err="1">
                <a:latin typeface="Montserrat Bold" pitchFamily="2" charset="0"/>
              </a:rPr>
              <a:t>TechClick</a:t>
            </a:r>
            <a:endParaRPr lang="en-AU" sz="3000">
              <a:latin typeface="Montserrat Bold" pitchFamily="2" charset="0"/>
            </a:endParaRPr>
          </a:p>
        </p:txBody>
      </p:sp>
      <p:sp>
        <p:nvSpPr>
          <p:cNvPr id="19" name="TextBox 18">
            <a:extLst>
              <a:ext uri="{FF2B5EF4-FFF2-40B4-BE49-F238E27FC236}">
                <a16:creationId xmlns:a16="http://schemas.microsoft.com/office/drawing/2014/main" id="{E058CFC8-0A91-111F-1711-F6B849CCD4DC}"/>
              </a:ext>
            </a:extLst>
          </p:cNvPr>
          <p:cNvSpPr txBox="1"/>
          <p:nvPr/>
        </p:nvSpPr>
        <p:spPr>
          <a:xfrm>
            <a:off x="960120" y="2478024"/>
            <a:ext cx="8631936" cy="1077218"/>
          </a:xfrm>
          <a:prstGeom prst="rect">
            <a:avLst/>
          </a:prstGeom>
          <a:noFill/>
        </p:spPr>
        <p:txBody>
          <a:bodyPr wrap="square" rtlCol="0">
            <a:spAutoFit/>
          </a:bodyPr>
          <a:lstStyle/>
          <a:p>
            <a:pPr defTabSz="914277">
              <a:buClrTx/>
              <a:defRPr/>
            </a:pPr>
            <a:r>
              <a:rPr lang="en-US" sz="1600" kern="1200" err="1">
                <a:ea typeface="+mn-ea"/>
                <a:cs typeface="+mn-cs"/>
              </a:rPr>
              <a:t>TechClick</a:t>
            </a:r>
            <a:r>
              <a:rPr lang="en-US" sz="1600" kern="1200">
                <a:ea typeface="+mn-ea"/>
                <a:cs typeface="+mn-cs"/>
              </a:rPr>
              <a:t> is an Azure Migrate and Modernize &amp; Azure Innovate Partner who has proven to be industry experts with Microsoft technologies and allows us to accelerate your customers cloud journey by providing specialized technical resources and access to Microsoft funding</a:t>
            </a:r>
          </a:p>
        </p:txBody>
      </p:sp>
      <p:grpSp>
        <p:nvGrpSpPr>
          <p:cNvPr id="39" name="Group 38">
            <a:extLst>
              <a:ext uri="{FF2B5EF4-FFF2-40B4-BE49-F238E27FC236}">
                <a16:creationId xmlns:a16="http://schemas.microsoft.com/office/drawing/2014/main" id="{8FF63AB9-90B5-AE8A-FCDB-14783481686A}"/>
              </a:ext>
            </a:extLst>
          </p:cNvPr>
          <p:cNvGrpSpPr/>
          <p:nvPr/>
        </p:nvGrpSpPr>
        <p:grpSpPr>
          <a:xfrm>
            <a:off x="982758" y="4389655"/>
            <a:ext cx="2198137" cy="2153695"/>
            <a:chOff x="720088" y="3531718"/>
            <a:chExt cx="2583621" cy="1828800"/>
          </a:xfrm>
        </p:grpSpPr>
        <p:grpSp>
          <p:nvGrpSpPr>
            <p:cNvPr id="40" name="Group 39">
              <a:extLst>
                <a:ext uri="{FF2B5EF4-FFF2-40B4-BE49-F238E27FC236}">
                  <a16:creationId xmlns:a16="http://schemas.microsoft.com/office/drawing/2014/main" id="{BED245A8-215D-DEC6-4E61-F65B9B4AEF5F}"/>
                </a:ext>
              </a:extLst>
            </p:cNvPr>
            <p:cNvGrpSpPr>
              <a:grpSpLocks/>
            </p:cNvGrpSpPr>
            <p:nvPr/>
          </p:nvGrpSpPr>
          <p:grpSpPr>
            <a:xfrm>
              <a:off x="720088" y="3531718"/>
              <a:ext cx="2583621" cy="1828800"/>
              <a:chOff x="569477" y="8091685"/>
              <a:chExt cx="3435985" cy="1671357"/>
            </a:xfrm>
          </p:grpSpPr>
          <p:sp>
            <p:nvSpPr>
              <p:cNvPr id="42" name="Rectangle: Rounded Corners 16">
                <a:extLst>
                  <a:ext uri="{FF2B5EF4-FFF2-40B4-BE49-F238E27FC236}">
                    <a16:creationId xmlns:a16="http://schemas.microsoft.com/office/drawing/2014/main" id="{2B5B8853-7050-30AB-1F49-973272D32817}"/>
                  </a:ext>
                </a:extLst>
              </p:cNvPr>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76200" dist="76200" dir="13500000" algn="br" rotWithShape="0">
                  <a:schemeClr val="bg1">
                    <a:alpha val="8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sp>
            <p:nvSpPr>
              <p:cNvPr id="43" name="Rectangle: Rounded Corners 17">
                <a:extLst>
                  <a:ext uri="{FF2B5EF4-FFF2-40B4-BE49-F238E27FC236}">
                    <a16:creationId xmlns:a16="http://schemas.microsoft.com/office/drawing/2014/main" id="{745CB943-DC7A-1B48-279F-21E7FCF49FF8}"/>
                  </a:ext>
                </a:extLst>
              </p:cNvPr>
              <p:cNvSpPr>
                <a:spLocks/>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grpSp>
        <p:cxnSp>
          <p:nvCxnSpPr>
            <p:cNvPr id="41" name="Straight Connector 40">
              <a:extLst>
                <a:ext uri="{FF2B5EF4-FFF2-40B4-BE49-F238E27FC236}">
                  <a16:creationId xmlns:a16="http://schemas.microsoft.com/office/drawing/2014/main" id="{77814398-DD61-E98C-19E3-B79194C9FAE1}"/>
                </a:ext>
              </a:extLst>
            </p:cNvPr>
            <p:cNvCxnSpPr>
              <a:cxnSpLocks/>
            </p:cNvCxnSpPr>
            <p:nvPr/>
          </p:nvCxnSpPr>
          <p:spPr>
            <a:xfrm>
              <a:off x="1737578" y="3531718"/>
              <a:ext cx="548640" cy="0"/>
            </a:xfrm>
            <a:prstGeom prst="line">
              <a:avLst/>
            </a:prstGeom>
            <a:solidFill>
              <a:schemeClr val="bg1"/>
            </a:solidFill>
            <a:ln w="38100" cap="rnd">
              <a:solidFill>
                <a:schemeClr val="bg2">
                  <a:lumMod val="50000"/>
                </a:schemeClr>
              </a:solidFill>
              <a:headEnd type="none" w="med" len="med"/>
              <a:tailEnd type="none" w="med" len="med"/>
            </a:ln>
            <a:effectLst>
              <a:innerShdw blurRad="50800">
                <a:prstClr val="black">
                  <a:alpha val="20000"/>
                </a:prstClr>
              </a:innerShdw>
            </a:effectLst>
          </p:spPr>
          <p:style>
            <a:lnRef idx="1">
              <a:schemeClr val="accent2"/>
            </a:lnRef>
            <a:fillRef idx="3">
              <a:schemeClr val="accent2"/>
            </a:fillRef>
            <a:effectRef idx="2">
              <a:schemeClr val="accent2"/>
            </a:effectRef>
            <a:fontRef idx="minor">
              <a:schemeClr val="lt1"/>
            </a:fontRef>
          </p:style>
        </p:cxnSp>
      </p:grpSp>
      <p:sp>
        <p:nvSpPr>
          <p:cNvPr id="44" name="Graphic 47" descr="Icon of a piggy bank ">
            <a:extLst>
              <a:ext uri="{FF2B5EF4-FFF2-40B4-BE49-F238E27FC236}">
                <a16:creationId xmlns:a16="http://schemas.microsoft.com/office/drawing/2014/main" id="{E21160B8-0E43-53DC-CCC1-89A5906278DD}"/>
              </a:ext>
            </a:extLst>
          </p:cNvPr>
          <p:cNvSpPr>
            <a:spLocks noChangeAspect="1"/>
          </p:cNvSpPr>
          <p:nvPr/>
        </p:nvSpPr>
        <p:spPr>
          <a:xfrm>
            <a:off x="1808663" y="3646749"/>
            <a:ext cx="472830" cy="425650"/>
          </a:xfrm>
          <a:custGeom>
            <a:avLst/>
            <a:gdLst>
              <a:gd name="connsiteX0" fmla="*/ 150403 w 372234"/>
              <a:gd name="connsiteY0" fmla="*/ 26554 h 359903"/>
              <a:gd name="connsiteX1" fmla="*/ 177466 w 372234"/>
              <a:gd name="connsiteY1" fmla="*/ 38837 h 359903"/>
              <a:gd name="connsiteX2" fmla="*/ 168732 w 372234"/>
              <a:gd name="connsiteY2" fmla="*/ 65624 h 359903"/>
              <a:gd name="connsiteX3" fmla="*/ 134547 w 372234"/>
              <a:gd name="connsiteY3" fmla="*/ 49532 h 359903"/>
              <a:gd name="connsiteX4" fmla="*/ 120976 w 372234"/>
              <a:gd name="connsiteY4" fmla="*/ 39162 h 359903"/>
              <a:gd name="connsiteX5" fmla="*/ 120976 w 372234"/>
              <a:gd name="connsiteY5" fmla="*/ 80727 h 359903"/>
              <a:gd name="connsiteX6" fmla="*/ 112224 w 372234"/>
              <a:gd name="connsiteY6" fmla="*/ 93679 h 359903"/>
              <a:gd name="connsiteX7" fmla="*/ 112108 w 372234"/>
              <a:gd name="connsiteY7" fmla="*/ 93727 h 359903"/>
              <a:gd name="connsiteX8" fmla="*/ 111522 w 372234"/>
              <a:gd name="connsiteY8" fmla="*/ 93976 h 359903"/>
              <a:gd name="connsiteX9" fmla="*/ 109035 w 372234"/>
              <a:gd name="connsiteY9" fmla="*/ 95103 h 359903"/>
              <a:gd name="connsiteX10" fmla="*/ 99984 w 372234"/>
              <a:gd name="connsiteY10" fmla="*/ 99827 h 359903"/>
              <a:gd name="connsiteX11" fmla="*/ 75011 w 372234"/>
              <a:gd name="connsiteY11" fmla="*/ 118515 h 359903"/>
              <a:gd name="connsiteX12" fmla="*/ 58428 w 372234"/>
              <a:gd name="connsiteY12" fmla="*/ 147096 h 359903"/>
              <a:gd name="connsiteX13" fmla="*/ 31400 w 372234"/>
              <a:gd name="connsiteY13" fmla="*/ 171071 h 359903"/>
              <a:gd name="connsiteX14" fmla="*/ 27918 w 372234"/>
              <a:gd name="connsiteY14" fmla="*/ 175183 h 359903"/>
              <a:gd name="connsiteX15" fmla="*/ 27918 w 372234"/>
              <a:gd name="connsiteY15" fmla="*/ 207807 h 359903"/>
              <a:gd name="connsiteX16" fmla="*/ 33181 w 372234"/>
              <a:gd name="connsiteY16" fmla="*/ 214021 h 359903"/>
              <a:gd name="connsiteX17" fmla="*/ 59085 w 372234"/>
              <a:gd name="connsiteY17" fmla="*/ 232745 h 359903"/>
              <a:gd name="connsiteX18" fmla="*/ 84317 w 372234"/>
              <a:gd name="connsiteY18" fmla="*/ 266279 h 359903"/>
              <a:gd name="connsiteX19" fmla="*/ 113807 w 372234"/>
              <a:gd name="connsiteY19" fmla="*/ 285613 h 359903"/>
              <a:gd name="connsiteX20" fmla="*/ 124606 w 372234"/>
              <a:gd name="connsiteY20" fmla="*/ 289427 h 359903"/>
              <a:gd name="connsiteX21" fmla="*/ 127546 w 372234"/>
              <a:gd name="connsiteY21" fmla="*/ 290197 h 359903"/>
              <a:gd name="connsiteX22" fmla="*/ 128214 w 372234"/>
              <a:gd name="connsiteY22" fmla="*/ 290348 h 359903"/>
              <a:gd name="connsiteX23" fmla="*/ 128304 w 372234"/>
              <a:gd name="connsiteY23" fmla="*/ 290369 h 359903"/>
              <a:gd name="connsiteX24" fmla="*/ 128324 w 372234"/>
              <a:gd name="connsiteY24" fmla="*/ 290372 h 359903"/>
              <a:gd name="connsiteX25" fmla="*/ 139588 w 372234"/>
              <a:gd name="connsiteY25" fmla="*/ 304069 h 359903"/>
              <a:gd name="connsiteX26" fmla="*/ 139588 w 372234"/>
              <a:gd name="connsiteY26" fmla="*/ 327333 h 359903"/>
              <a:gd name="connsiteX27" fmla="*/ 144241 w 372234"/>
              <a:gd name="connsiteY27" fmla="*/ 331986 h 359903"/>
              <a:gd name="connsiteX28" fmla="*/ 167505 w 372234"/>
              <a:gd name="connsiteY28" fmla="*/ 331986 h 359903"/>
              <a:gd name="connsiteX29" fmla="*/ 195423 w 372234"/>
              <a:gd name="connsiteY29" fmla="*/ 304069 h 359903"/>
              <a:gd name="connsiteX30" fmla="*/ 232646 w 372234"/>
              <a:gd name="connsiteY30" fmla="*/ 304069 h 359903"/>
              <a:gd name="connsiteX31" fmla="*/ 260564 w 372234"/>
              <a:gd name="connsiteY31" fmla="*/ 331986 h 359903"/>
              <a:gd name="connsiteX32" fmla="*/ 283829 w 372234"/>
              <a:gd name="connsiteY32" fmla="*/ 331986 h 359903"/>
              <a:gd name="connsiteX33" fmla="*/ 288481 w 372234"/>
              <a:gd name="connsiteY33" fmla="*/ 327333 h 359903"/>
              <a:gd name="connsiteX34" fmla="*/ 288481 w 372234"/>
              <a:gd name="connsiteY34" fmla="*/ 285457 h 359903"/>
              <a:gd name="connsiteX35" fmla="*/ 296146 w 372234"/>
              <a:gd name="connsiteY35" fmla="*/ 272996 h 359903"/>
              <a:gd name="connsiteX36" fmla="*/ 296393 w 372234"/>
              <a:gd name="connsiteY36" fmla="*/ 272864 h 359903"/>
              <a:gd name="connsiteX37" fmla="*/ 297700 w 372234"/>
              <a:gd name="connsiteY37" fmla="*/ 272116 h 359903"/>
              <a:gd name="connsiteX38" fmla="*/ 302991 w 372234"/>
              <a:gd name="connsiteY38" fmla="*/ 268615 h 359903"/>
              <a:gd name="connsiteX39" fmla="*/ 319760 w 372234"/>
              <a:gd name="connsiteY39" fmla="*/ 253108 h 359903"/>
              <a:gd name="connsiteX40" fmla="*/ 344317 w 372234"/>
              <a:gd name="connsiteY40" fmla="*/ 183093 h 359903"/>
              <a:gd name="connsiteX41" fmla="*/ 334849 w 372234"/>
              <a:gd name="connsiteY41" fmla="*/ 136794 h 359903"/>
              <a:gd name="connsiteX42" fmla="*/ 349703 w 372234"/>
              <a:gd name="connsiteY42" fmla="*/ 107463 h 359903"/>
              <a:gd name="connsiteX43" fmla="*/ 354949 w 372234"/>
              <a:gd name="connsiteY43" fmla="*/ 115343 h 359903"/>
              <a:gd name="connsiteX44" fmla="*/ 372234 w 372234"/>
              <a:gd name="connsiteY44" fmla="*/ 183093 h 359903"/>
              <a:gd name="connsiteX45" fmla="*/ 340955 w 372234"/>
              <a:gd name="connsiteY45" fmla="*/ 271277 h 359903"/>
              <a:gd name="connsiteX46" fmla="*/ 319338 w 372234"/>
              <a:gd name="connsiteY46" fmla="*/ 291247 h 359903"/>
              <a:gd name="connsiteX47" fmla="*/ 316399 w 372234"/>
              <a:gd name="connsiteY47" fmla="*/ 293298 h 359903"/>
              <a:gd name="connsiteX48" fmla="*/ 316399 w 372234"/>
              <a:gd name="connsiteY48" fmla="*/ 327333 h 359903"/>
              <a:gd name="connsiteX49" fmla="*/ 283829 w 372234"/>
              <a:gd name="connsiteY49" fmla="*/ 359904 h 359903"/>
              <a:gd name="connsiteX50" fmla="*/ 260564 w 372234"/>
              <a:gd name="connsiteY50" fmla="*/ 359904 h 359903"/>
              <a:gd name="connsiteX51" fmla="*/ 232646 w 372234"/>
              <a:gd name="connsiteY51" fmla="*/ 331986 h 359903"/>
              <a:gd name="connsiteX52" fmla="*/ 195423 w 372234"/>
              <a:gd name="connsiteY52" fmla="*/ 331986 h 359903"/>
              <a:gd name="connsiteX53" fmla="*/ 167505 w 372234"/>
              <a:gd name="connsiteY53" fmla="*/ 359904 h 359903"/>
              <a:gd name="connsiteX54" fmla="*/ 144241 w 372234"/>
              <a:gd name="connsiteY54" fmla="*/ 359904 h 359903"/>
              <a:gd name="connsiteX55" fmla="*/ 111670 w 372234"/>
              <a:gd name="connsiteY55" fmla="*/ 327333 h 359903"/>
              <a:gd name="connsiteX56" fmla="*/ 111670 w 372234"/>
              <a:gd name="connsiteY56" fmla="*/ 314629 h 359903"/>
              <a:gd name="connsiteX57" fmla="*/ 103029 w 372234"/>
              <a:gd name="connsiteY57" fmla="*/ 311366 h 359903"/>
              <a:gd name="connsiteX58" fmla="*/ 64576 w 372234"/>
              <a:gd name="connsiteY58" fmla="*/ 286021 h 359903"/>
              <a:gd name="connsiteX59" fmla="*/ 34713 w 372234"/>
              <a:gd name="connsiteY59" fmla="*/ 246359 h 359903"/>
              <a:gd name="connsiteX60" fmla="*/ 28591 w 372234"/>
              <a:gd name="connsiteY60" fmla="*/ 241557 h 359903"/>
              <a:gd name="connsiteX61" fmla="*/ 0 w 372234"/>
              <a:gd name="connsiteY61" fmla="*/ 207807 h 359903"/>
              <a:gd name="connsiteX62" fmla="*/ 0 w 372234"/>
              <a:gd name="connsiteY62" fmla="*/ 175183 h 359903"/>
              <a:gd name="connsiteX63" fmla="*/ 26810 w 372234"/>
              <a:gd name="connsiteY63" fmla="*/ 143533 h 359903"/>
              <a:gd name="connsiteX64" fmla="*/ 31947 w 372234"/>
              <a:gd name="connsiteY64" fmla="*/ 138257 h 359903"/>
              <a:gd name="connsiteX65" fmla="*/ 55271 w 372234"/>
              <a:gd name="connsiteY65" fmla="*/ 98775 h 359903"/>
              <a:gd name="connsiteX66" fmla="*/ 86133 w 372234"/>
              <a:gd name="connsiteY66" fmla="*/ 75587 h 359903"/>
              <a:gd name="connsiteX67" fmla="*/ 93059 w 372234"/>
              <a:gd name="connsiteY67" fmla="*/ 71846 h 359903"/>
              <a:gd name="connsiteX68" fmla="*/ 93059 w 372234"/>
              <a:gd name="connsiteY68" fmla="*/ 18772 h 359903"/>
              <a:gd name="connsiteX69" fmla="*/ 125440 w 372234"/>
              <a:gd name="connsiteY69" fmla="*/ 5442 h 359903"/>
              <a:gd name="connsiteX70" fmla="*/ 150403 w 372234"/>
              <a:gd name="connsiteY70" fmla="*/ 26554 h 359903"/>
              <a:gd name="connsiteX71" fmla="*/ 206032 w 372234"/>
              <a:gd name="connsiteY71" fmla="*/ 115122 h 359903"/>
              <a:gd name="connsiteX72" fmla="*/ 187381 w 372234"/>
              <a:gd name="connsiteY72" fmla="*/ 94473 h 359903"/>
              <a:gd name="connsiteX73" fmla="*/ 232068 w 372234"/>
              <a:gd name="connsiteY73" fmla="*/ 11950 h 359903"/>
              <a:gd name="connsiteX74" fmla="*/ 329342 w 372234"/>
              <a:gd name="connsiteY74" fmla="*/ 52232 h 359903"/>
              <a:gd name="connsiteX75" fmla="*/ 302602 w 372234"/>
              <a:gd name="connsiteY75" fmla="*/ 142188 h 359903"/>
              <a:gd name="connsiteX76" fmla="*/ 274813 w 372234"/>
              <a:gd name="connsiteY76" fmla="*/ 143606 h 359903"/>
              <a:gd name="connsiteX77" fmla="*/ 206032 w 372234"/>
              <a:gd name="connsiteY77" fmla="*/ 115122 h 359903"/>
              <a:gd name="connsiteX78" fmla="*/ 287813 w 372234"/>
              <a:gd name="connsiteY78" fmla="*/ 118463 h 359903"/>
              <a:gd name="connsiteX79" fmla="*/ 303550 w 372234"/>
              <a:gd name="connsiteY79" fmla="*/ 62918 h 359903"/>
              <a:gd name="connsiteX80" fmla="*/ 242754 w 372234"/>
              <a:gd name="connsiteY80" fmla="*/ 37742 h 359903"/>
              <a:gd name="connsiteX81" fmla="*/ 214613 w 372234"/>
              <a:gd name="connsiteY81" fmla="*/ 88150 h 359903"/>
              <a:gd name="connsiteX82" fmla="*/ 215012 w 372234"/>
              <a:gd name="connsiteY82" fmla="*/ 88437 h 359903"/>
              <a:gd name="connsiteX83" fmla="*/ 216713 w 372234"/>
              <a:gd name="connsiteY83" fmla="*/ 89329 h 359903"/>
              <a:gd name="connsiteX84" fmla="*/ 285494 w 372234"/>
              <a:gd name="connsiteY84" fmla="*/ 117813 h 359903"/>
              <a:gd name="connsiteX85" fmla="*/ 287329 w 372234"/>
              <a:gd name="connsiteY85" fmla="*/ 118385 h 359903"/>
              <a:gd name="connsiteX86" fmla="*/ 287813 w 372234"/>
              <a:gd name="connsiteY86" fmla="*/ 118463 h 359903"/>
              <a:gd name="connsiteX87" fmla="*/ 130282 w 372234"/>
              <a:gd name="connsiteY87" fmla="*/ 136562 h 359903"/>
              <a:gd name="connsiteX88" fmla="*/ 111670 w 372234"/>
              <a:gd name="connsiteY88" fmla="*/ 155173 h 359903"/>
              <a:gd name="connsiteX89" fmla="*/ 93059 w 372234"/>
              <a:gd name="connsiteY89" fmla="*/ 136562 h 359903"/>
              <a:gd name="connsiteX90" fmla="*/ 111670 w 372234"/>
              <a:gd name="connsiteY90" fmla="*/ 117950 h 359903"/>
              <a:gd name="connsiteX91" fmla="*/ 130282 w 372234"/>
              <a:gd name="connsiteY91" fmla="*/ 136562 h 35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72234" h="359903">
                <a:moveTo>
                  <a:pt x="150403" y="26554"/>
                </a:moveTo>
                <a:cubicBezTo>
                  <a:pt x="160267" y="33362"/>
                  <a:pt x="169696" y="37848"/>
                  <a:pt x="177466" y="38837"/>
                </a:cubicBezTo>
                <a:cubicBezTo>
                  <a:pt x="173230" y="47251"/>
                  <a:pt x="170275" y="56288"/>
                  <a:pt x="168732" y="65624"/>
                </a:cubicBezTo>
                <a:cubicBezTo>
                  <a:pt x="156199" y="62874"/>
                  <a:pt x="144307" y="56267"/>
                  <a:pt x="134547" y="49532"/>
                </a:cubicBezTo>
                <a:cubicBezTo>
                  <a:pt x="129722" y="46202"/>
                  <a:pt x="125154" y="42655"/>
                  <a:pt x="120976" y="39162"/>
                </a:cubicBezTo>
                <a:lnTo>
                  <a:pt x="120976" y="80727"/>
                </a:lnTo>
                <a:cubicBezTo>
                  <a:pt x="120976" y="86427"/>
                  <a:pt x="117511" y="91554"/>
                  <a:pt x="112224" y="93679"/>
                </a:cubicBezTo>
                <a:lnTo>
                  <a:pt x="112108" y="93727"/>
                </a:lnTo>
                <a:cubicBezTo>
                  <a:pt x="111993" y="93775"/>
                  <a:pt x="111795" y="93858"/>
                  <a:pt x="111522" y="93976"/>
                </a:cubicBezTo>
                <a:cubicBezTo>
                  <a:pt x="110975" y="94212"/>
                  <a:pt x="110128" y="94588"/>
                  <a:pt x="109035" y="95103"/>
                </a:cubicBezTo>
                <a:cubicBezTo>
                  <a:pt x="106844" y="96133"/>
                  <a:pt x="103688" y="97710"/>
                  <a:pt x="99984" y="99827"/>
                </a:cubicBezTo>
                <a:cubicBezTo>
                  <a:pt x="92502" y="104102"/>
                  <a:pt x="83155" y="110371"/>
                  <a:pt x="75011" y="118515"/>
                </a:cubicBezTo>
                <a:cubicBezTo>
                  <a:pt x="66571" y="126956"/>
                  <a:pt x="61367" y="138292"/>
                  <a:pt x="58428" y="147096"/>
                </a:cubicBezTo>
                <a:cubicBezTo>
                  <a:pt x="54659" y="158387"/>
                  <a:pt x="45062" y="168795"/>
                  <a:pt x="31400" y="171071"/>
                </a:cubicBezTo>
                <a:cubicBezTo>
                  <a:pt x="29390" y="171406"/>
                  <a:pt x="27918" y="173145"/>
                  <a:pt x="27918" y="175183"/>
                </a:cubicBezTo>
                <a:lnTo>
                  <a:pt x="27918" y="207807"/>
                </a:lnTo>
                <a:cubicBezTo>
                  <a:pt x="27918" y="210887"/>
                  <a:pt x="30144" y="213515"/>
                  <a:pt x="33181" y="214021"/>
                </a:cubicBezTo>
                <a:cubicBezTo>
                  <a:pt x="44793" y="215955"/>
                  <a:pt x="53941" y="223536"/>
                  <a:pt x="59085" y="232745"/>
                </a:cubicBezTo>
                <a:cubicBezTo>
                  <a:pt x="63764" y="241120"/>
                  <a:pt x="72081" y="254044"/>
                  <a:pt x="84317" y="266279"/>
                </a:cubicBezTo>
                <a:cubicBezTo>
                  <a:pt x="93825" y="275788"/>
                  <a:pt x="104897" y="281883"/>
                  <a:pt x="113807" y="285613"/>
                </a:cubicBezTo>
                <a:cubicBezTo>
                  <a:pt x="118223" y="287461"/>
                  <a:pt x="121996" y="288680"/>
                  <a:pt x="124606" y="289427"/>
                </a:cubicBezTo>
                <a:cubicBezTo>
                  <a:pt x="125908" y="289797"/>
                  <a:pt x="126910" y="290048"/>
                  <a:pt x="127546" y="290197"/>
                </a:cubicBezTo>
                <a:cubicBezTo>
                  <a:pt x="127864" y="290272"/>
                  <a:pt x="128089" y="290322"/>
                  <a:pt x="128214" y="290348"/>
                </a:cubicBezTo>
                <a:lnTo>
                  <a:pt x="128304" y="290369"/>
                </a:lnTo>
                <a:lnTo>
                  <a:pt x="128324" y="290372"/>
                </a:lnTo>
                <a:cubicBezTo>
                  <a:pt x="134866" y="291658"/>
                  <a:pt x="139588" y="297396"/>
                  <a:pt x="139588" y="304069"/>
                </a:cubicBezTo>
                <a:lnTo>
                  <a:pt x="139588" y="327333"/>
                </a:lnTo>
                <a:cubicBezTo>
                  <a:pt x="139588" y="329902"/>
                  <a:pt x="141671" y="331986"/>
                  <a:pt x="144241" y="331986"/>
                </a:cubicBezTo>
                <a:lnTo>
                  <a:pt x="167505" y="331986"/>
                </a:lnTo>
                <a:cubicBezTo>
                  <a:pt x="167505" y="316566"/>
                  <a:pt x="180005" y="304069"/>
                  <a:pt x="195423" y="304069"/>
                </a:cubicBezTo>
                <a:lnTo>
                  <a:pt x="232646" y="304069"/>
                </a:lnTo>
                <a:cubicBezTo>
                  <a:pt x="248064" y="304069"/>
                  <a:pt x="260564" y="316566"/>
                  <a:pt x="260564" y="331986"/>
                </a:cubicBezTo>
                <a:lnTo>
                  <a:pt x="283829" y="331986"/>
                </a:lnTo>
                <a:cubicBezTo>
                  <a:pt x="286399" y="331986"/>
                  <a:pt x="288481" y="329902"/>
                  <a:pt x="288481" y="327333"/>
                </a:cubicBezTo>
                <a:lnTo>
                  <a:pt x="288481" y="285457"/>
                </a:lnTo>
                <a:cubicBezTo>
                  <a:pt x="288481" y="280194"/>
                  <a:pt x="291454" y="275373"/>
                  <a:pt x="296146" y="272996"/>
                </a:cubicBezTo>
                <a:lnTo>
                  <a:pt x="296393" y="272864"/>
                </a:lnTo>
                <a:cubicBezTo>
                  <a:pt x="296652" y="272723"/>
                  <a:pt x="297097" y="272475"/>
                  <a:pt x="297700" y="272116"/>
                </a:cubicBezTo>
                <a:cubicBezTo>
                  <a:pt x="298908" y="271398"/>
                  <a:pt x="300739" y="270242"/>
                  <a:pt x="302991" y="268615"/>
                </a:cubicBezTo>
                <a:cubicBezTo>
                  <a:pt x="307508" y="265353"/>
                  <a:pt x="313626" y="260264"/>
                  <a:pt x="319760" y="253108"/>
                </a:cubicBezTo>
                <a:cubicBezTo>
                  <a:pt x="331901" y="238944"/>
                  <a:pt x="344317" y="216482"/>
                  <a:pt x="344317" y="183093"/>
                </a:cubicBezTo>
                <a:cubicBezTo>
                  <a:pt x="344317" y="164358"/>
                  <a:pt x="340814" y="149212"/>
                  <a:pt x="334849" y="136794"/>
                </a:cubicBezTo>
                <a:cubicBezTo>
                  <a:pt x="341510" y="127954"/>
                  <a:pt x="346531" y="118006"/>
                  <a:pt x="349703" y="107463"/>
                </a:cubicBezTo>
                <a:cubicBezTo>
                  <a:pt x="351549" y="109992"/>
                  <a:pt x="353300" y="112617"/>
                  <a:pt x="354949" y="115343"/>
                </a:cubicBezTo>
                <a:cubicBezTo>
                  <a:pt x="366195" y="133921"/>
                  <a:pt x="372234" y="156346"/>
                  <a:pt x="372234" y="183093"/>
                </a:cubicBezTo>
                <a:cubicBezTo>
                  <a:pt x="372234" y="224148"/>
                  <a:pt x="356733" y="252870"/>
                  <a:pt x="340955" y="271277"/>
                </a:cubicBezTo>
                <a:cubicBezTo>
                  <a:pt x="333131" y="280406"/>
                  <a:pt x="325290" y="286948"/>
                  <a:pt x="319338" y="291247"/>
                </a:cubicBezTo>
                <a:cubicBezTo>
                  <a:pt x="318299" y="291997"/>
                  <a:pt x="317317" y="292680"/>
                  <a:pt x="316399" y="293298"/>
                </a:cubicBezTo>
                <a:lnTo>
                  <a:pt x="316399" y="327333"/>
                </a:lnTo>
                <a:cubicBezTo>
                  <a:pt x="316399" y="345321"/>
                  <a:pt x="301817" y="359904"/>
                  <a:pt x="283829" y="359904"/>
                </a:cubicBezTo>
                <a:lnTo>
                  <a:pt x="260564" y="359904"/>
                </a:lnTo>
                <a:cubicBezTo>
                  <a:pt x="245146" y="359904"/>
                  <a:pt x="232646" y="347404"/>
                  <a:pt x="232646" y="331986"/>
                </a:cubicBezTo>
                <a:lnTo>
                  <a:pt x="195423" y="331986"/>
                </a:lnTo>
                <a:cubicBezTo>
                  <a:pt x="195423" y="347404"/>
                  <a:pt x="182923" y="359904"/>
                  <a:pt x="167505" y="359904"/>
                </a:cubicBezTo>
                <a:lnTo>
                  <a:pt x="144241" y="359904"/>
                </a:lnTo>
                <a:cubicBezTo>
                  <a:pt x="126253" y="359904"/>
                  <a:pt x="111670" y="345321"/>
                  <a:pt x="111670" y="327333"/>
                </a:cubicBezTo>
                <a:lnTo>
                  <a:pt x="111670" y="314629"/>
                </a:lnTo>
                <a:cubicBezTo>
                  <a:pt x="109101" y="313762"/>
                  <a:pt x="106185" y="312688"/>
                  <a:pt x="103029" y="311366"/>
                </a:cubicBezTo>
                <a:cubicBezTo>
                  <a:pt x="91935" y="306723"/>
                  <a:pt x="77416" y="298861"/>
                  <a:pt x="64576" y="286021"/>
                </a:cubicBezTo>
                <a:cubicBezTo>
                  <a:pt x="49984" y="271429"/>
                  <a:pt x="40211" y="256203"/>
                  <a:pt x="34713" y="246359"/>
                </a:cubicBezTo>
                <a:cubicBezTo>
                  <a:pt x="33090" y="243456"/>
                  <a:pt x="30666" y="241904"/>
                  <a:pt x="28591" y="241557"/>
                </a:cubicBezTo>
                <a:cubicBezTo>
                  <a:pt x="12093" y="238809"/>
                  <a:pt x="0" y="224533"/>
                  <a:pt x="0" y="207807"/>
                </a:cubicBezTo>
                <a:lnTo>
                  <a:pt x="0" y="175183"/>
                </a:lnTo>
                <a:cubicBezTo>
                  <a:pt x="0" y="159498"/>
                  <a:pt x="11339" y="146113"/>
                  <a:pt x="26810" y="143533"/>
                </a:cubicBezTo>
                <a:cubicBezTo>
                  <a:pt x="28428" y="143263"/>
                  <a:pt x="30812" y="141657"/>
                  <a:pt x="31947" y="138257"/>
                </a:cubicBezTo>
                <a:cubicBezTo>
                  <a:pt x="35527" y="127532"/>
                  <a:pt x="42474" y="111572"/>
                  <a:pt x="55271" y="98775"/>
                </a:cubicBezTo>
                <a:cubicBezTo>
                  <a:pt x="65738" y="88307"/>
                  <a:pt x="77329" y="80618"/>
                  <a:pt x="86133" y="75587"/>
                </a:cubicBezTo>
                <a:cubicBezTo>
                  <a:pt x="88671" y="74137"/>
                  <a:pt x="91008" y="72890"/>
                  <a:pt x="93059" y="71846"/>
                </a:cubicBezTo>
                <a:lnTo>
                  <a:pt x="93059" y="18772"/>
                </a:lnTo>
                <a:cubicBezTo>
                  <a:pt x="93059" y="1316"/>
                  <a:pt x="114101" y="-5849"/>
                  <a:pt x="125440" y="5442"/>
                </a:cubicBezTo>
                <a:cubicBezTo>
                  <a:pt x="131591" y="11566"/>
                  <a:pt x="140520" y="19734"/>
                  <a:pt x="150403" y="26554"/>
                </a:cubicBezTo>
                <a:close/>
                <a:moveTo>
                  <a:pt x="206032" y="115122"/>
                </a:moveTo>
                <a:cubicBezTo>
                  <a:pt x="196910" y="111345"/>
                  <a:pt x="189214" y="104174"/>
                  <a:pt x="187381" y="94473"/>
                </a:cubicBezTo>
                <a:cubicBezTo>
                  <a:pt x="180978" y="60572"/>
                  <a:pt x="198933" y="25679"/>
                  <a:pt x="232068" y="11950"/>
                </a:cubicBezTo>
                <a:cubicBezTo>
                  <a:pt x="270052" y="-3787"/>
                  <a:pt x="313604" y="14248"/>
                  <a:pt x="329342" y="52232"/>
                </a:cubicBezTo>
                <a:cubicBezTo>
                  <a:pt x="343070" y="85368"/>
                  <a:pt x="331099" y="122739"/>
                  <a:pt x="302602" y="142188"/>
                </a:cubicBezTo>
                <a:cubicBezTo>
                  <a:pt x="294448" y="147753"/>
                  <a:pt x="283935" y="147384"/>
                  <a:pt x="274813" y="143606"/>
                </a:cubicBezTo>
                <a:lnTo>
                  <a:pt x="206032" y="115122"/>
                </a:lnTo>
                <a:close/>
                <a:moveTo>
                  <a:pt x="287813" y="118463"/>
                </a:moveTo>
                <a:cubicBezTo>
                  <a:pt x="304929" y="106140"/>
                  <a:pt x="311964" y="83226"/>
                  <a:pt x="303550" y="62918"/>
                </a:cubicBezTo>
                <a:cubicBezTo>
                  <a:pt x="293713" y="39178"/>
                  <a:pt x="266494" y="27906"/>
                  <a:pt x="242754" y="37742"/>
                </a:cubicBezTo>
                <a:cubicBezTo>
                  <a:pt x="222447" y="46156"/>
                  <a:pt x="211222" y="67335"/>
                  <a:pt x="214613" y="88150"/>
                </a:cubicBezTo>
                <a:cubicBezTo>
                  <a:pt x="214721" y="88235"/>
                  <a:pt x="214854" y="88332"/>
                  <a:pt x="215012" y="88437"/>
                </a:cubicBezTo>
                <a:cubicBezTo>
                  <a:pt x="215451" y="88730"/>
                  <a:pt x="216022" y="89043"/>
                  <a:pt x="216713" y="89329"/>
                </a:cubicBezTo>
                <a:lnTo>
                  <a:pt x="285494" y="117813"/>
                </a:lnTo>
                <a:cubicBezTo>
                  <a:pt x="286187" y="118099"/>
                  <a:pt x="286812" y="118281"/>
                  <a:pt x="287329" y="118385"/>
                </a:cubicBezTo>
                <a:cubicBezTo>
                  <a:pt x="287516" y="118422"/>
                  <a:pt x="287677" y="118447"/>
                  <a:pt x="287813" y="118463"/>
                </a:cubicBezTo>
                <a:close/>
                <a:moveTo>
                  <a:pt x="130282" y="136562"/>
                </a:moveTo>
                <a:cubicBezTo>
                  <a:pt x="130282" y="146841"/>
                  <a:pt x="121949" y="155173"/>
                  <a:pt x="111670" y="155173"/>
                </a:cubicBezTo>
                <a:cubicBezTo>
                  <a:pt x="101391" y="155173"/>
                  <a:pt x="93059" y="146841"/>
                  <a:pt x="93059" y="136562"/>
                </a:cubicBezTo>
                <a:cubicBezTo>
                  <a:pt x="93059" y="126283"/>
                  <a:pt x="101391" y="117950"/>
                  <a:pt x="111670" y="117950"/>
                </a:cubicBezTo>
                <a:cubicBezTo>
                  <a:pt x="121949" y="117950"/>
                  <a:pt x="130282" y="126283"/>
                  <a:pt x="130282" y="136562"/>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grpSp>
        <p:nvGrpSpPr>
          <p:cNvPr id="45" name="Group 44">
            <a:extLst>
              <a:ext uri="{FF2B5EF4-FFF2-40B4-BE49-F238E27FC236}">
                <a16:creationId xmlns:a16="http://schemas.microsoft.com/office/drawing/2014/main" id="{A24B030B-A013-1AF5-B013-F388D1701013}"/>
              </a:ext>
            </a:extLst>
          </p:cNvPr>
          <p:cNvGrpSpPr/>
          <p:nvPr/>
        </p:nvGrpSpPr>
        <p:grpSpPr>
          <a:xfrm>
            <a:off x="3708667" y="4389655"/>
            <a:ext cx="2198137" cy="2153695"/>
            <a:chOff x="3445997" y="3531718"/>
            <a:chExt cx="2583621" cy="1828800"/>
          </a:xfrm>
        </p:grpSpPr>
        <p:grpSp>
          <p:nvGrpSpPr>
            <p:cNvPr id="46" name="Group 45">
              <a:extLst>
                <a:ext uri="{FF2B5EF4-FFF2-40B4-BE49-F238E27FC236}">
                  <a16:creationId xmlns:a16="http://schemas.microsoft.com/office/drawing/2014/main" id="{6069A6B2-0096-7EA5-999E-1796D9C6E738}"/>
                </a:ext>
              </a:extLst>
            </p:cNvPr>
            <p:cNvGrpSpPr/>
            <p:nvPr/>
          </p:nvGrpSpPr>
          <p:grpSpPr>
            <a:xfrm>
              <a:off x="3445997" y="3531718"/>
              <a:ext cx="2583621" cy="1828800"/>
              <a:chOff x="569477" y="8091685"/>
              <a:chExt cx="3435985" cy="1671357"/>
            </a:xfrm>
          </p:grpSpPr>
          <p:sp>
            <p:nvSpPr>
              <p:cNvPr id="48" name="Rectangle: Rounded Corners 16">
                <a:extLst>
                  <a:ext uri="{FF2B5EF4-FFF2-40B4-BE49-F238E27FC236}">
                    <a16:creationId xmlns:a16="http://schemas.microsoft.com/office/drawing/2014/main" id="{A10DD273-BB8D-3A4F-EB49-B09D54AD17A4}"/>
                  </a:ext>
                </a:extLst>
              </p:cNvPr>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76200" dist="76200" dir="13500000" algn="br" rotWithShape="0">
                  <a:schemeClr val="bg1">
                    <a:alpha val="8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sp>
            <p:nvSpPr>
              <p:cNvPr id="49" name="Rectangle: Rounded Corners 17">
                <a:extLst>
                  <a:ext uri="{FF2B5EF4-FFF2-40B4-BE49-F238E27FC236}">
                    <a16:creationId xmlns:a16="http://schemas.microsoft.com/office/drawing/2014/main" id="{3FCA8C24-FBDF-BF1F-DF33-A4BE57F4B1FE}"/>
                  </a:ext>
                </a:extLst>
              </p:cNvPr>
              <p:cNvSpPr>
                <a:spLocks/>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grpSp>
        <p:cxnSp>
          <p:nvCxnSpPr>
            <p:cNvPr id="47" name="Straight Connector 46">
              <a:extLst>
                <a:ext uri="{FF2B5EF4-FFF2-40B4-BE49-F238E27FC236}">
                  <a16:creationId xmlns:a16="http://schemas.microsoft.com/office/drawing/2014/main" id="{B2E63508-2759-B76D-C3BB-24600B0AF232}"/>
                </a:ext>
              </a:extLst>
            </p:cNvPr>
            <p:cNvCxnSpPr>
              <a:cxnSpLocks/>
            </p:cNvCxnSpPr>
            <p:nvPr/>
          </p:nvCxnSpPr>
          <p:spPr>
            <a:xfrm>
              <a:off x="4463487" y="3531718"/>
              <a:ext cx="548640" cy="0"/>
            </a:xfrm>
            <a:prstGeom prst="line">
              <a:avLst/>
            </a:prstGeom>
            <a:solidFill>
              <a:schemeClr val="bg1"/>
            </a:solidFill>
            <a:ln w="38100" cap="rnd">
              <a:solidFill>
                <a:schemeClr val="bg2">
                  <a:lumMod val="50000"/>
                </a:schemeClr>
              </a:solidFill>
              <a:headEnd type="none" w="med" len="med"/>
              <a:tailEnd type="none" w="med" len="med"/>
            </a:ln>
            <a:effectLst>
              <a:innerShdw blurRad="50800">
                <a:prstClr val="black">
                  <a:alpha val="20000"/>
                </a:prstClr>
              </a:innerShdw>
            </a:effectLst>
          </p:spPr>
          <p:style>
            <a:lnRef idx="1">
              <a:schemeClr val="accent2"/>
            </a:lnRef>
            <a:fillRef idx="3">
              <a:schemeClr val="accent2"/>
            </a:fillRef>
            <a:effectRef idx="2">
              <a:schemeClr val="accent2"/>
            </a:effectRef>
            <a:fontRef idx="minor">
              <a:schemeClr val="lt1"/>
            </a:fontRef>
          </p:style>
        </p:cxnSp>
      </p:grpSp>
      <p:grpSp>
        <p:nvGrpSpPr>
          <p:cNvPr id="50" name="Group 49">
            <a:extLst>
              <a:ext uri="{FF2B5EF4-FFF2-40B4-BE49-F238E27FC236}">
                <a16:creationId xmlns:a16="http://schemas.microsoft.com/office/drawing/2014/main" id="{15785499-2A6F-3A24-6591-0067BFE85226}"/>
              </a:ext>
            </a:extLst>
          </p:cNvPr>
          <p:cNvGrpSpPr/>
          <p:nvPr/>
        </p:nvGrpSpPr>
        <p:grpSpPr>
          <a:xfrm>
            <a:off x="6432127" y="4389654"/>
            <a:ext cx="2198137" cy="2153695"/>
            <a:chOff x="6171906" y="3531718"/>
            <a:chExt cx="2583621" cy="1828800"/>
          </a:xfrm>
        </p:grpSpPr>
        <p:grpSp>
          <p:nvGrpSpPr>
            <p:cNvPr id="51" name="Group 50">
              <a:extLst>
                <a:ext uri="{FF2B5EF4-FFF2-40B4-BE49-F238E27FC236}">
                  <a16:creationId xmlns:a16="http://schemas.microsoft.com/office/drawing/2014/main" id="{3F29C7F4-2CB7-4EAB-6B93-A8605E30335D}"/>
                </a:ext>
              </a:extLst>
            </p:cNvPr>
            <p:cNvGrpSpPr/>
            <p:nvPr/>
          </p:nvGrpSpPr>
          <p:grpSpPr>
            <a:xfrm>
              <a:off x="6171906" y="3531718"/>
              <a:ext cx="2583621" cy="1828800"/>
              <a:chOff x="569477" y="8091685"/>
              <a:chExt cx="3435985" cy="1671357"/>
            </a:xfrm>
          </p:grpSpPr>
          <p:sp>
            <p:nvSpPr>
              <p:cNvPr id="53" name="Rectangle: Rounded Corners 16">
                <a:extLst>
                  <a:ext uri="{FF2B5EF4-FFF2-40B4-BE49-F238E27FC236}">
                    <a16:creationId xmlns:a16="http://schemas.microsoft.com/office/drawing/2014/main" id="{6A652C5A-DBFC-DBC0-8B26-3A31D1237360}"/>
                  </a:ext>
                </a:extLst>
              </p:cNvPr>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76200" dist="76200" dir="13500000" algn="br" rotWithShape="0">
                  <a:schemeClr val="bg1">
                    <a:alpha val="8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sp>
            <p:nvSpPr>
              <p:cNvPr id="54" name="Rectangle: Rounded Corners 17">
                <a:extLst>
                  <a:ext uri="{FF2B5EF4-FFF2-40B4-BE49-F238E27FC236}">
                    <a16:creationId xmlns:a16="http://schemas.microsoft.com/office/drawing/2014/main" id="{8F94F4CB-93C2-923F-EB98-675816A04572}"/>
                  </a:ext>
                </a:extLst>
              </p:cNvPr>
              <p:cNvSpPr>
                <a:spLocks/>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grpSp>
        <p:cxnSp>
          <p:nvCxnSpPr>
            <p:cNvPr id="52" name="Straight Connector 51">
              <a:extLst>
                <a:ext uri="{FF2B5EF4-FFF2-40B4-BE49-F238E27FC236}">
                  <a16:creationId xmlns:a16="http://schemas.microsoft.com/office/drawing/2014/main" id="{104D42A8-24E5-D820-D686-30DA612300DB}"/>
                </a:ext>
              </a:extLst>
            </p:cNvPr>
            <p:cNvCxnSpPr>
              <a:cxnSpLocks/>
            </p:cNvCxnSpPr>
            <p:nvPr/>
          </p:nvCxnSpPr>
          <p:spPr>
            <a:xfrm>
              <a:off x="7189396" y="3531718"/>
              <a:ext cx="548640" cy="0"/>
            </a:xfrm>
            <a:prstGeom prst="line">
              <a:avLst/>
            </a:prstGeom>
            <a:solidFill>
              <a:schemeClr val="bg1"/>
            </a:solidFill>
            <a:ln w="38100" cap="rnd">
              <a:solidFill>
                <a:schemeClr val="bg2">
                  <a:lumMod val="50000"/>
                </a:schemeClr>
              </a:solidFill>
              <a:headEnd type="none" w="med" len="med"/>
              <a:tailEnd type="none" w="med" len="med"/>
            </a:ln>
            <a:effectLst>
              <a:innerShdw blurRad="50800">
                <a:prstClr val="black">
                  <a:alpha val="20000"/>
                </a:prstClr>
              </a:innerShdw>
            </a:effectLst>
          </p:spPr>
          <p:style>
            <a:lnRef idx="1">
              <a:schemeClr val="accent2"/>
            </a:lnRef>
            <a:fillRef idx="3">
              <a:schemeClr val="accent2"/>
            </a:fillRef>
            <a:effectRef idx="2">
              <a:schemeClr val="accent2"/>
            </a:effectRef>
            <a:fontRef idx="minor">
              <a:schemeClr val="lt1"/>
            </a:fontRef>
          </p:style>
        </p:cxnSp>
      </p:grpSp>
      <p:grpSp>
        <p:nvGrpSpPr>
          <p:cNvPr id="55" name="Group 54">
            <a:extLst>
              <a:ext uri="{FF2B5EF4-FFF2-40B4-BE49-F238E27FC236}">
                <a16:creationId xmlns:a16="http://schemas.microsoft.com/office/drawing/2014/main" id="{24C324DF-55C3-6C31-8707-0EA4C156D00F}"/>
              </a:ext>
            </a:extLst>
          </p:cNvPr>
          <p:cNvGrpSpPr/>
          <p:nvPr/>
        </p:nvGrpSpPr>
        <p:grpSpPr>
          <a:xfrm>
            <a:off x="9157294" y="4389655"/>
            <a:ext cx="2164452" cy="2153695"/>
            <a:chOff x="8897814" y="3531718"/>
            <a:chExt cx="2583621" cy="1828800"/>
          </a:xfrm>
        </p:grpSpPr>
        <p:grpSp>
          <p:nvGrpSpPr>
            <p:cNvPr id="56" name="Group 55">
              <a:extLst>
                <a:ext uri="{FF2B5EF4-FFF2-40B4-BE49-F238E27FC236}">
                  <a16:creationId xmlns:a16="http://schemas.microsoft.com/office/drawing/2014/main" id="{F51B60DC-59FD-A50D-5757-9D7998F48EC6}"/>
                </a:ext>
              </a:extLst>
            </p:cNvPr>
            <p:cNvGrpSpPr/>
            <p:nvPr/>
          </p:nvGrpSpPr>
          <p:grpSpPr>
            <a:xfrm>
              <a:off x="8897814" y="3531718"/>
              <a:ext cx="2583621" cy="1828800"/>
              <a:chOff x="569477" y="8091685"/>
              <a:chExt cx="3435985" cy="1671357"/>
            </a:xfrm>
          </p:grpSpPr>
          <p:sp>
            <p:nvSpPr>
              <p:cNvPr id="58" name="Rectangle: Rounded Corners 16">
                <a:extLst>
                  <a:ext uri="{FF2B5EF4-FFF2-40B4-BE49-F238E27FC236}">
                    <a16:creationId xmlns:a16="http://schemas.microsoft.com/office/drawing/2014/main" id="{C80A4423-5392-8EC0-AC50-5B0BE7774E3D}"/>
                  </a:ext>
                </a:extLst>
              </p:cNvPr>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76200" dist="76200" dir="13500000" algn="br" rotWithShape="0">
                  <a:schemeClr val="bg1">
                    <a:alpha val="8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sp>
            <p:nvSpPr>
              <p:cNvPr id="59" name="Rectangle: Rounded Corners 17">
                <a:extLst>
                  <a:ext uri="{FF2B5EF4-FFF2-40B4-BE49-F238E27FC236}">
                    <a16:creationId xmlns:a16="http://schemas.microsoft.com/office/drawing/2014/main" id="{CD44ACD7-86B0-CB1B-1B65-58013ED01355}"/>
                  </a:ext>
                </a:extLst>
              </p:cNvPr>
              <p:cNvSpPr>
                <a:spLocks/>
              </p:cNvSpPr>
              <p:nvPr/>
            </p:nvSpPr>
            <p:spPr bwMode="auto">
              <a:xfrm>
                <a:off x="569477" y="8091685"/>
                <a:ext cx="3435985" cy="1671357"/>
              </a:xfrm>
              <a:prstGeom prst="roundRect">
                <a:avLst>
                  <a:gd name="adj" fmla="val 7500"/>
                </a:avLst>
              </a:prstGeom>
              <a:solidFill>
                <a:srgbClr val="F4F4F6"/>
              </a:solidFill>
              <a:ln>
                <a:solidFill>
                  <a:schemeClr val="bg2">
                    <a:lumMod val="50000"/>
                  </a:schemeClr>
                </a:soli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grpSp>
        <p:cxnSp>
          <p:nvCxnSpPr>
            <p:cNvPr id="57" name="Straight Connector 56">
              <a:extLst>
                <a:ext uri="{FF2B5EF4-FFF2-40B4-BE49-F238E27FC236}">
                  <a16:creationId xmlns:a16="http://schemas.microsoft.com/office/drawing/2014/main" id="{872D16CC-C066-B36A-4119-D94E1FC0237B}"/>
                </a:ext>
              </a:extLst>
            </p:cNvPr>
            <p:cNvCxnSpPr>
              <a:cxnSpLocks/>
            </p:cNvCxnSpPr>
            <p:nvPr/>
          </p:nvCxnSpPr>
          <p:spPr>
            <a:xfrm>
              <a:off x="9915304" y="3531718"/>
              <a:ext cx="548640" cy="0"/>
            </a:xfrm>
            <a:prstGeom prst="line">
              <a:avLst/>
            </a:prstGeom>
            <a:solidFill>
              <a:schemeClr val="bg1"/>
            </a:solidFill>
            <a:ln w="38100" cap="rnd">
              <a:solidFill>
                <a:schemeClr val="bg2">
                  <a:lumMod val="50000"/>
                </a:schemeClr>
              </a:solidFill>
              <a:headEnd type="none" w="med" len="med"/>
              <a:tailEnd type="none" w="med" len="med"/>
            </a:ln>
            <a:effectLst>
              <a:innerShdw blurRad="50800">
                <a:prstClr val="black">
                  <a:alpha val="20000"/>
                </a:prstClr>
              </a:innerShdw>
            </a:effectLst>
          </p:spPr>
          <p:style>
            <a:lnRef idx="1">
              <a:schemeClr val="accent2"/>
            </a:lnRef>
            <a:fillRef idx="3">
              <a:schemeClr val="accent2"/>
            </a:fillRef>
            <a:effectRef idx="2">
              <a:schemeClr val="accent2"/>
            </a:effectRef>
            <a:fontRef idx="minor">
              <a:schemeClr val="lt1"/>
            </a:fontRef>
          </p:style>
        </p:cxnSp>
      </p:grpSp>
      <p:sp>
        <p:nvSpPr>
          <p:cNvPr id="60" name="TextBox 5">
            <a:extLst>
              <a:ext uri="{FF2B5EF4-FFF2-40B4-BE49-F238E27FC236}">
                <a16:creationId xmlns:a16="http://schemas.microsoft.com/office/drawing/2014/main" id="{CEEE2EA0-B709-F47D-040B-44C64A3D68C0}"/>
              </a:ext>
            </a:extLst>
          </p:cNvPr>
          <p:cNvSpPr txBox="1">
            <a:spLocks/>
          </p:cNvSpPr>
          <p:nvPr/>
        </p:nvSpPr>
        <p:spPr>
          <a:xfrm>
            <a:off x="961207" y="5108529"/>
            <a:ext cx="2167744" cy="49244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380" fontAlgn="base">
              <a:spcBef>
                <a:spcPct val="0"/>
              </a:spcBef>
              <a:spcAft>
                <a:spcPct val="0"/>
              </a:spcAft>
              <a:buClrTx/>
              <a:defRPr/>
            </a:pPr>
            <a:r>
              <a:rPr lang="en-US" sz="1600" kern="0">
                <a:solidFill>
                  <a:srgbClr val="000000"/>
                </a:solidFill>
                <a:cs typeface="Segoe UI" panose="020B0502040204020203" pitchFamily="34" charset="0"/>
              </a:rPr>
              <a:t> Access to Microsoft Partner Funding</a:t>
            </a:r>
          </a:p>
        </p:txBody>
      </p:sp>
      <p:sp>
        <p:nvSpPr>
          <p:cNvPr id="61" name="TextBox 5">
            <a:extLst>
              <a:ext uri="{FF2B5EF4-FFF2-40B4-BE49-F238E27FC236}">
                <a16:creationId xmlns:a16="http://schemas.microsoft.com/office/drawing/2014/main" id="{91A13365-9937-C130-9153-D69040761772}"/>
              </a:ext>
            </a:extLst>
          </p:cNvPr>
          <p:cNvSpPr txBox="1">
            <a:spLocks/>
          </p:cNvSpPr>
          <p:nvPr/>
        </p:nvSpPr>
        <p:spPr>
          <a:xfrm>
            <a:off x="3687116" y="4862310"/>
            <a:ext cx="2167744" cy="984885"/>
          </a:xfrm>
          <a:prstGeom prst="rect">
            <a:avLst/>
          </a:prstGeom>
          <a:noFill/>
        </p:spPr>
        <p:txBody>
          <a:bodyPr wrap="square" lIns="0" tIns="0" rIns="0" bIns="0" rtlCol="0" anchor="ctr">
            <a:spAutoFit/>
          </a:bodyPr>
          <a:lstStyle>
            <a:defPPr>
              <a:defRPr lang="en-US"/>
            </a:defPPr>
            <a:lvl1pPr algn="ctr" defTabSz="932472" fontAlgn="base">
              <a:spcBef>
                <a:spcPct val="0"/>
              </a:spcBef>
              <a:spcAft>
                <a:spcPct val="0"/>
              </a:spcAft>
              <a:defRPr sz="2000" kern="0">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defTabSz="932380">
              <a:buClrTx/>
              <a:defRPr/>
            </a:pPr>
            <a:r>
              <a:rPr lang="en-US" sz="1600">
                <a:ea typeface="+mn-ea"/>
                <a:cs typeface="Segoe UI Semibold" panose="020B0702040204020203" pitchFamily="34" charset="0"/>
              </a:rPr>
              <a:t>Structured project approach with templates &amp; experienced staff</a:t>
            </a:r>
          </a:p>
        </p:txBody>
      </p:sp>
      <p:sp>
        <p:nvSpPr>
          <p:cNvPr id="62" name="TextBox 5">
            <a:extLst>
              <a:ext uri="{FF2B5EF4-FFF2-40B4-BE49-F238E27FC236}">
                <a16:creationId xmlns:a16="http://schemas.microsoft.com/office/drawing/2014/main" id="{F6A6C18A-AB40-0098-DA8D-2698F4839974}"/>
              </a:ext>
            </a:extLst>
          </p:cNvPr>
          <p:cNvSpPr txBox="1">
            <a:spLocks/>
          </p:cNvSpPr>
          <p:nvPr/>
        </p:nvSpPr>
        <p:spPr>
          <a:xfrm>
            <a:off x="6609039" y="4906812"/>
            <a:ext cx="1844310" cy="984885"/>
          </a:xfrm>
          <a:prstGeom prst="rect">
            <a:avLst/>
          </a:prstGeom>
          <a:noFill/>
        </p:spPr>
        <p:txBody>
          <a:bodyPr wrap="square" lIns="0" tIns="0" rIns="0" bIns="0" rtlCol="0" anchor="ctr">
            <a:spAutoFit/>
          </a:bodyPr>
          <a:lstStyle>
            <a:defPPr>
              <a:defRPr lang="en-US"/>
            </a:defPPr>
            <a:lvl1pPr algn="ctr" defTabSz="932472" fontAlgn="base">
              <a:spcBef>
                <a:spcPct val="0"/>
              </a:spcBef>
              <a:spcAft>
                <a:spcPct val="0"/>
              </a:spcAft>
              <a:defRPr sz="2000" kern="0">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defTabSz="932380">
              <a:buClrTx/>
              <a:defRPr/>
            </a:pPr>
            <a:r>
              <a:rPr lang="en-US" sz="1600">
                <a:ea typeface="+mn-ea"/>
                <a:cs typeface="Segoe UI Semibold"/>
              </a:rPr>
              <a:t>Extensive experience delivering Microsoft project </a:t>
            </a:r>
            <a:endParaRPr lang="en-GB" sz="1600" i="1" kern="1200" baseline="30000">
              <a:ea typeface="+mn-ea"/>
              <a:cs typeface="Segoe UI Semibold"/>
            </a:endParaRPr>
          </a:p>
        </p:txBody>
      </p:sp>
      <p:sp>
        <p:nvSpPr>
          <p:cNvPr id="63" name="TextBox 5">
            <a:extLst>
              <a:ext uri="{FF2B5EF4-FFF2-40B4-BE49-F238E27FC236}">
                <a16:creationId xmlns:a16="http://schemas.microsoft.com/office/drawing/2014/main" id="{D3455CFC-8E50-1239-9400-C2E2F7F1C9EE}"/>
              </a:ext>
            </a:extLst>
          </p:cNvPr>
          <p:cNvSpPr txBox="1">
            <a:spLocks/>
          </p:cNvSpPr>
          <p:nvPr/>
        </p:nvSpPr>
        <p:spPr>
          <a:xfrm>
            <a:off x="9138934" y="4862312"/>
            <a:ext cx="2167744" cy="984885"/>
          </a:xfrm>
          <a:prstGeom prst="rect">
            <a:avLst/>
          </a:prstGeom>
          <a:noFill/>
        </p:spPr>
        <p:txBody>
          <a:bodyPr wrap="square" lIns="0" tIns="0" rIns="0" bIns="0" rtlCol="0" anchor="ctr">
            <a:spAutoFit/>
          </a:bodyPr>
          <a:lstStyle>
            <a:defPPr>
              <a:defRPr lang="en-US"/>
            </a:defPPr>
            <a:lvl1pPr algn="ctr" defTabSz="932472" fontAlgn="base">
              <a:spcBef>
                <a:spcPct val="0"/>
              </a:spcBef>
              <a:spcAft>
                <a:spcPct val="0"/>
              </a:spcAft>
              <a:defRPr sz="2000" kern="0">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defTabSz="932380">
              <a:buClrTx/>
              <a:defRPr/>
            </a:pPr>
            <a:r>
              <a:rPr lang="en-US" sz="1600">
                <a:ea typeface="+mn-ea"/>
                <a:cs typeface="Segoe UI Semibold" panose="020B0702040204020203" pitchFamily="34" charset="0"/>
              </a:rPr>
              <a:t>Able to balance your customer expectations and your needs</a:t>
            </a:r>
          </a:p>
        </p:txBody>
      </p:sp>
      <p:sp>
        <p:nvSpPr>
          <p:cNvPr id="64" name="Graphic 77" descr="Icon of a document of a checkmark">
            <a:extLst>
              <a:ext uri="{FF2B5EF4-FFF2-40B4-BE49-F238E27FC236}">
                <a16:creationId xmlns:a16="http://schemas.microsoft.com/office/drawing/2014/main" id="{1BE54E10-1427-6E3A-1FD4-91A6A29C24F2}"/>
              </a:ext>
            </a:extLst>
          </p:cNvPr>
          <p:cNvSpPr/>
          <p:nvPr/>
        </p:nvSpPr>
        <p:spPr>
          <a:xfrm>
            <a:off x="4507140" y="3646749"/>
            <a:ext cx="385112" cy="425650"/>
          </a:xfrm>
          <a:custGeom>
            <a:avLst/>
            <a:gdLst>
              <a:gd name="connsiteX0" fmla="*/ 262783 w 293698"/>
              <a:gd name="connsiteY0" fmla="*/ 285970 h 324614"/>
              <a:gd name="connsiteX1" fmla="*/ 174176 w 293698"/>
              <a:gd name="connsiteY1" fmla="*/ 285970 h 324614"/>
              <a:gd name="connsiteX2" fmla="*/ 157522 w 293698"/>
              <a:gd name="connsiteY2" fmla="*/ 309157 h 324614"/>
              <a:gd name="connsiteX3" fmla="*/ 262783 w 293698"/>
              <a:gd name="connsiteY3" fmla="*/ 309157 h 324614"/>
              <a:gd name="connsiteX4" fmla="*/ 293699 w 293698"/>
              <a:gd name="connsiteY4" fmla="*/ 278241 h 324614"/>
              <a:gd name="connsiteX5" fmla="*/ 293699 w 293698"/>
              <a:gd name="connsiteY5" fmla="*/ 121004 h 324614"/>
              <a:gd name="connsiteX6" fmla="*/ 284641 w 293698"/>
              <a:gd name="connsiteY6" fmla="*/ 99147 h 324614"/>
              <a:gd name="connsiteX7" fmla="*/ 194537 w 293698"/>
              <a:gd name="connsiteY7" fmla="*/ 9058 h 324614"/>
              <a:gd name="connsiteX8" fmla="*/ 193784 w 293698"/>
              <a:gd name="connsiteY8" fmla="*/ 8428 h 324614"/>
              <a:gd name="connsiteX9" fmla="*/ 193223 w 293698"/>
              <a:gd name="connsiteY9" fmla="*/ 7976 h 324614"/>
              <a:gd name="connsiteX10" fmla="*/ 189838 w 293698"/>
              <a:gd name="connsiteY10" fmla="*/ 5194 h 324614"/>
              <a:gd name="connsiteX11" fmla="*/ 188593 w 293698"/>
              <a:gd name="connsiteY11" fmla="*/ 4515 h 324614"/>
              <a:gd name="connsiteX12" fmla="*/ 187859 w 293698"/>
              <a:gd name="connsiteY12" fmla="*/ 4143 h 324614"/>
              <a:gd name="connsiteX13" fmla="*/ 187086 w 293698"/>
              <a:gd name="connsiteY13" fmla="*/ 3700 h 324614"/>
              <a:gd name="connsiteX14" fmla="*/ 184520 w 293698"/>
              <a:gd name="connsiteY14" fmla="*/ 2350 h 324614"/>
              <a:gd name="connsiteX15" fmla="*/ 174874 w 293698"/>
              <a:gd name="connsiteY15" fmla="*/ 216 h 324614"/>
              <a:gd name="connsiteX16" fmla="*/ 173966 w 293698"/>
              <a:gd name="connsiteY16" fmla="*/ 115 h 324614"/>
              <a:gd name="connsiteX17" fmla="*/ 172695 w 293698"/>
              <a:gd name="connsiteY17" fmla="*/ 0 h 324614"/>
              <a:gd name="connsiteX18" fmla="*/ 77289 w 293698"/>
              <a:gd name="connsiteY18" fmla="*/ 0 h 324614"/>
              <a:gd name="connsiteX19" fmla="*/ 46374 w 293698"/>
              <a:gd name="connsiteY19" fmla="*/ 30916 h 324614"/>
              <a:gd name="connsiteX20" fmla="*/ 46374 w 293698"/>
              <a:gd name="connsiteY20" fmla="*/ 146822 h 324614"/>
              <a:gd name="connsiteX21" fmla="*/ 69560 w 293698"/>
              <a:gd name="connsiteY21" fmla="*/ 140301 h 324614"/>
              <a:gd name="connsiteX22" fmla="*/ 69560 w 293698"/>
              <a:gd name="connsiteY22" fmla="*/ 30916 h 324614"/>
              <a:gd name="connsiteX23" fmla="*/ 77289 w 293698"/>
              <a:gd name="connsiteY23" fmla="*/ 23187 h 324614"/>
              <a:gd name="connsiteX24" fmla="*/ 170036 w 293698"/>
              <a:gd name="connsiteY24" fmla="*/ 23187 h 324614"/>
              <a:gd name="connsiteX25" fmla="*/ 170036 w 293698"/>
              <a:gd name="connsiteY25" fmla="*/ 92747 h 324614"/>
              <a:gd name="connsiteX26" fmla="*/ 200952 w 293698"/>
              <a:gd name="connsiteY26" fmla="*/ 123663 h 324614"/>
              <a:gd name="connsiteX27" fmla="*/ 270512 w 293698"/>
              <a:gd name="connsiteY27" fmla="*/ 123663 h 324614"/>
              <a:gd name="connsiteX28" fmla="*/ 270512 w 293698"/>
              <a:gd name="connsiteY28" fmla="*/ 278241 h 324614"/>
              <a:gd name="connsiteX29" fmla="*/ 262783 w 293698"/>
              <a:gd name="connsiteY29" fmla="*/ 285970 h 324614"/>
              <a:gd name="connsiteX30" fmla="*/ 253168 w 293698"/>
              <a:gd name="connsiteY30" fmla="*/ 100476 h 324614"/>
              <a:gd name="connsiteX31" fmla="*/ 200952 w 293698"/>
              <a:gd name="connsiteY31" fmla="*/ 100476 h 324614"/>
              <a:gd name="connsiteX32" fmla="*/ 193223 w 293698"/>
              <a:gd name="connsiteY32" fmla="*/ 92747 h 324614"/>
              <a:gd name="connsiteX33" fmla="*/ 193223 w 293698"/>
              <a:gd name="connsiteY33" fmla="*/ 40515 h 324614"/>
              <a:gd name="connsiteX34" fmla="*/ 253168 w 293698"/>
              <a:gd name="connsiteY34" fmla="*/ 100476 h 324614"/>
              <a:gd name="connsiteX35" fmla="*/ 185494 w 293698"/>
              <a:gd name="connsiteY35" fmla="*/ 239596 h 324614"/>
              <a:gd name="connsiteX36" fmla="*/ 182806 w 293698"/>
              <a:gd name="connsiteY36" fmla="*/ 262783 h 324614"/>
              <a:gd name="connsiteX37" fmla="*/ 220274 w 293698"/>
              <a:gd name="connsiteY37" fmla="*/ 262783 h 324614"/>
              <a:gd name="connsiteX38" fmla="*/ 247325 w 293698"/>
              <a:gd name="connsiteY38" fmla="*/ 235732 h 324614"/>
              <a:gd name="connsiteX39" fmla="*/ 247325 w 293698"/>
              <a:gd name="connsiteY39" fmla="*/ 173901 h 324614"/>
              <a:gd name="connsiteX40" fmla="*/ 220274 w 293698"/>
              <a:gd name="connsiteY40" fmla="*/ 146849 h 324614"/>
              <a:gd name="connsiteX41" fmla="*/ 123731 w 293698"/>
              <a:gd name="connsiteY41" fmla="*/ 146849 h 324614"/>
              <a:gd name="connsiteX42" fmla="*/ 162307 w 293698"/>
              <a:gd name="connsiteY42" fmla="*/ 175391 h 324614"/>
              <a:gd name="connsiteX43" fmla="*/ 162307 w 293698"/>
              <a:gd name="connsiteY43" fmla="*/ 170036 h 324614"/>
              <a:gd name="connsiteX44" fmla="*/ 220274 w 293698"/>
              <a:gd name="connsiteY44" fmla="*/ 170036 h 324614"/>
              <a:gd name="connsiteX45" fmla="*/ 224139 w 293698"/>
              <a:gd name="connsiteY45" fmla="*/ 173901 h 324614"/>
              <a:gd name="connsiteX46" fmla="*/ 224139 w 293698"/>
              <a:gd name="connsiteY46" fmla="*/ 193223 h 324614"/>
              <a:gd name="connsiteX47" fmla="*/ 174176 w 293698"/>
              <a:gd name="connsiteY47" fmla="*/ 193223 h 324614"/>
              <a:gd name="connsiteX48" fmla="*/ 182806 w 293698"/>
              <a:gd name="connsiteY48" fmla="*/ 216410 h 324614"/>
              <a:gd name="connsiteX49" fmla="*/ 224139 w 293698"/>
              <a:gd name="connsiteY49" fmla="*/ 216410 h 324614"/>
              <a:gd name="connsiteX50" fmla="*/ 224139 w 293698"/>
              <a:gd name="connsiteY50" fmla="*/ 235732 h 324614"/>
              <a:gd name="connsiteX51" fmla="*/ 220274 w 293698"/>
              <a:gd name="connsiteY51" fmla="*/ 239596 h 324614"/>
              <a:gd name="connsiteX52" fmla="*/ 185494 w 293698"/>
              <a:gd name="connsiteY52" fmla="*/ 239596 h 324614"/>
              <a:gd name="connsiteX53" fmla="*/ 170036 w 293698"/>
              <a:gd name="connsiteY53" fmla="*/ 239596 h 324614"/>
              <a:gd name="connsiteX54" fmla="*/ 85018 w 293698"/>
              <a:gd name="connsiteY54" fmla="*/ 324615 h 324614"/>
              <a:gd name="connsiteX55" fmla="*/ 0 w 293698"/>
              <a:gd name="connsiteY55" fmla="*/ 239596 h 324614"/>
              <a:gd name="connsiteX56" fmla="*/ 85018 w 293698"/>
              <a:gd name="connsiteY56" fmla="*/ 154578 h 324614"/>
              <a:gd name="connsiteX57" fmla="*/ 170036 w 293698"/>
              <a:gd name="connsiteY57" fmla="*/ 239596 h 324614"/>
              <a:gd name="connsiteX58" fmla="*/ 136857 w 293698"/>
              <a:gd name="connsiteY58" fmla="*/ 203215 h 324614"/>
              <a:gd name="connsiteX59" fmla="*/ 125926 w 293698"/>
              <a:gd name="connsiteY59" fmla="*/ 203215 h 324614"/>
              <a:gd name="connsiteX60" fmla="*/ 69560 w 293698"/>
              <a:gd name="connsiteY60" fmla="*/ 259582 h 324614"/>
              <a:gd name="connsiteX61" fmla="*/ 44110 w 293698"/>
              <a:gd name="connsiteY61" fmla="*/ 234131 h 324614"/>
              <a:gd name="connsiteX62" fmla="*/ 33179 w 293698"/>
              <a:gd name="connsiteY62" fmla="*/ 234131 h 324614"/>
              <a:gd name="connsiteX63" fmla="*/ 33179 w 293698"/>
              <a:gd name="connsiteY63" fmla="*/ 245062 h 324614"/>
              <a:gd name="connsiteX64" fmla="*/ 64095 w 293698"/>
              <a:gd name="connsiteY64" fmla="*/ 275978 h 324614"/>
              <a:gd name="connsiteX65" fmla="*/ 75025 w 293698"/>
              <a:gd name="connsiteY65" fmla="*/ 275978 h 324614"/>
              <a:gd name="connsiteX66" fmla="*/ 136857 w 293698"/>
              <a:gd name="connsiteY66" fmla="*/ 214147 h 324614"/>
              <a:gd name="connsiteX67" fmla="*/ 136857 w 293698"/>
              <a:gd name="connsiteY67" fmla="*/ 203215 h 32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3698" h="324614">
                <a:moveTo>
                  <a:pt x="262783" y="285970"/>
                </a:moveTo>
                <a:lnTo>
                  <a:pt x="174176" y="285970"/>
                </a:lnTo>
                <a:cubicBezTo>
                  <a:pt x="169736" y="294487"/>
                  <a:pt x="164113" y="302289"/>
                  <a:pt x="157522" y="309157"/>
                </a:cubicBezTo>
                <a:lnTo>
                  <a:pt x="262783" y="309157"/>
                </a:lnTo>
                <a:cubicBezTo>
                  <a:pt x="279849" y="309157"/>
                  <a:pt x="293699" y="295306"/>
                  <a:pt x="293699" y="278241"/>
                </a:cubicBezTo>
                <a:lnTo>
                  <a:pt x="293699" y="121004"/>
                </a:lnTo>
                <a:cubicBezTo>
                  <a:pt x="293699" y="112811"/>
                  <a:pt x="290437" y="104943"/>
                  <a:pt x="284641" y="99147"/>
                </a:cubicBezTo>
                <a:lnTo>
                  <a:pt x="194537" y="9058"/>
                </a:lnTo>
                <a:cubicBezTo>
                  <a:pt x="194305" y="8827"/>
                  <a:pt x="194044" y="8627"/>
                  <a:pt x="193784" y="8428"/>
                </a:cubicBezTo>
                <a:cubicBezTo>
                  <a:pt x="193591" y="8280"/>
                  <a:pt x="193401" y="8134"/>
                  <a:pt x="193223" y="7976"/>
                </a:cubicBezTo>
                <a:cubicBezTo>
                  <a:pt x="192125" y="6987"/>
                  <a:pt x="191043" y="6013"/>
                  <a:pt x="189838" y="5194"/>
                </a:cubicBezTo>
                <a:cubicBezTo>
                  <a:pt x="189447" y="4930"/>
                  <a:pt x="189020" y="4722"/>
                  <a:pt x="188593" y="4515"/>
                </a:cubicBezTo>
                <a:cubicBezTo>
                  <a:pt x="188346" y="4394"/>
                  <a:pt x="188099" y="4274"/>
                  <a:pt x="187859" y="4143"/>
                </a:cubicBezTo>
                <a:cubicBezTo>
                  <a:pt x="187601" y="3997"/>
                  <a:pt x="187344" y="3849"/>
                  <a:pt x="187086" y="3700"/>
                </a:cubicBezTo>
                <a:cubicBezTo>
                  <a:pt x="186248" y="3215"/>
                  <a:pt x="185407" y="2728"/>
                  <a:pt x="184520" y="2350"/>
                </a:cubicBezTo>
                <a:cubicBezTo>
                  <a:pt x="181475" y="1082"/>
                  <a:pt x="178198" y="448"/>
                  <a:pt x="174874" y="216"/>
                </a:cubicBezTo>
                <a:cubicBezTo>
                  <a:pt x="174570" y="197"/>
                  <a:pt x="174269" y="156"/>
                  <a:pt x="173966" y="115"/>
                </a:cubicBezTo>
                <a:cubicBezTo>
                  <a:pt x="173547" y="57"/>
                  <a:pt x="173126" y="0"/>
                  <a:pt x="172695" y="0"/>
                </a:cubicBezTo>
                <a:lnTo>
                  <a:pt x="77289" y="0"/>
                </a:lnTo>
                <a:cubicBezTo>
                  <a:pt x="60224" y="0"/>
                  <a:pt x="46374" y="13850"/>
                  <a:pt x="46374" y="30916"/>
                </a:cubicBezTo>
                <a:lnTo>
                  <a:pt x="46374" y="146822"/>
                </a:lnTo>
                <a:cubicBezTo>
                  <a:pt x="53703" y="143764"/>
                  <a:pt x="61473" y="141550"/>
                  <a:pt x="69560" y="140301"/>
                </a:cubicBezTo>
                <a:lnTo>
                  <a:pt x="69560" y="30916"/>
                </a:lnTo>
                <a:cubicBezTo>
                  <a:pt x="69560" y="26665"/>
                  <a:pt x="73023" y="23187"/>
                  <a:pt x="77289" y="23187"/>
                </a:cubicBezTo>
                <a:lnTo>
                  <a:pt x="170036" y="23187"/>
                </a:lnTo>
                <a:lnTo>
                  <a:pt x="170036" y="92747"/>
                </a:lnTo>
                <a:cubicBezTo>
                  <a:pt x="170036" y="109812"/>
                  <a:pt x="183886" y="123663"/>
                  <a:pt x="200952" y="123663"/>
                </a:cubicBezTo>
                <a:lnTo>
                  <a:pt x="270512" y="123663"/>
                </a:lnTo>
                <a:lnTo>
                  <a:pt x="270512" y="278241"/>
                </a:lnTo>
                <a:cubicBezTo>
                  <a:pt x="270512" y="282492"/>
                  <a:pt x="267050" y="285970"/>
                  <a:pt x="262783" y="285970"/>
                </a:cubicBezTo>
                <a:close/>
                <a:moveTo>
                  <a:pt x="253168" y="100476"/>
                </a:moveTo>
                <a:lnTo>
                  <a:pt x="200952" y="100476"/>
                </a:lnTo>
                <a:cubicBezTo>
                  <a:pt x="196685" y="100476"/>
                  <a:pt x="193223" y="96998"/>
                  <a:pt x="193223" y="92747"/>
                </a:cubicBezTo>
                <a:lnTo>
                  <a:pt x="193223" y="40515"/>
                </a:lnTo>
                <a:lnTo>
                  <a:pt x="253168" y="100476"/>
                </a:lnTo>
                <a:close/>
                <a:moveTo>
                  <a:pt x="185494" y="239596"/>
                </a:moveTo>
                <a:cubicBezTo>
                  <a:pt x="185494" y="247577"/>
                  <a:pt x="184563" y="255340"/>
                  <a:pt x="182806" y="262783"/>
                </a:cubicBezTo>
                <a:lnTo>
                  <a:pt x="220274" y="262783"/>
                </a:lnTo>
                <a:cubicBezTo>
                  <a:pt x="235214" y="262783"/>
                  <a:pt x="247325" y="250672"/>
                  <a:pt x="247325" y="235732"/>
                </a:cubicBezTo>
                <a:lnTo>
                  <a:pt x="247325" y="173901"/>
                </a:lnTo>
                <a:cubicBezTo>
                  <a:pt x="247325" y="158961"/>
                  <a:pt x="235214" y="146849"/>
                  <a:pt x="220274" y="146849"/>
                </a:cubicBezTo>
                <a:lnTo>
                  <a:pt x="123731" y="146849"/>
                </a:lnTo>
                <a:cubicBezTo>
                  <a:pt x="138803" y="153148"/>
                  <a:pt x="152014" y="163014"/>
                  <a:pt x="162307" y="175391"/>
                </a:cubicBezTo>
                <a:lnTo>
                  <a:pt x="162307" y="170036"/>
                </a:lnTo>
                <a:lnTo>
                  <a:pt x="220274" y="170036"/>
                </a:lnTo>
                <a:cubicBezTo>
                  <a:pt x="222409" y="170036"/>
                  <a:pt x="224139" y="171766"/>
                  <a:pt x="224139" y="173901"/>
                </a:cubicBezTo>
                <a:lnTo>
                  <a:pt x="224139" y="193223"/>
                </a:lnTo>
                <a:lnTo>
                  <a:pt x="174176" y="193223"/>
                </a:lnTo>
                <a:cubicBezTo>
                  <a:pt x="177957" y="200477"/>
                  <a:pt x="180878" y="208251"/>
                  <a:pt x="182806" y="216410"/>
                </a:cubicBezTo>
                <a:lnTo>
                  <a:pt x="224139" y="216410"/>
                </a:lnTo>
                <a:lnTo>
                  <a:pt x="224139" y="235732"/>
                </a:lnTo>
                <a:cubicBezTo>
                  <a:pt x="224139" y="237867"/>
                  <a:pt x="222409" y="239596"/>
                  <a:pt x="220274" y="239596"/>
                </a:cubicBezTo>
                <a:lnTo>
                  <a:pt x="185494" y="239596"/>
                </a:lnTo>
                <a:close/>
                <a:moveTo>
                  <a:pt x="170036" y="239596"/>
                </a:moveTo>
                <a:cubicBezTo>
                  <a:pt x="170036" y="286551"/>
                  <a:pt x="131972" y="324615"/>
                  <a:pt x="85018" y="324615"/>
                </a:cubicBezTo>
                <a:cubicBezTo>
                  <a:pt x="38064" y="324615"/>
                  <a:pt x="0" y="286551"/>
                  <a:pt x="0" y="239596"/>
                </a:cubicBezTo>
                <a:cubicBezTo>
                  <a:pt x="0" y="192642"/>
                  <a:pt x="38064" y="154578"/>
                  <a:pt x="85018" y="154578"/>
                </a:cubicBezTo>
                <a:cubicBezTo>
                  <a:pt x="131972" y="154578"/>
                  <a:pt x="170036" y="192642"/>
                  <a:pt x="170036" y="239596"/>
                </a:cubicBezTo>
                <a:close/>
                <a:moveTo>
                  <a:pt x="136857" y="203215"/>
                </a:moveTo>
                <a:cubicBezTo>
                  <a:pt x="133838" y="200197"/>
                  <a:pt x="128945" y="200197"/>
                  <a:pt x="125926" y="203215"/>
                </a:cubicBezTo>
                <a:lnTo>
                  <a:pt x="69560" y="259582"/>
                </a:lnTo>
                <a:lnTo>
                  <a:pt x="44110" y="234131"/>
                </a:lnTo>
                <a:cubicBezTo>
                  <a:pt x="41091" y="231113"/>
                  <a:pt x="36198" y="231113"/>
                  <a:pt x="33179" y="234131"/>
                </a:cubicBezTo>
                <a:cubicBezTo>
                  <a:pt x="30161" y="237149"/>
                  <a:pt x="30161" y="242043"/>
                  <a:pt x="33179" y="245062"/>
                </a:cubicBezTo>
                <a:lnTo>
                  <a:pt x="64095" y="275978"/>
                </a:lnTo>
                <a:cubicBezTo>
                  <a:pt x="67113" y="278995"/>
                  <a:pt x="72007" y="278995"/>
                  <a:pt x="75025" y="275978"/>
                </a:cubicBezTo>
                <a:lnTo>
                  <a:pt x="136857" y="214147"/>
                </a:lnTo>
                <a:cubicBezTo>
                  <a:pt x="139875" y="211128"/>
                  <a:pt x="139875" y="206234"/>
                  <a:pt x="136857" y="203215"/>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65" name="Graphic 37" descr="Icon of a handshake">
            <a:extLst>
              <a:ext uri="{FF2B5EF4-FFF2-40B4-BE49-F238E27FC236}">
                <a16:creationId xmlns:a16="http://schemas.microsoft.com/office/drawing/2014/main" id="{5A7FA973-71C6-091A-1C0A-A3C6943E6DA4}"/>
              </a:ext>
            </a:extLst>
          </p:cNvPr>
          <p:cNvSpPr/>
          <p:nvPr/>
        </p:nvSpPr>
        <p:spPr>
          <a:xfrm>
            <a:off x="7233049" y="3646749"/>
            <a:ext cx="472830" cy="425650"/>
          </a:xfrm>
          <a:custGeom>
            <a:avLst/>
            <a:gdLst>
              <a:gd name="connsiteX0" fmla="*/ 143312 w 279350"/>
              <a:gd name="connsiteY0" fmla="*/ 1 h 252526"/>
              <a:gd name="connsiteX1" fmla="*/ 135192 w 279350"/>
              <a:gd name="connsiteY1" fmla="*/ 3864 h 252526"/>
              <a:gd name="connsiteX2" fmla="*/ 134380 w 279350"/>
              <a:gd name="connsiteY2" fmla="*/ 4466 h 252526"/>
              <a:gd name="connsiteX3" fmla="*/ 46663 w 279350"/>
              <a:gd name="connsiteY3" fmla="*/ 26207 h 252526"/>
              <a:gd name="connsiteX4" fmla="*/ 22361 w 279350"/>
              <a:gd name="connsiteY4" fmla="*/ 103340 h 252526"/>
              <a:gd name="connsiteX5" fmla="*/ 22151 w 279350"/>
              <a:gd name="connsiteY5" fmla="*/ 103550 h 252526"/>
              <a:gd name="connsiteX6" fmla="*/ 8741 w 279350"/>
              <a:gd name="connsiteY6" fmla="*/ 116863 h 252526"/>
              <a:gd name="connsiteX7" fmla="*/ 8546 w 279350"/>
              <a:gd name="connsiteY7" fmla="*/ 158595 h 252526"/>
              <a:gd name="connsiteX8" fmla="*/ 8741 w 279350"/>
              <a:gd name="connsiteY8" fmla="*/ 158790 h 252526"/>
              <a:gd name="connsiteX9" fmla="*/ 33841 w 279350"/>
              <a:gd name="connsiteY9" fmla="*/ 167203 h 252526"/>
              <a:gd name="connsiteX10" fmla="*/ 60200 w 279350"/>
              <a:gd name="connsiteY10" fmla="*/ 189014 h 252526"/>
              <a:gd name="connsiteX11" fmla="*/ 88436 w 279350"/>
              <a:gd name="connsiteY11" fmla="*/ 216199 h 252526"/>
              <a:gd name="connsiteX12" fmla="*/ 97143 w 279350"/>
              <a:gd name="connsiteY12" fmla="*/ 235672 h 252526"/>
              <a:gd name="connsiteX13" fmla="*/ 136158 w 279350"/>
              <a:gd name="connsiteY13" fmla="*/ 238430 h 252526"/>
              <a:gd name="connsiteX14" fmla="*/ 141576 w 279350"/>
              <a:gd name="connsiteY14" fmla="*/ 243805 h 252526"/>
              <a:gd name="connsiteX15" fmla="*/ 183964 w 279350"/>
              <a:gd name="connsiteY15" fmla="*/ 243805 h 252526"/>
              <a:gd name="connsiteX16" fmla="*/ 192644 w 279350"/>
              <a:gd name="connsiteY16" fmla="*/ 225355 h 252526"/>
              <a:gd name="connsiteX17" fmla="*/ 219802 w 279350"/>
              <a:gd name="connsiteY17" fmla="*/ 198309 h 252526"/>
              <a:gd name="connsiteX18" fmla="*/ 245979 w 279350"/>
              <a:gd name="connsiteY18" fmla="*/ 175855 h 252526"/>
              <a:gd name="connsiteX19" fmla="*/ 270617 w 279350"/>
              <a:gd name="connsiteY19" fmla="*/ 167371 h 252526"/>
              <a:gd name="connsiteX20" fmla="*/ 270798 w 279350"/>
              <a:gd name="connsiteY20" fmla="*/ 125639 h 252526"/>
              <a:gd name="connsiteX21" fmla="*/ 270617 w 279350"/>
              <a:gd name="connsiteY21" fmla="*/ 125459 h 252526"/>
              <a:gd name="connsiteX22" fmla="*/ 258956 w 279350"/>
              <a:gd name="connsiteY22" fmla="*/ 113854 h 252526"/>
              <a:gd name="connsiteX23" fmla="*/ 261364 w 279350"/>
              <a:gd name="connsiteY23" fmla="*/ 104530 h 252526"/>
              <a:gd name="connsiteX24" fmla="*/ 254015 w 279350"/>
              <a:gd name="connsiteY24" fmla="*/ 44293 h 252526"/>
              <a:gd name="connsiteX25" fmla="*/ 179779 w 279350"/>
              <a:gd name="connsiteY25" fmla="*/ 57 h 252526"/>
              <a:gd name="connsiteX26" fmla="*/ 157283 w 279350"/>
              <a:gd name="connsiteY26" fmla="*/ 57 h 252526"/>
              <a:gd name="connsiteX27" fmla="*/ 154399 w 279350"/>
              <a:gd name="connsiteY27" fmla="*/ 1 h 252526"/>
              <a:gd name="connsiteX28" fmla="*/ 143326 w 279350"/>
              <a:gd name="connsiteY28" fmla="*/ 1 h 252526"/>
              <a:gd name="connsiteX29" fmla="*/ 184258 w 279350"/>
              <a:gd name="connsiteY29" fmla="*/ 69225 h 252526"/>
              <a:gd name="connsiteX30" fmla="*/ 232751 w 279350"/>
              <a:gd name="connsiteY30" fmla="*/ 117409 h 252526"/>
              <a:gd name="connsiteX31" fmla="*/ 232793 w 279350"/>
              <a:gd name="connsiteY31" fmla="*/ 117465 h 252526"/>
              <a:gd name="connsiteX32" fmla="*/ 232989 w 279350"/>
              <a:gd name="connsiteY32" fmla="*/ 117647 h 252526"/>
              <a:gd name="connsiteX33" fmla="*/ 255737 w 279350"/>
              <a:gd name="connsiteY33" fmla="*/ 140255 h 252526"/>
              <a:gd name="connsiteX34" fmla="*/ 255781 w 279350"/>
              <a:gd name="connsiteY34" fmla="*/ 152530 h 252526"/>
              <a:gd name="connsiteX35" fmla="*/ 255737 w 279350"/>
              <a:gd name="connsiteY35" fmla="*/ 152574 h 252526"/>
              <a:gd name="connsiteX36" fmla="*/ 243334 w 279350"/>
              <a:gd name="connsiteY36" fmla="*/ 152574 h 252526"/>
              <a:gd name="connsiteX37" fmla="*/ 220586 w 279350"/>
              <a:gd name="connsiteY37" fmla="*/ 129966 h 252526"/>
              <a:gd name="connsiteX38" fmla="*/ 205691 w 279350"/>
              <a:gd name="connsiteY38" fmla="*/ 129966 h 252526"/>
              <a:gd name="connsiteX39" fmla="*/ 205467 w 279350"/>
              <a:gd name="connsiteY39" fmla="*/ 130204 h 252526"/>
              <a:gd name="connsiteX40" fmla="*/ 205400 w 279350"/>
              <a:gd name="connsiteY40" fmla="*/ 144934 h 252526"/>
              <a:gd name="connsiteX41" fmla="*/ 205467 w 279350"/>
              <a:gd name="connsiteY41" fmla="*/ 145001 h 252526"/>
              <a:gd name="connsiteX42" fmla="*/ 223189 w 279350"/>
              <a:gd name="connsiteY42" fmla="*/ 162626 h 252526"/>
              <a:gd name="connsiteX43" fmla="*/ 223234 w 279350"/>
              <a:gd name="connsiteY43" fmla="*/ 174900 h 252526"/>
              <a:gd name="connsiteX44" fmla="*/ 223189 w 279350"/>
              <a:gd name="connsiteY44" fmla="*/ 174945 h 252526"/>
              <a:gd name="connsiteX45" fmla="*/ 211724 w 279350"/>
              <a:gd name="connsiteY45" fmla="*/ 175785 h 252526"/>
              <a:gd name="connsiteX46" fmla="*/ 197907 w 279350"/>
              <a:gd name="connsiteY46" fmla="*/ 176764 h 252526"/>
              <a:gd name="connsiteX47" fmla="*/ 197039 w 279350"/>
              <a:gd name="connsiteY47" fmla="*/ 190511 h 252526"/>
              <a:gd name="connsiteX48" fmla="*/ 196269 w 279350"/>
              <a:gd name="connsiteY48" fmla="*/ 201976 h 252526"/>
              <a:gd name="connsiteX49" fmla="*/ 184650 w 279350"/>
              <a:gd name="connsiteY49" fmla="*/ 202676 h 252526"/>
              <a:gd name="connsiteX50" fmla="*/ 170722 w 279350"/>
              <a:gd name="connsiteY50" fmla="*/ 203474 h 252526"/>
              <a:gd name="connsiteX51" fmla="*/ 169826 w 279350"/>
              <a:gd name="connsiteY51" fmla="*/ 217319 h 252526"/>
              <a:gd name="connsiteX52" fmla="*/ 169070 w 279350"/>
              <a:gd name="connsiteY52" fmla="*/ 228994 h 252526"/>
              <a:gd name="connsiteX53" fmla="*/ 156471 w 279350"/>
              <a:gd name="connsiteY53" fmla="*/ 228994 h 252526"/>
              <a:gd name="connsiteX54" fmla="*/ 151263 w 279350"/>
              <a:gd name="connsiteY54" fmla="*/ 223829 h 252526"/>
              <a:gd name="connsiteX55" fmla="*/ 152733 w 279350"/>
              <a:gd name="connsiteY55" fmla="*/ 222359 h 252526"/>
              <a:gd name="connsiteX56" fmla="*/ 152914 w 279350"/>
              <a:gd name="connsiteY56" fmla="*/ 180627 h 252526"/>
              <a:gd name="connsiteX57" fmla="*/ 152733 w 279350"/>
              <a:gd name="connsiteY57" fmla="*/ 180446 h 252526"/>
              <a:gd name="connsiteX58" fmla="*/ 133135 w 279350"/>
              <a:gd name="connsiteY58" fmla="*/ 171795 h 252526"/>
              <a:gd name="connsiteX59" fmla="*/ 105781 w 279350"/>
              <a:gd name="connsiteY59" fmla="*/ 143741 h 252526"/>
              <a:gd name="connsiteX60" fmla="*/ 97143 w 279350"/>
              <a:gd name="connsiteY60" fmla="*/ 125207 h 252526"/>
              <a:gd name="connsiteX61" fmla="*/ 72043 w 279350"/>
              <a:gd name="connsiteY61" fmla="*/ 116793 h 252526"/>
              <a:gd name="connsiteX62" fmla="*/ 42394 w 279350"/>
              <a:gd name="connsiteY62" fmla="*/ 94885 h 252526"/>
              <a:gd name="connsiteX63" fmla="*/ 61558 w 279350"/>
              <a:gd name="connsiteY63" fmla="*/ 40989 h 252526"/>
              <a:gd name="connsiteX64" fmla="*/ 111688 w 279350"/>
              <a:gd name="connsiteY64" fmla="*/ 21671 h 252526"/>
              <a:gd name="connsiteX65" fmla="*/ 90732 w 279350"/>
              <a:gd name="connsiteY65" fmla="*/ 37532 h 252526"/>
              <a:gd name="connsiteX66" fmla="*/ 84451 w 279350"/>
              <a:gd name="connsiteY66" fmla="*/ 82910 h 252526"/>
              <a:gd name="connsiteX67" fmla="*/ 84572 w 279350"/>
              <a:gd name="connsiteY67" fmla="*/ 83070 h 252526"/>
              <a:gd name="connsiteX68" fmla="*/ 130181 w 279350"/>
              <a:gd name="connsiteY68" fmla="*/ 89244 h 252526"/>
              <a:gd name="connsiteX69" fmla="*/ 156625 w 279350"/>
              <a:gd name="connsiteY69" fmla="*/ 69211 h 252526"/>
              <a:gd name="connsiteX70" fmla="*/ 184258 w 279350"/>
              <a:gd name="connsiteY70" fmla="*/ 69211 h 252526"/>
              <a:gd name="connsiteX71" fmla="*/ 103401 w 279350"/>
              <a:gd name="connsiteY71" fmla="*/ 54288 h 252526"/>
              <a:gd name="connsiteX72" fmla="*/ 147343 w 279350"/>
              <a:gd name="connsiteY72" fmla="*/ 20999 h 252526"/>
              <a:gd name="connsiteX73" fmla="*/ 154399 w 279350"/>
              <a:gd name="connsiteY73" fmla="*/ 20999 h 252526"/>
              <a:gd name="connsiteX74" fmla="*/ 157017 w 279350"/>
              <a:gd name="connsiteY74" fmla="*/ 21069 h 252526"/>
              <a:gd name="connsiteX75" fmla="*/ 179779 w 279350"/>
              <a:gd name="connsiteY75" fmla="*/ 21069 h 252526"/>
              <a:gd name="connsiteX76" fmla="*/ 235522 w 279350"/>
              <a:gd name="connsiteY76" fmla="*/ 54246 h 252526"/>
              <a:gd name="connsiteX77" fmla="*/ 241738 w 279350"/>
              <a:gd name="connsiteY77" fmla="*/ 96173 h 252526"/>
              <a:gd name="connsiteX78" fmla="*/ 196787 w 279350"/>
              <a:gd name="connsiteY78" fmla="*/ 51433 h 252526"/>
              <a:gd name="connsiteX79" fmla="*/ 189242 w 279350"/>
              <a:gd name="connsiteY79" fmla="*/ 48227 h 252526"/>
              <a:gd name="connsiteX80" fmla="*/ 153111 w 279350"/>
              <a:gd name="connsiteY80" fmla="*/ 48227 h 252526"/>
              <a:gd name="connsiteX81" fmla="*/ 146769 w 279350"/>
              <a:gd name="connsiteY81" fmla="*/ 50355 h 252526"/>
              <a:gd name="connsiteX82" fmla="*/ 117512 w 279350"/>
              <a:gd name="connsiteY82" fmla="*/ 72515 h 252526"/>
              <a:gd name="connsiteX83" fmla="*/ 101245 w 279350"/>
              <a:gd name="connsiteY83" fmla="*/ 70317 h 252526"/>
              <a:gd name="connsiteX84" fmla="*/ 103347 w 279350"/>
              <a:gd name="connsiteY84" fmla="*/ 54340 h 252526"/>
              <a:gd name="connsiteX85" fmla="*/ 103415 w 279350"/>
              <a:gd name="connsiteY85" fmla="*/ 54288 h 252526"/>
              <a:gd name="connsiteX86" fmla="*/ 56449 w 279350"/>
              <a:gd name="connsiteY86" fmla="*/ 165649 h 252526"/>
              <a:gd name="connsiteX87" fmla="*/ 56404 w 279350"/>
              <a:gd name="connsiteY87" fmla="*/ 153375 h 252526"/>
              <a:gd name="connsiteX88" fmla="*/ 56449 w 279350"/>
              <a:gd name="connsiteY88" fmla="*/ 153330 h 252526"/>
              <a:gd name="connsiteX89" fmla="*/ 69846 w 279350"/>
              <a:gd name="connsiteY89" fmla="*/ 140003 h 252526"/>
              <a:gd name="connsiteX90" fmla="*/ 82249 w 279350"/>
              <a:gd name="connsiteY90" fmla="*/ 140003 h 252526"/>
              <a:gd name="connsiteX91" fmla="*/ 82361 w 279350"/>
              <a:gd name="connsiteY91" fmla="*/ 152210 h 252526"/>
              <a:gd name="connsiteX92" fmla="*/ 82249 w 279350"/>
              <a:gd name="connsiteY92" fmla="*/ 152322 h 252526"/>
              <a:gd name="connsiteX93" fmla="*/ 68852 w 279350"/>
              <a:gd name="connsiteY93" fmla="*/ 165635 h 252526"/>
              <a:gd name="connsiteX94" fmla="*/ 68726 w 279350"/>
              <a:gd name="connsiteY94" fmla="*/ 165761 h 252526"/>
              <a:gd name="connsiteX95" fmla="*/ 56449 w 279350"/>
              <a:gd name="connsiteY95" fmla="*/ 165649 h 252526"/>
              <a:gd name="connsiteX96" fmla="*/ 49575 w 279350"/>
              <a:gd name="connsiteY96" fmla="*/ 118487 h 252526"/>
              <a:gd name="connsiteX97" fmla="*/ 49435 w 279350"/>
              <a:gd name="connsiteY97" fmla="*/ 130666 h 252526"/>
              <a:gd name="connsiteX98" fmla="*/ 36038 w 279350"/>
              <a:gd name="connsiteY98" fmla="*/ 143993 h 252526"/>
              <a:gd name="connsiteX99" fmla="*/ 23635 w 279350"/>
              <a:gd name="connsiteY99" fmla="*/ 143993 h 252526"/>
              <a:gd name="connsiteX100" fmla="*/ 23591 w 279350"/>
              <a:gd name="connsiteY100" fmla="*/ 131719 h 252526"/>
              <a:gd name="connsiteX101" fmla="*/ 23635 w 279350"/>
              <a:gd name="connsiteY101" fmla="*/ 131674 h 252526"/>
              <a:gd name="connsiteX102" fmla="*/ 37046 w 279350"/>
              <a:gd name="connsiteY102" fmla="*/ 118361 h 252526"/>
              <a:gd name="connsiteX103" fmla="*/ 49449 w 279350"/>
              <a:gd name="connsiteY103" fmla="*/ 118361 h 252526"/>
              <a:gd name="connsiteX104" fmla="*/ 49575 w 279350"/>
              <a:gd name="connsiteY104" fmla="*/ 118487 h 252526"/>
              <a:gd name="connsiteX105" fmla="*/ 124441 w 279350"/>
              <a:gd name="connsiteY105" fmla="*/ 220875 h 252526"/>
              <a:gd name="connsiteX106" fmla="*/ 112038 w 279350"/>
              <a:gd name="connsiteY106" fmla="*/ 220875 h 252526"/>
              <a:gd name="connsiteX107" fmla="*/ 111993 w 279350"/>
              <a:gd name="connsiteY107" fmla="*/ 208601 h 252526"/>
              <a:gd name="connsiteX108" fmla="*/ 112038 w 279350"/>
              <a:gd name="connsiteY108" fmla="*/ 208556 h 252526"/>
              <a:gd name="connsiteX109" fmla="*/ 125435 w 279350"/>
              <a:gd name="connsiteY109" fmla="*/ 195243 h 252526"/>
              <a:gd name="connsiteX110" fmla="*/ 137838 w 279350"/>
              <a:gd name="connsiteY110" fmla="*/ 195243 h 252526"/>
              <a:gd name="connsiteX111" fmla="*/ 137883 w 279350"/>
              <a:gd name="connsiteY111" fmla="*/ 207517 h 252526"/>
              <a:gd name="connsiteX112" fmla="*/ 137838 w 279350"/>
              <a:gd name="connsiteY112" fmla="*/ 207562 h 252526"/>
              <a:gd name="connsiteX113" fmla="*/ 124441 w 279350"/>
              <a:gd name="connsiteY113" fmla="*/ 220875 h 252526"/>
              <a:gd name="connsiteX114" fmla="*/ 96150 w 279350"/>
              <a:gd name="connsiteY114" fmla="*/ 192765 h 252526"/>
              <a:gd name="connsiteX115" fmla="*/ 83746 w 279350"/>
              <a:gd name="connsiteY115" fmla="*/ 192765 h 252526"/>
              <a:gd name="connsiteX116" fmla="*/ 83621 w 279350"/>
              <a:gd name="connsiteY116" fmla="*/ 180558 h 252526"/>
              <a:gd name="connsiteX117" fmla="*/ 83746 w 279350"/>
              <a:gd name="connsiteY117" fmla="*/ 180446 h 252526"/>
              <a:gd name="connsiteX118" fmla="*/ 97143 w 279350"/>
              <a:gd name="connsiteY118" fmla="*/ 167133 h 252526"/>
              <a:gd name="connsiteX119" fmla="*/ 97255 w 279350"/>
              <a:gd name="connsiteY119" fmla="*/ 167007 h 252526"/>
              <a:gd name="connsiteX120" fmla="*/ 109546 w 279350"/>
              <a:gd name="connsiteY120" fmla="*/ 167133 h 252526"/>
              <a:gd name="connsiteX121" fmla="*/ 109591 w 279350"/>
              <a:gd name="connsiteY121" fmla="*/ 179407 h 252526"/>
              <a:gd name="connsiteX122" fmla="*/ 109546 w 279350"/>
              <a:gd name="connsiteY122" fmla="*/ 179452 h 252526"/>
              <a:gd name="connsiteX123" fmla="*/ 96150 w 279350"/>
              <a:gd name="connsiteY123" fmla="*/ 192765 h 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79350" h="252526">
                <a:moveTo>
                  <a:pt x="143312" y="1"/>
                </a:moveTo>
                <a:cubicBezTo>
                  <a:pt x="140162" y="2"/>
                  <a:pt x="137180" y="1421"/>
                  <a:pt x="135192" y="3864"/>
                </a:cubicBezTo>
                <a:lnTo>
                  <a:pt x="134380" y="4466"/>
                </a:lnTo>
                <a:cubicBezTo>
                  <a:pt x="103368" y="-4972"/>
                  <a:pt x="69678" y="3378"/>
                  <a:pt x="46663" y="26207"/>
                </a:cubicBezTo>
                <a:cubicBezTo>
                  <a:pt x="26337" y="46336"/>
                  <a:pt x="17244" y="75195"/>
                  <a:pt x="22361" y="103340"/>
                </a:cubicBezTo>
                <a:lnTo>
                  <a:pt x="22151" y="103550"/>
                </a:lnTo>
                <a:lnTo>
                  <a:pt x="8741" y="116863"/>
                </a:lnTo>
                <a:cubicBezTo>
                  <a:pt x="-2837" y="128334"/>
                  <a:pt x="-2924" y="147018"/>
                  <a:pt x="8546" y="158595"/>
                </a:cubicBezTo>
                <a:cubicBezTo>
                  <a:pt x="8611" y="158661"/>
                  <a:pt x="8676" y="158726"/>
                  <a:pt x="8741" y="158790"/>
                </a:cubicBezTo>
                <a:cubicBezTo>
                  <a:pt x="15342" y="165347"/>
                  <a:pt x="24621" y="168458"/>
                  <a:pt x="33841" y="167203"/>
                </a:cubicBezTo>
                <a:cubicBezTo>
                  <a:pt x="37164" y="179295"/>
                  <a:pt x="47700" y="188013"/>
                  <a:pt x="60200" y="189014"/>
                </a:cubicBezTo>
                <a:cubicBezTo>
                  <a:pt x="61498" y="203858"/>
                  <a:pt x="73554" y="215466"/>
                  <a:pt x="88436" y="216199"/>
                </a:cubicBezTo>
                <a:cubicBezTo>
                  <a:pt x="88800" y="223297"/>
                  <a:pt x="91698" y="230268"/>
                  <a:pt x="97143" y="235672"/>
                </a:cubicBezTo>
                <a:cubicBezTo>
                  <a:pt x="107783" y="246255"/>
                  <a:pt x="124469" y="247165"/>
                  <a:pt x="136158" y="238430"/>
                </a:cubicBezTo>
                <a:lnTo>
                  <a:pt x="141576" y="243805"/>
                </a:lnTo>
                <a:cubicBezTo>
                  <a:pt x="153313" y="255434"/>
                  <a:pt x="172228" y="255434"/>
                  <a:pt x="183964" y="243805"/>
                </a:cubicBezTo>
                <a:cubicBezTo>
                  <a:pt x="189144" y="238654"/>
                  <a:pt x="192042" y="232074"/>
                  <a:pt x="192644" y="225355"/>
                </a:cubicBezTo>
                <a:cubicBezTo>
                  <a:pt x="207064" y="224132"/>
                  <a:pt x="218521" y="212723"/>
                  <a:pt x="219802" y="198309"/>
                </a:cubicBezTo>
                <a:cubicBezTo>
                  <a:pt x="232413" y="197150"/>
                  <a:pt x="242914" y="188143"/>
                  <a:pt x="245979" y="175855"/>
                </a:cubicBezTo>
                <a:cubicBezTo>
                  <a:pt x="255058" y="176942"/>
                  <a:pt x="264133" y="173816"/>
                  <a:pt x="270617" y="167371"/>
                </a:cubicBezTo>
                <a:cubicBezTo>
                  <a:pt x="282192" y="155896"/>
                  <a:pt x="282272" y="137212"/>
                  <a:pt x="270798" y="125639"/>
                </a:cubicBezTo>
                <a:cubicBezTo>
                  <a:pt x="270738" y="125579"/>
                  <a:pt x="270678" y="125519"/>
                  <a:pt x="270617" y="125459"/>
                </a:cubicBezTo>
                <a:lnTo>
                  <a:pt x="258956" y="113854"/>
                </a:lnTo>
                <a:lnTo>
                  <a:pt x="261364" y="104530"/>
                </a:lnTo>
                <a:cubicBezTo>
                  <a:pt x="266573" y="84241"/>
                  <a:pt x="263950" y="62735"/>
                  <a:pt x="254015" y="44293"/>
                </a:cubicBezTo>
                <a:cubicBezTo>
                  <a:pt x="239288" y="17017"/>
                  <a:pt x="210776" y="27"/>
                  <a:pt x="179779" y="57"/>
                </a:cubicBezTo>
                <a:lnTo>
                  <a:pt x="157283" y="57"/>
                </a:lnTo>
                <a:cubicBezTo>
                  <a:pt x="156322" y="15"/>
                  <a:pt x="155361" y="-4"/>
                  <a:pt x="154399" y="1"/>
                </a:cubicBezTo>
                <a:lnTo>
                  <a:pt x="143326" y="1"/>
                </a:lnTo>
                <a:close/>
                <a:moveTo>
                  <a:pt x="184258" y="69225"/>
                </a:moveTo>
                <a:lnTo>
                  <a:pt x="232751" y="117409"/>
                </a:lnTo>
                <a:lnTo>
                  <a:pt x="232793" y="117465"/>
                </a:lnTo>
                <a:lnTo>
                  <a:pt x="232989" y="117647"/>
                </a:lnTo>
                <a:lnTo>
                  <a:pt x="255737" y="140255"/>
                </a:lnTo>
                <a:cubicBezTo>
                  <a:pt x="259138" y="143632"/>
                  <a:pt x="259158" y="149128"/>
                  <a:pt x="255781" y="152530"/>
                </a:cubicBezTo>
                <a:cubicBezTo>
                  <a:pt x="255766" y="152545"/>
                  <a:pt x="255752" y="152559"/>
                  <a:pt x="255737" y="152574"/>
                </a:cubicBezTo>
                <a:cubicBezTo>
                  <a:pt x="252300" y="155972"/>
                  <a:pt x="246770" y="155972"/>
                  <a:pt x="243334" y="152574"/>
                </a:cubicBezTo>
                <a:lnTo>
                  <a:pt x="220586" y="129966"/>
                </a:lnTo>
                <a:cubicBezTo>
                  <a:pt x="216461" y="125881"/>
                  <a:pt x="209815" y="125881"/>
                  <a:pt x="205691" y="129966"/>
                </a:cubicBezTo>
                <a:lnTo>
                  <a:pt x="205467" y="130204"/>
                </a:lnTo>
                <a:cubicBezTo>
                  <a:pt x="201380" y="134253"/>
                  <a:pt x="201351" y="140848"/>
                  <a:pt x="205400" y="144934"/>
                </a:cubicBezTo>
                <a:cubicBezTo>
                  <a:pt x="205422" y="144956"/>
                  <a:pt x="205444" y="144979"/>
                  <a:pt x="205467" y="145001"/>
                </a:cubicBezTo>
                <a:lnTo>
                  <a:pt x="223189" y="162626"/>
                </a:lnTo>
                <a:cubicBezTo>
                  <a:pt x="226591" y="166002"/>
                  <a:pt x="226611" y="171498"/>
                  <a:pt x="223234" y="174900"/>
                </a:cubicBezTo>
                <a:cubicBezTo>
                  <a:pt x="223219" y="174915"/>
                  <a:pt x="223205" y="174929"/>
                  <a:pt x="223189" y="174945"/>
                </a:cubicBezTo>
                <a:cubicBezTo>
                  <a:pt x="220100" y="178019"/>
                  <a:pt x="215228" y="178376"/>
                  <a:pt x="211724" y="175785"/>
                </a:cubicBezTo>
                <a:cubicBezTo>
                  <a:pt x="207515" y="172633"/>
                  <a:pt x="201630" y="173051"/>
                  <a:pt x="197907" y="176764"/>
                </a:cubicBezTo>
                <a:cubicBezTo>
                  <a:pt x="194196" y="180474"/>
                  <a:pt x="193825" y="186365"/>
                  <a:pt x="197039" y="190511"/>
                </a:cubicBezTo>
                <a:cubicBezTo>
                  <a:pt x="199712" y="193980"/>
                  <a:pt x="199381" y="198897"/>
                  <a:pt x="196269" y="201976"/>
                </a:cubicBezTo>
                <a:cubicBezTo>
                  <a:pt x="193123" y="205095"/>
                  <a:pt x="188149" y="205395"/>
                  <a:pt x="184650" y="202676"/>
                </a:cubicBezTo>
                <a:cubicBezTo>
                  <a:pt x="180465" y="199410"/>
                  <a:pt x="174507" y="199752"/>
                  <a:pt x="170722" y="203474"/>
                </a:cubicBezTo>
                <a:cubicBezTo>
                  <a:pt x="166945" y="207190"/>
                  <a:pt x="166560" y="213148"/>
                  <a:pt x="169826" y="217319"/>
                </a:cubicBezTo>
                <a:cubicBezTo>
                  <a:pt x="172562" y="220841"/>
                  <a:pt x="172238" y="225854"/>
                  <a:pt x="169070" y="228994"/>
                </a:cubicBezTo>
                <a:cubicBezTo>
                  <a:pt x="165580" y="232446"/>
                  <a:pt x="159961" y="232446"/>
                  <a:pt x="156471" y="228994"/>
                </a:cubicBezTo>
                <a:lnTo>
                  <a:pt x="151263" y="223829"/>
                </a:lnTo>
                <a:lnTo>
                  <a:pt x="152733" y="222359"/>
                </a:lnTo>
                <a:cubicBezTo>
                  <a:pt x="164307" y="210884"/>
                  <a:pt x="164387" y="192200"/>
                  <a:pt x="152914" y="180627"/>
                </a:cubicBezTo>
                <a:cubicBezTo>
                  <a:pt x="152853" y="180567"/>
                  <a:pt x="152793" y="180506"/>
                  <a:pt x="152733" y="180446"/>
                </a:cubicBezTo>
                <a:cubicBezTo>
                  <a:pt x="147497" y="175234"/>
                  <a:pt x="140513" y="172152"/>
                  <a:pt x="133135" y="171795"/>
                </a:cubicBezTo>
                <a:cubicBezTo>
                  <a:pt x="132309" y="156922"/>
                  <a:pt x="120628" y="144942"/>
                  <a:pt x="105781" y="143741"/>
                </a:cubicBezTo>
                <a:cubicBezTo>
                  <a:pt x="105207" y="136729"/>
                  <a:pt x="102144" y="130155"/>
                  <a:pt x="97143" y="125207"/>
                </a:cubicBezTo>
                <a:cubicBezTo>
                  <a:pt x="90542" y="118650"/>
                  <a:pt x="81263" y="115539"/>
                  <a:pt x="72043" y="116793"/>
                </a:cubicBezTo>
                <a:cubicBezTo>
                  <a:pt x="68386" y="103534"/>
                  <a:pt x="56144" y="94487"/>
                  <a:pt x="42394" y="94885"/>
                </a:cubicBezTo>
                <a:cubicBezTo>
                  <a:pt x="40240" y="74939"/>
                  <a:pt x="47295" y="55098"/>
                  <a:pt x="61558" y="40989"/>
                </a:cubicBezTo>
                <a:cubicBezTo>
                  <a:pt x="74824" y="27811"/>
                  <a:pt x="93010" y="20803"/>
                  <a:pt x="111688" y="21671"/>
                </a:cubicBezTo>
                <a:lnTo>
                  <a:pt x="90732" y="37532"/>
                </a:lnTo>
                <a:cubicBezTo>
                  <a:pt x="76467" y="48328"/>
                  <a:pt x="73654" y="68645"/>
                  <a:pt x="84451" y="82910"/>
                </a:cubicBezTo>
                <a:cubicBezTo>
                  <a:pt x="84491" y="82964"/>
                  <a:pt x="84532" y="83017"/>
                  <a:pt x="84572" y="83070"/>
                </a:cubicBezTo>
                <a:cubicBezTo>
                  <a:pt x="95496" y="97310"/>
                  <a:pt x="115864" y="100067"/>
                  <a:pt x="130181" y="89244"/>
                </a:cubicBezTo>
                <a:lnTo>
                  <a:pt x="156625" y="69211"/>
                </a:lnTo>
                <a:lnTo>
                  <a:pt x="184258" y="69211"/>
                </a:lnTo>
                <a:close/>
                <a:moveTo>
                  <a:pt x="103401" y="54288"/>
                </a:moveTo>
                <a:lnTo>
                  <a:pt x="147343" y="20999"/>
                </a:lnTo>
                <a:lnTo>
                  <a:pt x="154399" y="20999"/>
                </a:lnTo>
                <a:cubicBezTo>
                  <a:pt x="155272" y="20993"/>
                  <a:pt x="156144" y="21016"/>
                  <a:pt x="157017" y="21069"/>
                </a:cubicBezTo>
                <a:lnTo>
                  <a:pt x="179779" y="21069"/>
                </a:lnTo>
                <a:cubicBezTo>
                  <a:pt x="203046" y="21038"/>
                  <a:pt x="224455" y="33779"/>
                  <a:pt x="235522" y="54246"/>
                </a:cubicBezTo>
                <a:cubicBezTo>
                  <a:pt x="242452" y="67125"/>
                  <a:pt x="244622" y="81936"/>
                  <a:pt x="241738" y="96173"/>
                </a:cubicBezTo>
                <a:lnTo>
                  <a:pt x="196787" y="51433"/>
                </a:lnTo>
                <a:cubicBezTo>
                  <a:pt x="194811" y="49386"/>
                  <a:pt x="192088" y="48229"/>
                  <a:pt x="189242" y="48227"/>
                </a:cubicBezTo>
                <a:lnTo>
                  <a:pt x="153111" y="48227"/>
                </a:lnTo>
                <a:cubicBezTo>
                  <a:pt x="150822" y="48226"/>
                  <a:pt x="148595" y="48973"/>
                  <a:pt x="146769" y="50355"/>
                </a:cubicBezTo>
                <a:lnTo>
                  <a:pt x="117512" y="72515"/>
                </a:lnTo>
                <a:cubicBezTo>
                  <a:pt x="112405" y="76369"/>
                  <a:pt x="105146" y="75388"/>
                  <a:pt x="101245" y="70317"/>
                </a:cubicBezTo>
                <a:cubicBezTo>
                  <a:pt x="97414" y="65324"/>
                  <a:pt x="98355" y="58171"/>
                  <a:pt x="103347" y="54340"/>
                </a:cubicBezTo>
                <a:cubicBezTo>
                  <a:pt x="103370" y="54322"/>
                  <a:pt x="103392" y="54305"/>
                  <a:pt x="103415" y="54288"/>
                </a:cubicBezTo>
                <a:close/>
                <a:moveTo>
                  <a:pt x="56449" y="165649"/>
                </a:moveTo>
                <a:cubicBezTo>
                  <a:pt x="53047" y="162273"/>
                  <a:pt x="53027" y="156777"/>
                  <a:pt x="56404" y="153375"/>
                </a:cubicBezTo>
                <a:cubicBezTo>
                  <a:pt x="56419" y="153360"/>
                  <a:pt x="56434" y="153346"/>
                  <a:pt x="56449" y="153330"/>
                </a:cubicBezTo>
                <a:lnTo>
                  <a:pt x="69846" y="140003"/>
                </a:lnTo>
                <a:cubicBezTo>
                  <a:pt x="73282" y="136606"/>
                  <a:pt x="78813" y="136606"/>
                  <a:pt x="82249" y="140003"/>
                </a:cubicBezTo>
                <a:cubicBezTo>
                  <a:pt x="85625" y="143355"/>
                  <a:pt x="85675" y="148798"/>
                  <a:pt x="82361" y="152210"/>
                </a:cubicBezTo>
                <a:lnTo>
                  <a:pt x="82249" y="152322"/>
                </a:lnTo>
                <a:lnTo>
                  <a:pt x="68852" y="165635"/>
                </a:lnTo>
                <a:lnTo>
                  <a:pt x="68726" y="165761"/>
                </a:lnTo>
                <a:cubicBezTo>
                  <a:pt x="65275" y="169047"/>
                  <a:pt x="59839" y="168997"/>
                  <a:pt x="56449" y="165649"/>
                </a:cubicBezTo>
                <a:close/>
                <a:moveTo>
                  <a:pt x="49575" y="118487"/>
                </a:moveTo>
                <a:cubicBezTo>
                  <a:pt x="52878" y="121897"/>
                  <a:pt x="52816" y="127333"/>
                  <a:pt x="49435" y="130666"/>
                </a:cubicBezTo>
                <a:lnTo>
                  <a:pt x="36038" y="143993"/>
                </a:lnTo>
                <a:cubicBezTo>
                  <a:pt x="32602" y="147391"/>
                  <a:pt x="27071" y="147391"/>
                  <a:pt x="23635" y="143993"/>
                </a:cubicBezTo>
                <a:cubicBezTo>
                  <a:pt x="20233" y="140617"/>
                  <a:pt x="20214" y="135121"/>
                  <a:pt x="23591" y="131719"/>
                </a:cubicBezTo>
                <a:cubicBezTo>
                  <a:pt x="23606" y="131704"/>
                  <a:pt x="23620" y="131690"/>
                  <a:pt x="23635" y="131674"/>
                </a:cubicBezTo>
                <a:lnTo>
                  <a:pt x="37046" y="118361"/>
                </a:lnTo>
                <a:cubicBezTo>
                  <a:pt x="40482" y="114964"/>
                  <a:pt x="46013" y="114964"/>
                  <a:pt x="49449" y="118361"/>
                </a:cubicBezTo>
                <a:lnTo>
                  <a:pt x="49575" y="118487"/>
                </a:lnTo>
                <a:close/>
                <a:moveTo>
                  <a:pt x="124441" y="220875"/>
                </a:moveTo>
                <a:cubicBezTo>
                  <a:pt x="121004" y="224272"/>
                  <a:pt x="115475" y="224272"/>
                  <a:pt x="112038" y="220875"/>
                </a:cubicBezTo>
                <a:cubicBezTo>
                  <a:pt x="108636" y="217498"/>
                  <a:pt x="108616" y="212002"/>
                  <a:pt x="111993" y="208601"/>
                </a:cubicBezTo>
                <a:cubicBezTo>
                  <a:pt x="112009" y="208585"/>
                  <a:pt x="112023" y="208571"/>
                  <a:pt x="112038" y="208556"/>
                </a:cubicBezTo>
                <a:lnTo>
                  <a:pt x="125435" y="195243"/>
                </a:lnTo>
                <a:cubicBezTo>
                  <a:pt x="128872" y="191845"/>
                  <a:pt x="134401" y="191845"/>
                  <a:pt x="137838" y="195243"/>
                </a:cubicBezTo>
                <a:cubicBezTo>
                  <a:pt x="141240" y="198620"/>
                  <a:pt x="141259" y="204115"/>
                  <a:pt x="137883" y="207517"/>
                </a:cubicBezTo>
                <a:cubicBezTo>
                  <a:pt x="137868" y="207533"/>
                  <a:pt x="137854" y="207547"/>
                  <a:pt x="137838" y="207562"/>
                </a:cubicBezTo>
                <a:lnTo>
                  <a:pt x="124441" y="220875"/>
                </a:lnTo>
                <a:close/>
                <a:moveTo>
                  <a:pt x="96150" y="192765"/>
                </a:moveTo>
                <a:cubicBezTo>
                  <a:pt x="92717" y="196171"/>
                  <a:pt x="87179" y="196171"/>
                  <a:pt x="83746" y="192765"/>
                </a:cubicBezTo>
                <a:cubicBezTo>
                  <a:pt x="80366" y="189418"/>
                  <a:pt x="80310" y="183974"/>
                  <a:pt x="83621" y="180558"/>
                </a:cubicBezTo>
                <a:lnTo>
                  <a:pt x="83746" y="180446"/>
                </a:lnTo>
                <a:lnTo>
                  <a:pt x="97143" y="167133"/>
                </a:lnTo>
                <a:lnTo>
                  <a:pt x="97255" y="167007"/>
                </a:lnTo>
                <a:cubicBezTo>
                  <a:pt x="100712" y="163718"/>
                  <a:pt x="106158" y="163774"/>
                  <a:pt x="109546" y="167133"/>
                </a:cubicBezTo>
                <a:cubicBezTo>
                  <a:pt x="112948" y="170510"/>
                  <a:pt x="112968" y="176006"/>
                  <a:pt x="109591" y="179407"/>
                </a:cubicBezTo>
                <a:cubicBezTo>
                  <a:pt x="109576" y="179423"/>
                  <a:pt x="109561" y="179437"/>
                  <a:pt x="109546" y="179452"/>
                </a:cubicBezTo>
                <a:lnTo>
                  <a:pt x="96150" y="192765"/>
                </a:lnTo>
                <a:close/>
              </a:path>
            </a:pathLst>
          </a:custGeom>
          <a:solidFill>
            <a:schemeClr val="accent1"/>
          </a:solidFill>
          <a:ln w="15081" cap="flat">
            <a:noFill/>
            <a:prstDash val="solid"/>
            <a:miter/>
          </a:ln>
        </p:spPr>
        <p:txBody>
          <a:bodyPr rtlCol="0" anchor="ctr"/>
          <a:lstStyle/>
          <a:p>
            <a:pPr defTabSz="914277">
              <a:buClrTx/>
              <a:defRPr/>
            </a:pPr>
            <a:endParaRPr lang="en-US" sz="1765" kern="1200">
              <a:latin typeface="Segoe Sans Text"/>
              <a:ea typeface="+mn-ea"/>
              <a:cs typeface="+mn-cs"/>
            </a:endParaRPr>
          </a:p>
        </p:txBody>
      </p:sp>
      <p:sp>
        <p:nvSpPr>
          <p:cNvPr id="66" name="Graphic 66" descr="Icon of a weighing scale">
            <a:extLst>
              <a:ext uri="{FF2B5EF4-FFF2-40B4-BE49-F238E27FC236}">
                <a16:creationId xmlns:a16="http://schemas.microsoft.com/office/drawing/2014/main" id="{68F90AC9-B04F-92C7-92CB-A257E384CD81}"/>
              </a:ext>
            </a:extLst>
          </p:cNvPr>
          <p:cNvSpPr>
            <a:spLocks noChangeAspect="1"/>
          </p:cNvSpPr>
          <p:nvPr/>
        </p:nvSpPr>
        <p:spPr>
          <a:xfrm>
            <a:off x="9958958" y="3646749"/>
            <a:ext cx="472830" cy="425650"/>
          </a:xfrm>
          <a:custGeom>
            <a:avLst/>
            <a:gdLst>
              <a:gd name="connsiteX0" fmla="*/ 18121 w 362420"/>
              <a:gd name="connsiteY0" fmla="*/ 13591 h 326178"/>
              <a:gd name="connsiteX1" fmla="*/ 31712 w 362420"/>
              <a:gd name="connsiteY1" fmla="*/ 0 h 326178"/>
              <a:gd name="connsiteX2" fmla="*/ 330708 w 362420"/>
              <a:gd name="connsiteY2" fmla="*/ 0 h 326178"/>
              <a:gd name="connsiteX3" fmla="*/ 344299 w 362420"/>
              <a:gd name="connsiteY3" fmla="*/ 13591 h 326178"/>
              <a:gd name="connsiteX4" fmla="*/ 330708 w 362420"/>
              <a:gd name="connsiteY4" fmla="*/ 27182 h 326178"/>
              <a:gd name="connsiteX5" fmla="*/ 311826 w 362420"/>
              <a:gd name="connsiteY5" fmla="*/ 27182 h 326178"/>
              <a:gd name="connsiteX6" fmla="*/ 361416 w 362420"/>
              <a:gd name="connsiteY6" fmla="*/ 148900 h 326178"/>
              <a:gd name="connsiteX7" fmla="*/ 362420 w 362420"/>
              <a:gd name="connsiteY7" fmla="*/ 154029 h 326178"/>
              <a:gd name="connsiteX8" fmla="*/ 298997 w 362420"/>
              <a:gd name="connsiteY8" fmla="*/ 217452 h 326178"/>
              <a:gd name="connsiteX9" fmla="*/ 235573 w 362420"/>
              <a:gd name="connsiteY9" fmla="*/ 154029 h 326178"/>
              <a:gd name="connsiteX10" fmla="*/ 236577 w 362420"/>
              <a:gd name="connsiteY10" fmla="*/ 148900 h 326178"/>
              <a:gd name="connsiteX11" fmla="*/ 286167 w 362420"/>
              <a:gd name="connsiteY11" fmla="*/ 27182 h 326178"/>
              <a:gd name="connsiteX12" fmla="*/ 194801 w 362420"/>
              <a:gd name="connsiteY12" fmla="*/ 27182 h 326178"/>
              <a:gd name="connsiteX13" fmla="*/ 194801 w 362420"/>
              <a:gd name="connsiteY13" fmla="*/ 244634 h 326178"/>
              <a:gd name="connsiteX14" fmla="*/ 267285 w 362420"/>
              <a:gd name="connsiteY14" fmla="*/ 244634 h 326178"/>
              <a:gd name="connsiteX15" fmla="*/ 308057 w 362420"/>
              <a:gd name="connsiteY15" fmla="*/ 285406 h 326178"/>
              <a:gd name="connsiteX16" fmla="*/ 267285 w 362420"/>
              <a:gd name="connsiteY16" fmla="*/ 326178 h 326178"/>
              <a:gd name="connsiteX17" fmla="*/ 95188 w 362420"/>
              <a:gd name="connsiteY17" fmla="*/ 326178 h 326178"/>
              <a:gd name="connsiteX18" fmla="*/ 54416 w 362420"/>
              <a:gd name="connsiteY18" fmla="*/ 285406 h 326178"/>
              <a:gd name="connsiteX19" fmla="*/ 95188 w 362420"/>
              <a:gd name="connsiteY19" fmla="*/ 244634 h 326178"/>
              <a:gd name="connsiteX20" fmla="*/ 167619 w 362420"/>
              <a:gd name="connsiteY20" fmla="*/ 244634 h 326178"/>
              <a:gd name="connsiteX21" fmla="*/ 167619 w 362420"/>
              <a:gd name="connsiteY21" fmla="*/ 27182 h 326178"/>
              <a:gd name="connsiteX22" fmla="*/ 76253 w 362420"/>
              <a:gd name="connsiteY22" fmla="*/ 27182 h 326178"/>
              <a:gd name="connsiteX23" fmla="*/ 125843 w 362420"/>
              <a:gd name="connsiteY23" fmla="*/ 148900 h 326178"/>
              <a:gd name="connsiteX24" fmla="*/ 126847 w 362420"/>
              <a:gd name="connsiteY24" fmla="*/ 154029 h 326178"/>
              <a:gd name="connsiteX25" fmla="*/ 63424 w 362420"/>
              <a:gd name="connsiteY25" fmla="*/ 217452 h 326178"/>
              <a:gd name="connsiteX26" fmla="*/ 0 w 362420"/>
              <a:gd name="connsiteY26" fmla="*/ 154029 h 326178"/>
              <a:gd name="connsiteX27" fmla="*/ 1004 w 362420"/>
              <a:gd name="connsiteY27" fmla="*/ 148900 h 326178"/>
              <a:gd name="connsiteX28" fmla="*/ 50594 w 362420"/>
              <a:gd name="connsiteY28" fmla="*/ 27182 h 326178"/>
              <a:gd name="connsiteX29" fmla="*/ 31712 w 362420"/>
              <a:gd name="connsiteY29" fmla="*/ 27182 h 326178"/>
              <a:gd name="connsiteX30" fmla="*/ 18121 w 362420"/>
              <a:gd name="connsiteY30" fmla="*/ 13591 h 326178"/>
              <a:gd name="connsiteX31" fmla="*/ 81598 w 362420"/>
              <a:gd name="connsiteY31" fmla="*/ 285406 h 326178"/>
              <a:gd name="connsiteX32" fmla="*/ 95188 w 362420"/>
              <a:gd name="connsiteY32" fmla="*/ 298997 h 326178"/>
              <a:gd name="connsiteX33" fmla="*/ 267285 w 362420"/>
              <a:gd name="connsiteY33" fmla="*/ 298997 h 326178"/>
              <a:gd name="connsiteX34" fmla="*/ 280876 w 362420"/>
              <a:gd name="connsiteY34" fmla="*/ 285406 h 326178"/>
              <a:gd name="connsiteX35" fmla="*/ 267285 w 362420"/>
              <a:gd name="connsiteY35" fmla="*/ 271815 h 326178"/>
              <a:gd name="connsiteX36" fmla="*/ 95188 w 362420"/>
              <a:gd name="connsiteY36" fmla="*/ 271815 h 326178"/>
              <a:gd name="connsiteX37" fmla="*/ 81598 w 362420"/>
              <a:gd name="connsiteY37" fmla="*/ 285406 h 326178"/>
              <a:gd name="connsiteX38" fmla="*/ 97031 w 362420"/>
              <a:gd name="connsiteY38" fmla="*/ 167619 h 326178"/>
              <a:gd name="connsiteX39" fmla="*/ 29816 w 362420"/>
              <a:gd name="connsiteY39" fmla="*/ 167619 h 326178"/>
              <a:gd name="connsiteX40" fmla="*/ 63424 w 362420"/>
              <a:gd name="connsiteY40" fmla="*/ 190271 h 326178"/>
              <a:gd name="connsiteX41" fmla="*/ 97031 w 362420"/>
              <a:gd name="connsiteY41" fmla="*/ 167619 h 326178"/>
              <a:gd name="connsiteX42" fmla="*/ 93044 w 362420"/>
              <a:gd name="connsiteY42" fmla="*/ 140438 h 326178"/>
              <a:gd name="connsiteX43" fmla="*/ 63424 w 362420"/>
              <a:gd name="connsiteY43" fmla="*/ 67733 h 326178"/>
              <a:gd name="connsiteX44" fmla="*/ 33803 w 362420"/>
              <a:gd name="connsiteY44" fmla="*/ 140438 h 326178"/>
              <a:gd name="connsiteX45" fmla="*/ 93044 w 362420"/>
              <a:gd name="connsiteY45" fmla="*/ 140438 h 326178"/>
              <a:gd name="connsiteX46" fmla="*/ 298997 w 362420"/>
              <a:gd name="connsiteY46" fmla="*/ 190271 h 326178"/>
              <a:gd name="connsiteX47" fmla="*/ 332604 w 362420"/>
              <a:gd name="connsiteY47" fmla="*/ 167619 h 326178"/>
              <a:gd name="connsiteX48" fmla="*/ 265389 w 362420"/>
              <a:gd name="connsiteY48" fmla="*/ 167619 h 326178"/>
              <a:gd name="connsiteX49" fmla="*/ 298997 w 362420"/>
              <a:gd name="connsiteY49" fmla="*/ 190271 h 326178"/>
              <a:gd name="connsiteX50" fmla="*/ 269376 w 362420"/>
              <a:gd name="connsiteY50" fmla="*/ 140438 h 326178"/>
              <a:gd name="connsiteX51" fmla="*/ 328617 w 362420"/>
              <a:gd name="connsiteY51" fmla="*/ 140438 h 326178"/>
              <a:gd name="connsiteX52" fmla="*/ 298997 w 362420"/>
              <a:gd name="connsiteY52" fmla="*/ 67733 h 326178"/>
              <a:gd name="connsiteX53" fmla="*/ 269376 w 362420"/>
              <a:gd name="connsiteY53" fmla="*/ 140438 h 32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2420" h="326178">
                <a:moveTo>
                  <a:pt x="18121" y="13591"/>
                </a:moveTo>
                <a:cubicBezTo>
                  <a:pt x="18121" y="6085"/>
                  <a:pt x="24206" y="0"/>
                  <a:pt x="31712" y="0"/>
                </a:cubicBezTo>
                <a:lnTo>
                  <a:pt x="330708" y="0"/>
                </a:lnTo>
                <a:cubicBezTo>
                  <a:pt x="338214" y="0"/>
                  <a:pt x="344299" y="6085"/>
                  <a:pt x="344299" y="13591"/>
                </a:cubicBezTo>
                <a:cubicBezTo>
                  <a:pt x="344299" y="21097"/>
                  <a:pt x="338214" y="27182"/>
                  <a:pt x="330708" y="27182"/>
                </a:cubicBezTo>
                <a:lnTo>
                  <a:pt x="311826" y="27182"/>
                </a:lnTo>
                <a:lnTo>
                  <a:pt x="361416" y="148900"/>
                </a:lnTo>
                <a:cubicBezTo>
                  <a:pt x="362079" y="150529"/>
                  <a:pt x="362420" y="152271"/>
                  <a:pt x="362420" y="154029"/>
                </a:cubicBezTo>
                <a:cubicBezTo>
                  <a:pt x="362420" y="189056"/>
                  <a:pt x="334024" y="217452"/>
                  <a:pt x="298997" y="217452"/>
                </a:cubicBezTo>
                <a:cubicBezTo>
                  <a:pt x="263969" y="217452"/>
                  <a:pt x="235573" y="189056"/>
                  <a:pt x="235573" y="154029"/>
                </a:cubicBezTo>
                <a:cubicBezTo>
                  <a:pt x="235573" y="152271"/>
                  <a:pt x="235914" y="150529"/>
                  <a:pt x="236577" y="148900"/>
                </a:cubicBezTo>
                <a:lnTo>
                  <a:pt x="286167" y="27182"/>
                </a:lnTo>
                <a:lnTo>
                  <a:pt x="194801" y="27182"/>
                </a:lnTo>
                <a:lnTo>
                  <a:pt x="194801" y="244634"/>
                </a:lnTo>
                <a:lnTo>
                  <a:pt x="267285" y="244634"/>
                </a:lnTo>
                <a:cubicBezTo>
                  <a:pt x="289802" y="244634"/>
                  <a:pt x="308057" y="262889"/>
                  <a:pt x="308057" y="285406"/>
                </a:cubicBezTo>
                <a:cubicBezTo>
                  <a:pt x="308057" y="307923"/>
                  <a:pt x="289802" y="326178"/>
                  <a:pt x="267285" y="326178"/>
                </a:cubicBezTo>
                <a:lnTo>
                  <a:pt x="95188" y="326178"/>
                </a:lnTo>
                <a:cubicBezTo>
                  <a:pt x="72670" y="326178"/>
                  <a:pt x="54416" y="307923"/>
                  <a:pt x="54416" y="285406"/>
                </a:cubicBezTo>
                <a:cubicBezTo>
                  <a:pt x="54416" y="262889"/>
                  <a:pt x="72670" y="244634"/>
                  <a:pt x="95188" y="244634"/>
                </a:cubicBezTo>
                <a:lnTo>
                  <a:pt x="167619" y="244634"/>
                </a:lnTo>
                <a:lnTo>
                  <a:pt x="167619" y="27182"/>
                </a:lnTo>
                <a:lnTo>
                  <a:pt x="76253" y="27182"/>
                </a:lnTo>
                <a:lnTo>
                  <a:pt x="125843" y="148900"/>
                </a:lnTo>
                <a:cubicBezTo>
                  <a:pt x="126506" y="150529"/>
                  <a:pt x="126847" y="152271"/>
                  <a:pt x="126847" y="154029"/>
                </a:cubicBezTo>
                <a:cubicBezTo>
                  <a:pt x="126847" y="189056"/>
                  <a:pt x="98451" y="217452"/>
                  <a:pt x="63424" y="217452"/>
                </a:cubicBezTo>
                <a:cubicBezTo>
                  <a:pt x="28396" y="217452"/>
                  <a:pt x="0" y="189056"/>
                  <a:pt x="0" y="154029"/>
                </a:cubicBezTo>
                <a:cubicBezTo>
                  <a:pt x="0" y="152271"/>
                  <a:pt x="341" y="150529"/>
                  <a:pt x="1004" y="148900"/>
                </a:cubicBezTo>
                <a:lnTo>
                  <a:pt x="50594" y="27182"/>
                </a:lnTo>
                <a:lnTo>
                  <a:pt x="31712" y="27182"/>
                </a:lnTo>
                <a:cubicBezTo>
                  <a:pt x="24206" y="27182"/>
                  <a:pt x="18121" y="21097"/>
                  <a:pt x="18121" y="13591"/>
                </a:cubicBezTo>
                <a:close/>
                <a:moveTo>
                  <a:pt x="81598" y="285406"/>
                </a:moveTo>
                <a:cubicBezTo>
                  <a:pt x="81598" y="292911"/>
                  <a:pt x="87682" y="298997"/>
                  <a:pt x="95188" y="298997"/>
                </a:cubicBezTo>
                <a:lnTo>
                  <a:pt x="267285" y="298997"/>
                </a:lnTo>
                <a:cubicBezTo>
                  <a:pt x="274790" y="298997"/>
                  <a:pt x="280876" y="292911"/>
                  <a:pt x="280876" y="285406"/>
                </a:cubicBezTo>
                <a:cubicBezTo>
                  <a:pt x="280876" y="277900"/>
                  <a:pt x="274790" y="271815"/>
                  <a:pt x="267285" y="271815"/>
                </a:cubicBezTo>
                <a:lnTo>
                  <a:pt x="95188" y="271815"/>
                </a:lnTo>
                <a:cubicBezTo>
                  <a:pt x="87682" y="271815"/>
                  <a:pt x="81598" y="277900"/>
                  <a:pt x="81598" y="285406"/>
                </a:cubicBezTo>
                <a:close/>
                <a:moveTo>
                  <a:pt x="97031" y="167619"/>
                </a:moveTo>
                <a:lnTo>
                  <a:pt x="29816" y="167619"/>
                </a:lnTo>
                <a:cubicBezTo>
                  <a:pt x="35192" y="180902"/>
                  <a:pt x="48214" y="190271"/>
                  <a:pt x="63424" y="190271"/>
                </a:cubicBezTo>
                <a:cubicBezTo>
                  <a:pt x="78633" y="190271"/>
                  <a:pt x="91655" y="180902"/>
                  <a:pt x="97031" y="167619"/>
                </a:cubicBezTo>
                <a:close/>
                <a:moveTo>
                  <a:pt x="93044" y="140438"/>
                </a:moveTo>
                <a:lnTo>
                  <a:pt x="63424" y="67733"/>
                </a:lnTo>
                <a:lnTo>
                  <a:pt x="33803" y="140438"/>
                </a:lnTo>
                <a:lnTo>
                  <a:pt x="93044" y="140438"/>
                </a:lnTo>
                <a:close/>
                <a:moveTo>
                  <a:pt x="298997" y="190271"/>
                </a:moveTo>
                <a:cubicBezTo>
                  <a:pt x="314205" y="190271"/>
                  <a:pt x="327227" y="180902"/>
                  <a:pt x="332604" y="167619"/>
                </a:cubicBezTo>
                <a:lnTo>
                  <a:pt x="265389" y="167619"/>
                </a:lnTo>
                <a:cubicBezTo>
                  <a:pt x="270766" y="180902"/>
                  <a:pt x="283788" y="190271"/>
                  <a:pt x="298997" y="190271"/>
                </a:cubicBezTo>
                <a:close/>
                <a:moveTo>
                  <a:pt x="269376" y="140438"/>
                </a:moveTo>
                <a:lnTo>
                  <a:pt x="328617" y="140438"/>
                </a:lnTo>
                <a:lnTo>
                  <a:pt x="298997" y="67733"/>
                </a:lnTo>
                <a:lnTo>
                  <a:pt x="269376" y="140438"/>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80" name="TextBox 79">
            <a:extLst>
              <a:ext uri="{FF2B5EF4-FFF2-40B4-BE49-F238E27FC236}">
                <a16:creationId xmlns:a16="http://schemas.microsoft.com/office/drawing/2014/main" id="{FD3361D7-2E18-900D-61E5-4E03F6700FFC}"/>
              </a:ext>
            </a:extLst>
          </p:cNvPr>
          <p:cNvSpPr txBox="1"/>
          <p:nvPr/>
        </p:nvSpPr>
        <p:spPr>
          <a:xfrm>
            <a:off x="-732022" y="1300244"/>
            <a:ext cx="6094476" cy="1015663"/>
          </a:xfrm>
          <a:prstGeom prst="rect">
            <a:avLst/>
          </a:prstGeom>
          <a:noFill/>
        </p:spPr>
        <p:txBody>
          <a:bodyPr wrap="square">
            <a:spAutoFit/>
          </a:bodyPr>
          <a:lstStyle/>
          <a:p>
            <a:pPr algn="ctr">
              <a:lnSpc>
                <a:spcPct val="100000"/>
              </a:lnSpc>
            </a:pPr>
            <a:r>
              <a:rPr lang="en-US" sz="6000">
                <a:gradFill>
                  <a:gsLst>
                    <a:gs pos="0">
                      <a:schemeClr val="accent2"/>
                    </a:gs>
                    <a:gs pos="100000">
                      <a:schemeClr val="accent1"/>
                    </a:gs>
                  </a:gsLst>
                  <a:path path="circle">
                    <a:fillToRect r="100000" b="100000"/>
                  </a:path>
                </a:gradFill>
                <a:latin typeface="Humming" pitchFamily="50" charset="0"/>
              </a:rPr>
              <a:t>Offerings</a:t>
            </a:r>
          </a:p>
        </p:txBody>
      </p:sp>
    </p:spTree>
    <p:extLst>
      <p:ext uri="{BB962C8B-B14F-4D97-AF65-F5344CB8AC3E}">
        <p14:creationId xmlns:p14="http://schemas.microsoft.com/office/powerpoint/2010/main" val="231557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295E66D7-B6EB-36D9-6C03-DA120E0087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30855" y="934811"/>
            <a:ext cx="5048932" cy="484697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8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50FEF3D-97DA-96EA-EC7D-A7833881AFD3}"/>
              </a:ext>
            </a:extLst>
          </p:cNvPr>
          <p:cNvSpPr txBox="1"/>
          <p:nvPr/>
        </p:nvSpPr>
        <p:spPr>
          <a:xfrm>
            <a:off x="960120" y="895179"/>
            <a:ext cx="9189720" cy="553998"/>
          </a:xfrm>
          <a:prstGeom prst="rect">
            <a:avLst/>
          </a:prstGeom>
          <a:noFill/>
        </p:spPr>
        <p:txBody>
          <a:bodyPr wrap="square" rtlCol="0">
            <a:spAutoFit/>
          </a:bodyPr>
          <a:lstStyle/>
          <a:p>
            <a:r>
              <a:rPr lang="en-US" sz="3000" err="1">
                <a:latin typeface="Montserrat Bold" pitchFamily="2" charset="0"/>
              </a:rPr>
              <a:t>TechClick</a:t>
            </a:r>
            <a:r>
              <a:rPr lang="en-US" sz="3000">
                <a:latin typeface="Montserrat Bold" pitchFamily="2" charset="0"/>
              </a:rPr>
              <a:t> Microsoft Funding</a:t>
            </a:r>
            <a:endParaRPr lang="en-AU" sz="3000">
              <a:latin typeface="Montserrat Bold" pitchFamily="2" charset="0"/>
            </a:endParaRPr>
          </a:p>
        </p:txBody>
      </p:sp>
      <p:sp>
        <p:nvSpPr>
          <p:cNvPr id="19" name="TextBox 18">
            <a:extLst>
              <a:ext uri="{FF2B5EF4-FFF2-40B4-BE49-F238E27FC236}">
                <a16:creationId xmlns:a16="http://schemas.microsoft.com/office/drawing/2014/main" id="{E058CFC8-0A91-111F-1711-F6B849CCD4DC}"/>
              </a:ext>
            </a:extLst>
          </p:cNvPr>
          <p:cNvSpPr txBox="1"/>
          <p:nvPr/>
        </p:nvSpPr>
        <p:spPr>
          <a:xfrm>
            <a:off x="960120" y="2286000"/>
            <a:ext cx="8631936" cy="584775"/>
          </a:xfrm>
          <a:prstGeom prst="rect">
            <a:avLst/>
          </a:prstGeom>
          <a:noFill/>
        </p:spPr>
        <p:txBody>
          <a:bodyPr wrap="square" rtlCol="0">
            <a:spAutoFit/>
          </a:bodyPr>
          <a:lstStyle/>
          <a:p>
            <a:pPr defTabSz="914277">
              <a:buClrTx/>
              <a:defRPr/>
            </a:pPr>
            <a:r>
              <a:rPr lang="en-US" sz="1600" kern="1200">
                <a:ea typeface="+mn-ea"/>
                <a:cs typeface="+mn-cs"/>
              </a:rPr>
              <a:t>Due to </a:t>
            </a:r>
            <a:r>
              <a:rPr lang="en-US" sz="1600" kern="1200" err="1">
                <a:ea typeface="+mn-ea"/>
                <a:cs typeface="+mn-cs"/>
              </a:rPr>
              <a:t>TechClick’s</a:t>
            </a:r>
            <a:r>
              <a:rPr lang="en-US" sz="1600" kern="1200">
                <a:ea typeface="+mn-ea"/>
                <a:cs typeface="+mn-cs"/>
              </a:rPr>
              <a:t> Advanced Specialization status we have access to the below funding options for your customers.</a:t>
            </a:r>
          </a:p>
        </p:txBody>
      </p:sp>
      <p:sp>
        <p:nvSpPr>
          <p:cNvPr id="24" name="Rectangle 23">
            <a:extLst>
              <a:ext uri="{FF2B5EF4-FFF2-40B4-BE49-F238E27FC236}">
                <a16:creationId xmlns:a16="http://schemas.microsoft.com/office/drawing/2014/main" id="{ECA141D1-E2A9-97BE-D463-5DF86ACC4B10}"/>
              </a:ext>
            </a:extLst>
          </p:cNvPr>
          <p:cNvSpPr/>
          <p:nvPr/>
        </p:nvSpPr>
        <p:spPr>
          <a:xfrm>
            <a:off x="1054402" y="2960809"/>
            <a:ext cx="315183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914310">
              <a:buClrTx/>
              <a:defRPr/>
            </a:pPr>
            <a:r>
              <a:rPr lang="en-US" sz="1600" kern="1200">
                <a:solidFill>
                  <a:schemeClr val="tx1"/>
                </a:solidFill>
                <a:latin typeface="Montserrat Bold" pitchFamily="2" charset="0"/>
              </a:rPr>
              <a:t>Supported Scenarios</a:t>
            </a:r>
          </a:p>
        </p:txBody>
      </p:sp>
      <p:sp>
        <p:nvSpPr>
          <p:cNvPr id="25" name="Rectangle: Rounded Corners 24">
            <a:extLst>
              <a:ext uri="{FF2B5EF4-FFF2-40B4-BE49-F238E27FC236}">
                <a16:creationId xmlns:a16="http://schemas.microsoft.com/office/drawing/2014/main" id="{EBDC718B-493E-3B82-E31E-989F20404D15}"/>
              </a:ext>
            </a:extLst>
          </p:cNvPr>
          <p:cNvSpPr>
            <a:spLocks/>
          </p:cNvSpPr>
          <p:nvPr/>
        </p:nvSpPr>
        <p:spPr bwMode="auto">
          <a:xfrm>
            <a:off x="960120" y="3307109"/>
            <a:ext cx="3737537" cy="1731625"/>
          </a:xfrm>
          <a:prstGeom prst="roundRect">
            <a:avLst>
              <a:gd name="adj" fmla="val 4904"/>
            </a:avLst>
          </a:prstGeom>
          <a:gradFill>
            <a:gsLst>
              <a:gs pos="70000">
                <a:srgbClr val="F4F4F6"/>
              </a:gs>
              <a:gs pos="25000">
                <a:srgbClr val="F4F4F6"/>
              </a:gs>
              <a:gs pos="100000">
                <a:schemeClr val="bg1"/>
              </a:gs>
            </a:gsLst>
            <a:lin ang="2700000" scaled="1"/>
          </a:gradFill>
          <a:ln>
            <a:noFill/>
            <a:headEnd type="none" w="med" len="med"/>
            <a:tailEnd type="none" w="med" len="med"/>
          </a:ln>
          <a:effectLst>
            <a:innerShdw blurRad="190500" dist="63500" dir="13500000">
              <a:schemeClr val="bg1">
                <a:lumMod val="75000"/>
                <a:alpha val="25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1" defTabSz="914310">
              <a:buClrTx/>
              <a:defRPr/>
            </a:pPr>
            <a:endParaRPr lang="en-US" sz="1200" kern="1200">
              <a:solidFill>
                <a:srgbClr val="FFFFFF"/>
              </a:solidFill>
              <a:latin typeface="Segoe UI"/>
              <a:cs typeface="Segoe UI" pitchFamily="34" charset="0"/>
            </a:endParaRPr>
          </a:p>
        </p:txBody>
      </p:sp>
      <p:sp>
        <p:nvSpPr>
          <p:cNvPr id="26" name="TextBox 25">
            <a:extLst>
              <a:ext uri="{FF2B5EF4-FFF2-40B4-BE49-F238E27FC236}">
                <a16:creationId xmlns:a16="http://schemas.microsoft.com/office/drawing/2014/main" id="{9108DCAA-61C7-0371-3BE6-22DBD443DB08}"/>
              </a:ext>
            </a:extLst>
          </p:cNvPr>
          <p:cNvSpPr txBox="1"/>
          <p:nvPr/>
        </p:nvSpPr>
        <p:spPr>
          <a:xfrm>
            <a:off x="1054402" y="5168974"/>
            <a:ext cx="3737537" cy="553998"/>
          </a:xfrm>
          <a:prstGeom prst="rect">
            <a:avLst/>
          </a:prstGeom>
          <a:noFill/>
        </p:spPr>
        <p:txBody>
          <a:bodyPr wrap="square" lIns="0" tIns="0" rIns="0" bIns="0" anchor="t">
            <a:spAutoFit/>
          </a:bodyPr>
          <a:lstStyle/>
          <a:p>
            <a:pPr defTabSz="457177">
              <a:spcAft>
                <a:spcPts val="453"/>
              </a:spcAft>
              <a:buClrTx/>
              <a:defRPr/>
            </a:pPr>
            <a:r>
              <a:rPr lang="en-US" sz="1200" kern="1200">
                <a:solidFill>
                  <a:srgbClr val="0078D4"/>
                </a:solidFill>
                <a:latin typeface="Segoe Sans Text Semibold"/>
                <a:ea typeface="+mn-ea"/>
                <a:cs typeface="+mn-cs"/>
              </a:rPr>
              <a:t>Important: </a:t>
            </a:r>
            <a:r>
              <a:rPr lang="en-US" sz="1200" kern="1200">
                <a:latin typeface="Segoe Sans Text"/>
                <a:ea typeface="+mn-ea"/>
                <a:cs typeface="+mn-cs"/>
              </a:rPr>
              <a:t>Azure Subscriptions </a:t>
            </a:r>
            <a:r>
              <a:rPr lang="en-US" sz="1200" b="1" kern="1200">
                <a:latin typeface="Segoe Sans Text"/>
                <a:ea typeface="+mn-ea"/>
                <a:cs typeface="+mn-cs"/>
              </a:rPr>
              <a:t>must </a:t>
            </a:r>
            <a:r>
              <a:rPr lang="en-US" sz="1200" kern="1200">
                <a:latin typeface="Segoe Sans Text"/>
                <a:ea typeface="+mn-ea"/>
                <a:cs typeface="+mn-cs"/>
              </a:rPr>
              <a:t>be purchased through Dicker Data &amp; </a:t>
            </a:r>
            <a:r>
              <a:rPr lang="en-US" sz="1200" kern="1200" err="1">
                <a:latin typeface="Segoe Sans Text"/>
                <a:ea typeface="+mn-ea"/>
                <a:cs typeface="+mn-cs"/>
              </a:rPr>
              <a:t>TechClick</a:t>
            </a:r>
            <a:r>
              <a:rPr lang="en-US" sz="1200" kern="1200">
                <a:latin typeface="Segoe Sans Text"/>
                <a:ea typeface="+mn-ea"/>
                <a:cs typeface="+mn-cs"/>
              </a:rPr>
              <a:t> needs to have partner of record on the customer tenant alongside your own.</a:t>
            </a:r>
            <a:endParaRPr lang="en-US" sz="1200" b="1" kern="1200">
              <a:latin typeface="Segoe Sans Text"/>
              <a:ea typeface="+mn-ea"/>
              <a:cs typeface="+mn-cs"/>
            </a:endParaRPr>
          </a:p>
        </p:txBody>
      </p:sp>
      <p:sp>
        <p:nvSpPr>
          <p:cNvPr id="27" name="TextBox 26">
            <a:extLst>
              <a:ext uri="{FF2B5EF4-FFF2-40B4-BE49-F238E27FC236}">
                <a16:creationId xmlns:a16="http://schemas.microsoft.com/office/drawing/2014/main" id="{D544B5D8-2D2A-1D33-8382-E9EF1CFAF47B}"/>
              </a:ext>
            </a:extLst>
          </p:cNvPr>
          <p:cNvSpPr txBox="1"/>
          <p:nvPr/>
        </p:nvSpPr>
        <p:spPr>
          <a:xfrm>
            <a:off x="1054397" y="5789745"/>
            <a:ext cx="3778348" cy="553998"/>
          </a:xfrm>
          <a:prstGeom prst="rect">
            <a:avLst/>
          </a:prstGeom>
          <a:noFill/>
        </p:spPr>
        <p:txBody>
          <a:bodyPr wrap="square" lIns="0" tIns="0" rIns="0" bIns="0" anchor="t">
            <a:spAutoFit/>
          </a:bodyPr>
          <a:lstStyle/>
          <a:p>
            <a:pPr defTabSz="457177">
              <a:spcAft>
                <a:spcPts val="453"/>
              </a:spcAft>
              <a:buClrTx/>
              <a:defRPr/>
            </a:pPr>
            <a:r>
              <a:rPr lang="en-US" sz="1200" kern="1200">
                <a:solidFill>
                  <a:srgbClr val="0078D4"/>
                </a:solidFill>
                <a:latin typeface="Segoe Sans Text Semibold"/>
                <a:ea typeface="+mn-ea"/>
                <a:cs typeface="+mn-cs"/>
              </a:rPr>
              <a:t>Customer Criteria: </a:t>
            </a:r>
            <a:r>
              <a:rPr lang="en-US" sz="1200" kern="1200">
                <a:latin typeface="Segoe Sans Text"/>
                <a:ea typeface="+mn-ea"/>
                <a:cs typeface="+mn-cs"/>
              </a:rPr>
              <a:t>TechClick must confirm customer eligibility, these criteria change often please speak to your TechClick Partner manager to have them confirm </a:t>
            </a:r>
          </a:p>
        </p:txBody>
      </p:sp>
      <p:grpSp>
        <p:nvGrpSpPr>
          <p:cNvPr id="28" name="Group 27">
            <a:extLst>
              <a:ext uri="{FF2B5EF4-FFF2-40B4-BE49-F238E27FC236}">
                <a16:creationId xmlns:a16="http://schemas.microsoft.com/office/drawing/2014/main" id="{6D9C23B7-E415-4834-FE45-5136C53A28CE}"/>
              </a:ext>
            </a:extLst>
          </p:cNvPr>
          <p:cNvGrpSpPr/>
          <p:nvPr/>
        </p:nvGrpSpPr>
        <p:grpSpPr>
          <a:xfrm>
            <a:off x="5554980" y="3270947"/>
            <a:ext cx="5895893" cy="3409473"/>
            <a:chOff x="825501" y="2240439"/>
            <a:chExt cx="10557760" cy="2483305"/>
          </a:xfrm>
          <a:solidFill>
            <a:schemeClr val="accent4">
              <a:lumMod val="20000"/>
              <a:lumOff val="80000"/>
            </a:schemeClr>
          </a:solidFill>
        </p:grpSpPr>
        <p:sp>
          <p:nvSpPr>
            <p:cNvPr id="29" name="Rectangle: Rounded Corners 16">
              <a:extLst>
                <a:ext uri="{FF2B5EF4-FFF2-40B4-BE49-F238E27FC236}">
                  <a16:creationId xmlns:a16="http://schemas.microsoft.com/office/drawing/2014/main" id="{2A4A07D7-97A7-02E7-D7E3-4FCB459D2824}"/>
                </a:ext>
              </a:extLst>
            </p:cNvPr>
            <p:cNvSpPr/>
            <p:nvPr/>
          </p:nvSpPr>
          <p:spPr bwMode="auto">
            <a:xfrm>
              <a:off x="825501" y="2240439"/>
              <a:ext cx="10557760" cy="2483305"/>
            </a:xfrm>
            <a:prstGeom prst="roundRect">
              <a:avLst>
                <a:gd name="adj" fmla="val 3469"/>
              </a:avLst>
            </a:prstGeom>
            <a:grpFill/>
            <a:ln>
              <a:noFill/>
              <a:headEnd type="none" w="med" len="med"/>
              <a:tailEnd type="none" w="med" len="med"/>
            </a:ln>
            <a:effectLst>
              <a:outerShdw blurRad="76200" dist="76200" dir="13500000" algn="br" rotWithShape="0">
                <a:schemeClr val="bg1">
                  <a:alpha val="8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sp>
          <p:nvSpPr>
            <p:cNvPr id="30" name="Rectangle: Rounded Corners 17">
              <a:extLst>
                <a:ext uri="{FF2B5EF4-FFF2-40B4-BE49-F238E27FC236}">
                  <a16:creationId xmlns:a16="http://schemas.microsoft.com/office/drawing/2014/main" id="{36ECB41F-EE29-F00E-D7D5-B591CC17E5A2}"/>
                </a:ext>
              </a:extLst>
            </p:cNvPr>
            <p:cNvSpPr/>
            <p:nvPr/>
          </p:nvSpPr>
          <p:spPr bwMode="auto">
            <a:xfrm>
              <a:off x="825501" y="2240439"/>
              <a:ext cx="10557760" cy="2483305"/>
            </a:xfrm>
            <a:prstGeom prst="roundRect">
              <a:avLst>
                <a:gd name="adj" fmla="val 3387"/>
              </a:avLst>
            </a:prstGeom>
            <a:grpFill/>
            <a:ln>
              <a:no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grpSp>
      <p:sp>
        <p:nvSpPr>
          <p:cNvPr id="32" name="TextBox 31">
            <a:extLst>
              <a:ext uri="{FF2B5EF4-FFF2-40B4-BE49-F238E27FC236}">
                <a16:creationId xmlns:a16="http://schemas.microsoft.com/office/drawing/2014/main" id="{D6D259FB-00CE-E835-3B33-F52692963EB1}"/>
              </a:ext>
            </a:extLst>
          </p:cNvPr>
          <p:cNvSpPr txBox="1"/>
          <p:nvPr/>
        </p:nvSpPr>
        <p:spPr>
          <a:xfrm>
            <a:off x="5785539" y="2948918"/>
            <a:ext cx="1831841" cy="246221"/>
          </a:xfrm>
          <a:prstGeom prst="rect">
            <a:avLst/>
          </a:prstGeom>
          <a:noFill/>
        </p:spPr>
        <p:txBody>
          <a:bodyPr wrap="square" lIns="0" tIns="0" rIns="0" bIns="0" rtlCol="0">
            <a:spAutoFit/>
          </a:bodyPr>
          <a:lstStyle/>
          <a:p>
            <a:pPr defTabSz="403393">
              <a:buClrTx/>
              <a:defRPr/>
            </a:pPr>
            <a:r>
              <a:rPr lang="en-US" sz="1600" kern="1200">
                <a:latin typeface="Montserrat Bold" pitchFamily="2" charset="0"/>
                <a:cs typeface="Segoe UI Semibold"/>
              </a:rPr>
              <a:t>Funding Details</a:t>
            </a:r>
          </a:p>
        </p:txBody>
      </p:sp>
      <p:graphicFrame>
        <p:nvGraphicFramePr>
          <p:cNvPr id="33" name="Table 13">
            <a:extLst>
              <a:ext uri="{FF2B5EF4-FFF2-40B4-BE49-F238E27FC236}">
                <a16:creationId xmlns:a16="http://schemas.microsoft.com/office/drawing/2014/main" id="{73C0617D-37CE-BDCE-BC89-7214157E2FD7}"/>
              </a:ext>
            </a:extLst>
          </p:cNvPr>
          <p:cNvGraphicFramePr>
            <a:graphicFrameLocks noGrp="1"/>
          </p:cNvGraphicFramePr>
          <p:nvPr>
            <p:extLst>
              <p:ext uri="{D42A27DB-BD31-4B8C-83A1-F6EECF244321}">
                <p14:modId xmlns:p14="http://schemas.microsoft.com/office/powerpoint/2010/main" val="786056372"/>
              </p:ext>
            </p:extLst>
          </p:nvPr>
        </p:nvGraphicFramePr>
        <p:xfrm>
          <a:off x="5687895" y="3395620"/>
          <a:ext cx="5630062" cy="3240503"/>
        </p:xfrm>
        <a:graphic>
          <a:graphicData uri="http://schemas.openxmlformats.org/drawingml/2006/table">
            <a:tbl>
              <a:tblPr firstRow="1" bandRow="1">
                <a:effectLst/>
                <a:tableStyleId>{5C22544A-7EE6-4342-B048-85BDC9FD1C3A}</a:tableStyleId>
              </a:tblPr>
              <a:tblGrid>
                <a:gridCol w="1946201">
                  <a:extLst>
                    <a:ext uri="{9D8B030D-6E8A-4147-A177-3AD203B41FA5}">
                      <a16:colId xmlns:a16="http://schemas.microsoft.com/office/drawing/2014/main" val="2488080262"/>
                    </a:ext>
                  </a:extLst>
                </a:gridCol>
                <a:gridCol w="2323228">
                  <a:extLst>
                    <a:ext uri="{9D8B030D-6E8A-4147-A177-3AD203B41FA5}">
                      <a16:colId xmlns:a16="http://schemas.microsoft.com/office/drawing/2014/main" val="1731970499"/>
                    </a:ext>
                  </a:extLst>
                </a:gridCol>
                <a:gridCol w="1360633">
                  <a:extLst>
                    <a:ext uri="{9D8B030D-6E8A-4147-A177-3AD203B41FA5}">
                      <a16:colId xmlns:a16="http://schemas.microsoft.com/office/drawing/2014/main" val="1842645421"/>
                    </a:ext>
                  </a:extLst>
                </a:gridCol>
              </a:tblGrid>
              <a:tr h="527618">
                <a:tc>
                  <a:txBody>
                    <a:bodyPr/>
                    <a:lstStyle/>
                    <a:p>
                      <a:pPr algn="l"/>
                      <a:r>
                        <a:rPr lang="en-US" sz="1400" b="0">
                          <a:solidFill>
                            <a:schemeClr val="bg2"/>
                          </a:solidFill>
                          <a:latin typeface="+mj-lt"/>
                        </a:rPr>
                        <a:t>Offer </a:t>
                      </a:r>
                    </a:p>
                  </a:txBody>
                  <a:tcPr marL="73152" marR="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a:solidFill>
                            <a:schemeClr val="bg2"/>
                          </a:solidFill>
                          <a:latin typeface="+mj-lt"/>
                        </a:rPr>
                        <a:t>Eligibility </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bg2"/>
                          </a:solidFill>
                          <a:latin typeface="+mn-lt"/>
                          <a:ea typeface="+mn-ea"/>
                          <a:cs typeface="+mn-cs"/>
                        </a:rPr>
                        <a:t>(Planned Azure consumption in year 1)</a:t>
                      </a:r>
                    </a:p>
                  </a:txBody>
                  <a:tcPr marL="73152" marR="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l"/>
                      <a:r>
                        <a:rPr lang="en-US" sz="1400" b="0">
                          <a:solidFill>
                            <a:schemeClr val="bg2"/>
                          </a:solidFill>
                          <a:latin typeface="+mj-lt"/>
                        </a:rPr>
                        <a:t>Funding Available</a:t>
                      </a:r>
                    </a:p>
                  </a:txBody>
                  <a:tcPr marL="73152" marR="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1281831157"/>
                  </a:ext>
                </a:extLst>
              </a:tr>
              <a:tr h="278371">
                <a:tc>
                  <a:txBody>
                    <a:bodyPr/>
                    <a:lstStyle/>
                    <a:p>
                      <a:pPr marL="0" marR="0" lvl="0" indent="0" algn="l">
                        <a:lnSpc>
                          <a:spcPct val="100000"/>
                        </a:lnSpc>
                        <a:spcBef>
                          <a:spcPts val="0"/>
                        </a:spcBef>
                        <a:spcAft>
                          <a:spcPts val="0"/>
                        </a:spcAft>
                        <a:buNone/>
                      </a:pPr>
                      <a:r>
                        <a:rPr lang="en-US" sz="1000" b="0" i="0" u="none" strike="noStrike" kern="1200" noProof="0">
                          <a:solidFill>
                            <a:schemeClr val="tx1"/>
                          </a:solidFill>
                          <a:effectLst/>
                          <a:latin typeface="+mj-lt"/>
                        </a:rPr>
                        <a:t>Migrate &amp; Modernize XS </a:t>
                      </a:r>
                      <a:endParaRPr lang="en-US" sz="1000" b="0" i="0" u="none" strike="noStrike" kern="1200" noProof="0">
                        <a:solidFill>
                          <a:schemeClr val="accent1"/>
                        </a:solidFill>
                        <a:effectLst/>
                        <a:latin typeface="Segoe UI Semibold"/>
                      </a:endParaRPr>
                    </a:p>
                  </a:txBody>
                  <a:tcPr marL="45720" marR="45720" marB="44821"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lvl="0" algn="l">
                        <a:buNone/>
                      </a:pPr>
                      <a:r>
                        <a:rPr lang="en-US" sz="1000" b="0" i="0" u="none" strike="noStrike">
                          <a:solidFill>
                            <a:schemeClr val="tx1"/>
                          </a:solidFill>
                          <a:effectLst/>
                          <a:latin typeface="+mn-lt"/>
                        </a:rPr>
                        <a:t>Project size: </a:t>
                      </a:r>
                      <a:r>
                        <a:rPr lang="en-US" sz="1000" b="1" i="0" u="none" strike="noStrike">
                          <a:solidFill>
                            <a:schemeClr val="tx1"/>
                          </a:solidFill>
                          <a:effectLst/>
                          <a:latin typeface="+mj-lt"/>
                        </a:rPr>
                        <a:t>$10K–$25K/year</a:t>
                      </a:r>
                      <a:r>
                        <a:rPr lang="en-US" sz="1000" b="0" i="0" u="none" strike="noStrike">
                          <a:solidFill>
                            <a:schemeClr val="tx1"/>
                          </a:solidFill>
                          <a:effectLst/>
                          <a:latin typeface="+mj-lt"/>
                        </a:rPr>
                        <a:t>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lvl="0" algn="l">
                        <a:lnSpc>
                          <a:spcPct val="100000"/>
                        </a:lnSpc>
                        <a:spcBef>
                          <a:spcPts val="0"/>
                        </a:spcBef>
                        <a:spcAft>
                          <a:spcPts val="0"/>
                        </a:spcAft>
                        <a:buNone/>
                      </a:pPr>
                      <a:r>
                        <a:rPr lang="en-US" sz="1000" b="0" i="0" u="none" strike="noStrike" kern="1200" noProof="0">
                          <a:solidFill>
                            <a:schemeClr val="tx1"/>
                          </a:solidFill>
                          <a:effectLst/>
                          <a:latin typeface="+mj-lt"/>
                          <a:ea typeface="+mn-ea"/>
                          <a:cs typeface="+mn-cs"/>
                        </a:rPr>
                        <a:t>$5,000</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4184710171"/>
                  </a:ext>
                </a:extLst>
              </a:tr>
              <a:tr h="278371">
                <a:tc>
                  <a:txBody>
                    <a:bodyPr/>
                    <a:lstStyle/>
                    <a:p>
                      <a:pPr algn="l"/>
                      <a:r>
                        <a:rPr lang="en-US" sz="1000" b="0" i="0" kern="1200">
                          <a:solidFill>
                            <a:schemeClr val="tx1"/>
                          </a:solidFill>
                          <a:effectLst/>
                          <a:latin typeface="+mj-lt"/>
                          <a:ea typeface="+mn-ea"/>
                          <a:cs typeface="+mn-cs"/>
                        </a:rPr>
                        <a:t>Migrate &amp; Modernize Small </a:t>
                      </a:r>
                    </a:p>
                  </a:txBody>
                  <a:tcPr marL="45720" marR="45720" marB="44821"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n-lt"/>
                        </a:rPr>
                        <a:t>Project size: </a:t>
                      </a:r>
                      <a:r>
                        <a:rPr lang="en-US" sz="1000" b="0" i="0" u="none" strike="noStrike">
                          <a:solidFill>
                            <a:schemeClr val="tx1"/>
                          </a:solidFill>
                          <a:effectLst/>
                          <a:latin typeface="+mj-lt"/>
                        </a:rPr>
                        <a:t>&gt;</a:t>
                      </a:r>
                      <a:r>
                        <a:rPr lang="en-US" sz="1000" b="1" i="0" u="none" strike="noStrike">
                          <a:solidFill>
                            <a:schemeClr val="tx1"/>
                          </a:solidFill>
                          <a:effectLst/>
                          <a:latin typeface="+mj-lt"/>
                        </a:rPr>
                        <a:t>$25K–$125K/year</a:t>
                      </a:r>
                      <a:r>
                        <a:rPr lang="en-US" sz="1000" b="0" i="0" u="none" strike="noStrike">
                          <a:solidFill>
                            <a:schemeClr val="tx1"/>
                          </a:solidFill>
                          <a:effectLst/>
                          <a:latin typeface="+mj-lt"/>
                        </a:rPr>
                        <a:t>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j-lt"/>
                        </a:rPr>
                        <a:t>$15,000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758845378"/>
                  </a:ext>
                </a:extLst>
              </a:tr>
              <a:tr h="420081">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1"/>
                          </a:solidFill>
                          <a:effectLst/>
                          <a:latin typeface="+mj-lt"/>
                          <a:ea typeface="+mn-ea"/>
                          <a:cs typeface="+mn-cs"/>
                        </a:rPr>
                        <a:t>Migrate &amp; Modernize Medium </a:t>
                      </a:r>
                    </a:p>
                  </a:txBody>
                  <a:tcPr marL="45720" marR="45720" marB="44821"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n-lt"/>
                        </a:rPr>
                        <a:t>Project size: </a:t>
                      </a:r>
                      <a:r>
                        <a:rPr lang="en-US" sz="1000" b="1" i="0" u="none" strike="noStrike">
                          <a:solidFill>
                            <a:schemeClr val="tx1"/>
                          </a:solidFill>
                          <a:effectLst/>
                          <a:latin typeface="+mj-lt"/>
                        </a:rPr>
                        <a:t>&gt;$125K–$250K/year</a:t>
                      </a:r>
                      <a:r>
                        <a:rPr lang="en-US" sz="1000" b="0" i="0" u="none" strike="noStrike">
                          <a:solidFill>
                            <a:schemeClr val="tx1"/>
                          </a:solidFill>
                          <a:effectLst/>
                          <a:latin typeface="+mj-lt"/>
                        </a:rPr>
                        <a:t>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j-lt"/>
                        </a:rPr>
                        <a:t>$35,000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3540585824"/>
                  </a:ext>
                </a:extLst>
              </a:tr>
              <a:tr h="420081">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effectLst/>
                          <a:latin typeface="+mj-lt"/>
                          <a:ea typeface="+mn-ea"/>
                          <a:cs typeface="+mn-cs"/>
                        </a:rPr>
                        <a:t>Migrate &amp; Modernize Large</a:t>
                      </a:r>
                    </a:p>
                  </a:txBody>
                  <a:tcPr marL="45720" marR="45720" marB="44821"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n-lt"/>
                        </a:rPr>
                        <a:t>Project size: </a:t>
                      </a:r>
                      <a:r>
                        <a:rPr lang="en-US" sz="1000" b="1" i="0" u="none" strike="noStrike">
                          <a:solidFill>
                            <a:schemeClr val="tx1"/>
                          </a:solidFill>
                          <a:effectLst/>
                          <a:latin typeface="+mj-lt"/>
                        </a:rPr>
                        <a:t>&gt;$250K–$500K/year</a:t>
                      </a:r>
                      <a:r>
                        <a:rPr lang="en-US" sz="1000" b="0" i="0" u="none" strike="noStrike">
                          <a:solidFill>
                            <a:schemeClr val="tx1"/>
                          </a:solidFill>
                          <a:effectLst/>
                          <a:latin typeface="+mj-lt"/>
                        </a:rPr>
                        <a:t>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j-lt"/>
                        </a:rPr>
                        <a:t>$50,000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347045847"/>
                  </a:ext>
                </a:extLst>
              </a:tr>
              <a:tr h="422289">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1"/>
                          </a:solidFill>
                          <a:effectLst/>
                          <a:latin typeface="+mj-lt"/>
                          <a:ea typeface="+mn-ea"/>
                          <a:cs typeface="+mn-cs"/>
                        </a:rPr>
                        <a:t>Migrate &amp; Modernize XL </a:t>
                      </a:r>
                    </a:p>
                    <a:p>
                      <a:pPr marL="0" marR="0" lvl="0" indent="0" algn="l" defTabSz="951304" rtl="0" eaLnBrk="1" fontAlgn="auto" latinLnBrk="0" hangingPunct="1">
                        <a:lnSpc>
                          <a:spcPct val="100000"/>
                        </a:lnSpc>
                        <a:spcBef>
                          <a:spcPts val="0"/>
                        </a:spcBef>
                        <a:spcAft>
                          <a:spcPts val="0"/>
                        </a:spcAft>
                        <a:buClrTx/>
                        <a:buSzTx/>
                        <a:buFontTx/>
                        <a:buNone/>
                        <a:tabLst/>
                        <a:defRPr/>
                      </a:pPr>
                      <a:r>
                        <a:rPr lang="en-US" sz="900" b="0" i="0" kern="1200">
                          <a:solidFill>
                            <a:schemeClr val="tx1"/>
                          </a:solidFill>
                          <a:effectLst/>
                          <a:latin typeface="+mj-lt"/>
                          <a:ea typeface="+mn-ea"/>
                          <a:cs typeface="+mn-cs"/>
                        </a:rPr>
                        <a:t>(Infra/DB migration only)</a:t>
                      </a:r>
                    </a:p>
                  </a:txBody>
                  <a:tcPr marL="45720" marR="45720" marB="44821"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000" b="0" i="0" u="none" strike="noStrike">
                          <a:solidFill>
                            <a:schemeClr val="tx1"/>
                          </a:solidFill>
                          <a:effectLst/>
                          <a:latin typeface="+mn-lt"/>
                        </a:rPr>
                        <a:t>Project size: </a:t>
                      </a:r>
                      <a:r>
                        <a:rPr lang="en-US" sz="1000" b="1" i="0" u="none" strike="noStrike">
                          <a:solidFill>
                            <a:schemeClr val="tx1"/>
                          </a:solidFill>
                          <a:effectLst/>
                          <a:latin typeface="+mj-lt"/>
                        </a:rPr>
                        <a:t>&gt;$500K–$750K/year</a:t>
                      </a:r>
                      <a:r>
                        <a:rPr lang="en-US" sz="1000" b="0" i="0" u="none" strike="noStrike">
                          <a:solidFill>
                            <a:schemeClr val="tx1"/>
                          </a:solidFill>
                          <a:effectLst/>
                          <a:latin typeface="+mj-lt"/>
                        </a:rPr>
                        <a:t>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j-lt"/>
                        </a:rPr>
                        <a:t>$75,000</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2329832255"/>
                  </a:ext>
                </a:extLst>
              </a:tr>
              <a:tr h="422289">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1"/>
                          </a:solidFill>
                          <a:effectLst/>
                          <a:latin typeface="+mj-lt"/>
                          <a:ea typeface="+mn-ea"/>
                          <a:cs typeface="+mn-cs"/>
                        </a:rPr>
                        <a:t>Migrate &amp; Modernize XXL </a:t>
                      </a:r>
                    </a:p>
                    <a:p>
                      <a:pPr marL="0" marR="0" lvl="0" indent="0" algn="l" defTabSz="951304" rtl="0" eaLnBrk="1" fontAlgn="auto" latinLnBrk="0" hangingPunct="1">
                        <a:lnSpc>
                          <a:spcPct val="100000"/>
                        </a:lnSpc>
                        <a:spcBef>
                          <a:spcPts val="0"/>
                        </a:spcBef>
                        <a:spcAft>
                          <a:spcPts val="0"/>
                        </a:spcAft>
                        <a:buClrTx/>
                        <a:buSzTx/>
                        <a:buFontTx/>
                        <a:buNone/>
                        <a:tabLst/>
                        <a:defRPr/>
                      </a:pPr>
                      <a:r>
                        <a:rPr lang="en-US" sz="900" b="0" i="0" kern="1200">
                          <a:solidFill>
                            <a:schemeClr val="tx1"/>
                          </a:solidFill>
                          <a:effectLst/>
                          <a:latin typeface="+mj-lt"/>
                          <a:ea typeface="+mn-ea"/>
                          <a:cs typeface="+mn-cs"/>
                        </a:rPr>
                        <a:t>(Infra/DB migration only)</a:t>
                      </a:r>
                    </a:p>
                  </a:txBody>
                  <a:tcPr marL="45720" marR="45720" marB="44821"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000" b="0" i="0" u="none" strike="noStrike">
                          <a:solidFill>
                            <a:schemeClr val="tx1"/>
                          </a:solidFill>
                          <a:effectLst/>
                          <a:latin typeface="+mn-lt"/>
                        </a:rPr>
                        <a:t>Project size: </a:t>
                      </a:r>
                      <a:r>
                        <a:rPr lang="en-US" sz="1000" b="1" i="0" u="none" strike="noStrike">
                          <a:solidFill>
                            <a:schemeClr val="tx1"/>
                          </a:solidFill>
                          <a:effectLst/>
                          <a:latin typeface="+mj-lt"/>
                        </a:rPr>
                        <a:t>&gt;$750K–$1 M/year</a:t>
                      </a:r>
                      <a:r>
                        <a:rPr lang="en-US" sz="1000" b="0" i="0" u="none" strike="noStrike">
                          <a:solidFill>
                            <a:schemeClr val="tx1"/>
                          </a:solidFill>
                          <a:effectLst/>
                          <a:latin typeface="+mj-lt"/>
                        </a:rPr>
                        <a:t> </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tc>
                  <a:txBody>
                    <a:bodyPr/>
                    <a:lstStyle/>
                    <a:p>
                      <a:pPr algn="l" fontAlgn="ctr"/>
                      <a:r>
                        <a:rPr lang="en-US" sz="1000" b="0" i="0" u="none" strike="noStrike">
                          <a:solidFill>
                            <a:schemeClr val="tx1"/>
                          </a:solidFill>
                          <a:effectLst/>
                          <a:latin typeface="+mj-lt"/>
                        </a:rPr>
                        <a:t>$100,000</a:t>
                      </a:r>
                    </a:p>
                  </a:txBody>
                  <a:tcPr marL="45720" marR="45720" marB="44821"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650095780"/>
                  </a:ext>
                </a:extLst>
              </a:tr>
              <a:tr h="419901">
                <a:tc gridSpan="3">
                  <a:txBody>
                    <a:bodyPr/>
                    <a:lstStyle/>
                    <a:p>
                      <a:pPr marL="0" marR="0" lvl="1" indent="0" algn="ctr" rtl="0" eaLnBrk="1" fontAlgn="auto" latinLnBrk="0" hangingPunct="1">
                        <a:lnSpc>
                          <a:spcPct val="100000"/>
                        </a:lnSpc>
                        <a:spcBef>
                          <a:spcPts val="0"/>
                        </a:spcBef>
                        <a:spcAft>
                          <a:spcPts val="0"/>
                        </a:spcAft>
                        <a:buClrTx/>
                        <a:buSzTx/>
                        <a:buFont typeface="Wingdings" panose="05000000000000000000" pitchFamily="2" charset="2"/>
                        <a:buNone/>
                      </a:pPr>
                      <a:r>
                        <a:rPr lang="en-US" sz="1000" b="0" i="0" kern="1200">
                          <a:solidFill>
                            <a:schemeClr val="tx2"/>
                          </a:solidFill>
                          <a:effectLst/>
                          <a:latin typeface="+mj-lt"/>
                          <a:ea typeface="+mn-ea"/>
                          <a:cs typeface="+mn-cs"/>
                        </a:rPr>
                        <a:t>Should this Funding not cover the entire project TechClick is able to provide direct cost for your organization.</a:t>
                      </a:r>
                    </a:p>
                  </a:txBody>
                  <a:tcPr marL="73152" marR="73152"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85000"/>
                      </a:schemeClr>
                    </a:solidFill>
                  </a:tcPr>
                </a:tc>
                <a:tc hMerge="1">
                  <a:txBody>
                    <a:bodyPr/>
                    <a:lstStyle/>
                    <a:p>
                      <a:endParaRPr lang="en-US"/>
                    </a:p>
                  </a:txBody>
                  <a:tcPr marL="9337" marR="9337" marT="9337" marB="44821" anchor="ctr">
                    <a:solidFill>
                      <a:schemeClr val="accent2">
                        <a:lumMod val="75000"/>
                      </a:schemeClr>
                    </a:solidFill>
                  </a:tcPr>
                </a:tc>
                <a:tc hMerge="1">
                  <a:txBody>
                    <a:bodyPr/>
                    <a:lstStyle/>
                    <a:p>
                      <a:endParaRPr lang="en-US"/>
                    </a:p>
                  </a:txBody>
                  <a:tcPr marL="9337" marR="9337" marT="9337" marB="44821" anchor="ctr">
                    <a:solidFill>
                      <a:schemeClr val="accent2">
                        <a:lumMod val="75000"/>
                      </a:schemeClr>
                    </a:solidFill>
                  </a:tcPr>
                </a:tc>
                <a:extLst>
                  <a:ext uri="{0D108BD9-81ED-4DB2-BD59-A6C34878D82A}">
                    <a16:rowId xmlns:a16="http://schemas.microsoft.com/office/drawing/2014/main" val="1987619783"/>
                  </a:ext>
                </a:extLst>
              </a:tr>
            </a:tbl>
          </a:graphicData>
        </a:graphic>
      </p:graphicFrame>
      <p:grpSp>
        <p:nvGrpSpPr>
          <p:cNvPr id="34" name="Group 33">
            <a:extLst>
              <a:ext uri="{FF2B5EF4-FFF2-40B4-BE49-F238E27FC236}">
                <a16:creationId xmlns:a16="http://schemas.microsoft.com/office/drawing/2014/main" id="{37777F72-7675-471B-301A-2EC9BC9CB8F4}"/>
              </a:ext>
            </a:extLst>
          </p:cNvPr>
          <p:cNvGrpSpPr/>
          <p:nvPr/>
        </p:nvGrpSpPr>
        <p:grpSpPr>
          <a:xfrm>
            <a:off x="5601911" y="2655112"/>
            <a:ext cx="5987680" cy="447905"/>
            <a:chOff x="7160955" y="2510557"/>
            <a:chExt cx="3168454" cy="263770"/>
          </a:xfrm>
        </p:grpSpPr>
        <p:cxnSp>
          <p:nvCxnSpPr>
            <p:cNvPr id="35" name="Straight Connector 34">
              <a:extLst>
                <a:ext uri="{FF2B5EF4-FFF2-40B4-BE49-F238E27FC236}">
                  <a16:creationId xmlns:a16="http://schemas.microsoft.com/office/drawing/2014/main" id="{8754C625-ADE6-FA09-7F92-580D50974446}"/>
                </a:ext>
              </a:extLst>
            </p:cNvPr>
            <p:cNvCxnSpPr>
              <a:cxnSpLocks/>
            </p:cNvCxnSpPr>
            <p:nvPr/>
          </p:nvCxnSpPr>
          <p:spPr>
            <a:xfrm>
              <a:off x="7160955" y="2510557"/>
              <a:ext cx="0" cy="263770"/>
            </a:xfrm>
            <a:prstGeom prst="line">
              <a:avLst/>
            </a:prstGeom>
            <a:gradFill>
              <a:gsLst>
                <a:gs pos="70000">
                  <a:srgbClr val="F4F4F6"/>
                </a:gs>
                <a:gs pos="25000">
                  <a:srgbClr val="F4F4F6"/>
                </a:gs>
                <a:gs pos="100000">
                  <a:schemeClr val="bg1"/>
                </a:gs>
              </a:gsLst>
              <a:lin ang="2700000" scaled="1"/>
            </a:gradFill>
            <a:ln>
              <a:noFill/>
              <a:headEnd type="none" w="med" len="med"/>
              <a:tailEnd type="none" w="med" len="med"/>
            </a:ln>
            <a:effectLst>
              <a:innerShdw blurRad="190500" dist="63500" dir="13500000">
                <a:schemeClr val="bg1">
                  <a:lumMod val="75000"/>
                  <a:alpha val="25000"/>
                </a:schemeClr>
              </a:innerShdw>
            </a:effectLst>
          </p:spPr>
          <p:style>
            <a:lnRef idx="1">
              <a:schemeClr val="accent2"/>
            </a:lnRef>
            <a:fillRef idx="3">
              <a:schemeClr val="accent2"/>
            </a:fillRef>
            <a:effectRef idx="2">
              <a:schemeClr val="accent2"/>
            </a:effectRef>
            <a:fontRef idx="minor">
              <a:schemeClr val="lt1"/>
            </a:fontRef>
          </p:style>
        </p:cxnSp>
        <p:cxnSp>
          <p:nvCxnSpPr>
            <p:cNvPr id="36" name="Straight Connector 35">
              <a:extLst>
                <a:ext uri="{FF2B5EF4-FFF2-40B4-BE49-F238E27FC236}">
                  <a16:creationId xmlns:a16="http://schemas.microsoft.com/office/drawing/2014/main" id="{877644AB-2019-A9FB-9100-5DF6B6C93D58}"/>
                </a:ext>
              </a:extLst>
            </p:cNvPr>
            <p:cNvCxnSpPr>
              <a:cxnSpLocks/>
            </p:cNvCxnSpPr>
            <p:nvPr/>
          </p:nvCxnSpPr>
          <p:spPr>
            <a:xfrm>
              <a:off x="9262899" y="2510557"/>
              <a:ext cx="0" cy="263770"/>
            </a:xfrm>
            <a:prstGeom prst="line">
              <a:avLst/>
            </a:prstGeom>
            <a:gradFill>
              <a:gsLst>
                <a:gs pos="70000">
                  <a:srgbClr val="F4F4F6"/>
                </a:gs>
                <a:gs pos="25000">
                  <a:srgbClr val="F4F4F6"/>
                </a:gs>
                <a:gs pos="100000">
                  <a:schemeClr val="bg1"/>
                </a:gs>
              </a:gsLst>
              <a:lin ang="2700000" scaled="1"/>
            </a:gradFill>
            <a:ln>
              <a:noFill/>
              <a:headEnd type="none" w="med" len="med"/>
              <a:tailEnd type="none" w="med" len="med"/>
            </a:ln>
            <a:effectLst>
              <a:innerShdw blurRad="190500" dist="63500" dir="13500000">
                <a:schemeClr val="bg1">
                  <a:lumMod val="75000"/>
                  <a:alpha val="25000"/>
                </a:schemeClr>
              </a:innerShdw>
            </a:effectLst>
          </p:spPr>
          <p:style>
            <a:lnRef idx="1">
              <a:schemeClr val="accent2"/>
            </a:lnRef>
            <a:fillRef idx="3">
              <a:schemeClr val="accent2"/>
            </a:fillRef>
            <a:effectRef idx="2">
              <a:schemeClr val="accent2"/>
            </a:effectRef>
            <a:fontRef idx="minor">
              <a:schemeClr val="lt1"/>
            </a:fontRef>
          </p:style>
        </p:cxnSp>
        <p:cxnSp>
          <p:nvCxnSpPr>
            <p:cNvPr id="37" name="Straight Connector 36">
              <a:extLst>
                <a:ext uri="{FF2B5EF4-FFF2-40B4-BE49-F238E27FC236}">
                  <a16:creationId xmlns:a16="http://schemas.microsoft.com/office/drawing/2014/main" id="{D1452729-CE35-6F22-AA34-87A7FEF6BBF9}"/>
                </a:ext>
              </a:extLst>
            </p:cNvPr>
            <p:cNvCxnSpPr>
              <a:cxnSpLocks/>
            </p:cNvCxnSpPr>
            <p:nvPr/>
          </p:nvCxnSpPr>
          <p:spPr>
            <a:xfrm>
              <a:off x="10329409" y="2510557"/>
              <a:ext cx="0" cy="263770"/>
            </a:xfrm>
            <a:prstGeom prst="line">
              <a:avLst/>
            </a:prstGeom>
            <a:gradFill>
              <a:gsLst>
                <a:gs pos="70000">
                  <a:srgbClr val="F4F4F6"/>
                </a:gs>
                <a:gs pos="25000">
                  <a:srgbClr val="F4F4F6"/>
                </a:gs>
                <a:gs pos="100000">
                  <a:schemeClr val="bg1"/>
                </a:gs>
              </a:gsLst>
              <a:lin ang="2700000" scaled="1"/>
            </a:gradFill>
            <a:ln>
              <a:noFill/>
              <a:headEnd type="none" w="med" len="med"/>
              <a:tailEnd type="none" w="med" len="med"/>
            </a:ln>
            <a:effectLst>
              <a:innerShdw blurRad="190500" dist="63500" dir="13500000">
                <a:schemeClr val="bg1">
                  <a:lumMod val="75000"/>
                  <a:alpha val="25000"/>
                </a:schemeClr>
              </a:innerShdw>
            </a:effectLst>
          </p:spPr>
          <p:style>
            <a:lnRef idx="1">
              <a:schemeClr val="accent2"/>
            </a:lnRef>
            <a:fillRef idx="3">
              <a:schemeClr val="accent2"/>
            </a:fillRef>
            <a:effectRef idx="2">
              <a:schemeClr val="accent2"/>
            </a:effectRef>
            <a:fontRef idx="minor">
              <a:schemeClr val="lt1"/>
            </a:fontRef>
          </p:style>
        </p:cxnSp>
      </p:grpSp>
      <p:sp>
        <p:nvSpPr>
          <p:cNvPr id="38" name="TextBox 37">
            <a:extLst>
              <a:ext uri="{FF2B5EF4-FFF2-40B4-BE49-F238E27FC236}">
                <a16:creationId xmlns:a16="http://schemas.microsoft.com/office/drawing/2014/main" id="{690B102F-C9A5-BC53-632A-A22396913E31}"/>
              </a:ext>
            </a:extLst>
          </p:cNvPr>
          <p:cNvSpPr txBox="1">
            <a:spLocks/>
          </p:cNvSpPr>
          <p:nvPr/>
        </p:nvSpPr>
        <p:spPr>
          <a:xfrm>
            <a:off x="960122" y="3372652"/>
            <a:ext cx="3426530" cy="246221"/>
          </a:xfrm>
          <a:prstGeom prst="rect">
            <a:avLst/>
          </a:prstGeom>
          <a:noFill/>
        </p:spPr>
        <p:txBody>
          <a:bodyPr vert="horz" wrap="square" lIns="0" tIns="0" rIns="0" bIns="0" rtlCol="0" anchor="ctr">
            <a:spAutoFit/>
          </a:bodyPr>
          <a:lstStyle/>
          <a:p>
            <a:pPr marL="174607" lvl="1" defTabSz="914310">
              <a:spcBef>
                <a:spcPts val="200"/>
              </a:spcBef>
              <a:spcAft>
                <a:spcPts val="400"/>
              </a:spcAft>
              <a:buClrTx/>
              <a:defRPr/>
            </a:pPr>
            <a:r>
              <a:rPr lang="en-US" sz="1600" kern="1200">
                <a:ea typeface="+mn-ea"/>
                <a:cs typeface="Segoe UI Semibold"/>
              </a:rPr>
              <a:t>Infra/Database migration</a:t>
            </a:r>
            <a:endParaRPr lang="en-US" sz="1600" kern="1200">
              <a:ea typeface="+mn-ea"/>
              <a:cs typeface="+mn-cs"/>
            </a:endParaRPr>
          </a:p>
        </p:txBody>
      </p:sp>
      <p:sp>
        <p:nvSpPr>
          <p:cNvPr id="67" name="TextBox 66">
            <a:extLst>
              <a:ext uri="{FF2B5EF4-FFF2-40B4-BE49-F238E27FC236}">
                <a16:creationId xmlns:a16="http://schemas.microsoft.com/office/drawing/2014/main" id="{8B482A2E-D4AB-AAEB-CE82-B992E18116EE}"/>
              </a:ext>
            </a:extLst>
          </p:cNvPr>
          <p:cNvSpPr txBox="1">
            <a:spLocks/>
          </p:cNvSpPr>
          <p:nvPr/>
        </p:nvSpPr>
        <p:spPr>
          <a:xfrm>
            <a:off x="960120" y="3641791"/>
            <a:ext cx="3426530" cy="246221"/>
          </a:xfrm>
          <a:prstGeom prst="rect">
            <a:avLst/>
          </a:prstGeom>
          <a:noFill/>
        </p:spPr>
        <p:txBody>
          <a:bodyPr vert="horz" wrap="square" lIns="0" tIns="0" rIns="0" bIns="0" rtlCol="0" anchor="ctr">
            <a:spAutoFit/>
          </a:bodyPr>
          <a:lstStyle/>
          <a:p>
            <a:pPr marL="174607" lvl="1" defTabSz="914310">
              <a:spcBef>
                <a:spcPts val="200"/>
              </a:spcBef>
              <a:spcAft>
                <a:spcPts val="400"/>
              </a:spcAft>
              <a:buClrTx/>
              <a:defRPr/>
            </a:pPr>
            <a:r>
              <a:rPr lang="en-US" sz="1600" kern="1200">
                <a:ea typeface="+mn-ea"/>
                <a:cs typeface="Segoe UI Semibold"/>
              </a:rPr>
              <a:t>Migrate Enterprise apps</a:t>
            </a:r>
            <a:endParaRPr lang="en-US" sz="1600" kern="1200">
              <a:ea typeface="+mn-ea"/>
              <a:cs typeface="+mn-cs"/>
            </a:endParaRPr>
          </a:p>
        </p:txBody>
      </p:sp>
      <p:sp>
        <p:nvSpPr>
          <p:cNvPr id="68" name="TextBox 67">
            <a:extLst>
              <a:ext uri="{FF2B5EF4-FFF2-40B4-BE49-F238E27FC236}">
                <a16:creationId xmlns:a16="http://schemas.microsoft.com/office/drawing/2014/main" id="{967DF372-CBB3-B0AE-87DA-A5E711E9025D}"/>
              </a:ext>
            </a:extLst>
          </p:cNvPr>
          <p:cNvSpPr txBox="1">
            <a:spLocks/>
          </p:cNvSpPr>
          <p:nvPr/>
        </p:nvSpPr>
        <p:spPr>
          <a:xfrm>
            <a:off x="960120" y="3903579"/>
            <a:ext cx="3426530" cy="246221"/>
          </a:xfrm>
          <a:prstGeom prst="rect">
            <a:avLst/>
          </a:prstGeom>
          <a:noFill/>
        </p:spPr>
        <p:txBody>
          <a:bodyPr vert="horz" wrap="square" lIns="0" tIns="0" rIns="0" bIns="0" rtlCol="0" anchor="ctr">
            <a:spAutoFit/>
          </a:bodyPr>
          <a:lstStyle/>
          <a:p>
            <a:pPr marL="174607" lvl="1" defTabSz="914310">
              <a:spcBef>
                <a:spcPts val="200"/>
              </a:spcBef>
              <a:spcAft>
                <a:spcPts val="400"/>
              </a:spcAft>
              <a:buClrTx/>
              <a:defRPr/>
            </a:pPr>
            <a:r>
              <a:rPr lang="en-US" sz="1600" kern="1200">
                <a:ea typeface="+mn-ea"/>
                <a:cs typeface="Segoe UI Semibold"/>
              </a:rPr>
              <a:t>Virtual desktop infrastructure</a:t>
            </a:r>
            <a:endParaRPr lang="en-US" sz="1600" kern="1200">
              <a:ea typeface="+mn-ea"/>
              <a:cs typeface="+mn-cs"/>
            </a:endParaRPr>
          </a:p>
        </p:txBody>
      </p:sp>
      <p:sp>
        <p:nvSpPr>
          <p:cNvPr id="69" name="TextBox 68">
            <a:extLst>
              <a:ext uri="{FF2B5EF4-FFF2-40B4-BE49-F238E27FC236}">
                <a16:creationId xmlns:a16="http://schemas.microsoft.com/office/drawing/2014/main" id="{B2A13B73-933E-3643-C766-505BE3C9972D}"/>
              </a:ext>
            </a:extLst>
          </p:cNvPr>
          <p:cNvSpPr txBox="1">
            <a:spLocks/>
          </p:cNvSpPr>
          <p:nvPr/>
        </p:nvSpPr>
        <p:spPr>
          <a:xfrm>
            <a:off x="960120" y="4176339"/>
            <a:ext cx="3426530" cy="246221"/>
          </a:xfrm>
          <a:prstGeom prst="rect">
            <a:avLst/>
          </a:prstGeom>
          <a:noFill/>
        </p:spPr>
        <p:txBody>
          <a:bodyPr vert="horz" wrap="square" lIns="0" tIns="0" rIns="0" bIns="0" rtlCol="0" anchor="ctr">
            <a:spAutoFit/>
          </a:bodyPr>
          <a:lstStyle/>
          <a:p>
            <a:pPr marL="174607" lvl="1" defTabSz="914310">
              <a:spcBef>
                <a:spcPts val="200"/>
              </a:spcBef>
              <a:spcAft>
                <a:spcPts val="400"/>
              </a:spcAft>
              <a:buClrTx/>
              <a:defRPr/>
            </a:pPr>
            <a:r>
              <a:rPr lang="en-US" sz="1600" kern="1200">
                <a:ea typeface="+mn-ea"/>
                <a:cs typeface="Segoe UI Semibold"/>
              </a:rPr>
              <a:t>Azure Analytics</a:t>
            </a:r>
            <a:endParaRPr lang="en-US" sz="1600" kern="1200">
              <a:ea typeface="+mn-ea"/>
              <a:cs typeface="+mn-cs"/>
            </a:endParaRPr>
          </a:p>
        </p:txBody>
      </p:sp>
      <p:sp>
        <p:nvSpPr>
          <p:cNvPr id="70" name="TextBox 69">
            <a:extLst>
              <a:ext uri="{FF2B5EF4-FFF2-40B4-BE49-F238E27FC236}">
                <a16:creationId xmlns:a16="http://schemas.microsoft.com/office/drawing/2014/main" id="{78DBB70C-F4E0-A773-8E46-EE9EF0398002}"/>
              </a:ext>
            </a:extLst>
          </p:cNvPr>
          <p:cNvSpPr txBox="1">
            <a:spLocks/>
          </p:cNvSpPr>
          <p:nvPr/>
        </p:nvSpPr>
        <p:spPr>
          <a:xfrm>
            <a:off x="960120" y="4442368"/>
            <a:ext cx="3426530" cy="246221"/>
          </a:xfrm>
          <a:prstGeom prst="rect">
            <a:avLst/>
          </a:prstGeom>
          <a:noFill/>
        </p:spPr>
        <p:txBody>
          <a:bodyPr vert="horz" wrap="square" lIns="0" tIns="0" rIns="0" bIns="0" rtlCol="0" anchor="ctr">
            <a:spAutoFit/>
          </a:bodyPr>
          <a:lstStyle/>
          <a:p>
            <a:pPr marL="174607" lvl="1" defTabSz="914310">
              <a:spcBef>
                <a:spcPts val="200"/>
              </a:spcBef>
              <a:spcAft>
                <a:spcPts val="400"/>
              </a:spcAft>
              <a:buClrTx/>
              <a:defRPr/>
            </a:pPr>
            <a:r>
              <a:rPr lang="en-US" sz="1600" kern="1200">
                <a:ea typeface="+mn-ea"/>
                <a:cs typeface="Segoe UI Semibold"/>
              </a:rPr>
              <a:t>Modern Data Warehouse</a:t>
            </a:r>
            <a:endParaRPr lang="en-US" sz="1600" kern="1200">
              <a:ea typeface="+mn-ea"/>
              <a:cs typeface="+mn-cs"/>
            </a:endParaRPr>
          </a:p>
        </p:txBody>
      </p:sp>
      <p:sp>
        <p:nvSpPr>
          <p:cNvPr id="71" name="TextBox 70">
            <a:extLst>
              <a:ext uri="{FF2B5EF4-FFF2-40B4-BE49-F238E27FC236}">
                <a16:creationId xmlns:a16="http://schemas.microsoft.com/office/drawing/2014/main" id="{778C5D3A-FCEC-2D02-A480-61C29FA0E449}"/>
              </a:ext>
            </a:extLst>
          </p:cNvPr>
          <p:cNvSpPr txBox="1">
            <a:spLocks/>
          </p:cNvSpPr>
          <p:nvPr/>
        </p:nvSpPr>
        <p:spPr>
          <a:xfrm>
            <a:off x="960120" y="4669166"/>
            <a:ext cx="3426530" cy="246221"/>
          </a:xfrm>
          <a:prstGeom prst="rect">
            <a:avLst/>
          </a:prstGeom>
          <a:noFill/>
        </p:spPr>
        <p:txBody>
          <a:bodyPr vert="horz" wrap="square" lIns="0" tIns="0" rIns="0" bIns="0" rtlCol="0" anchor="ctr">
            <a:spAutoFit/>
          </a:bodyPr>
          <a:lstStyle/>
          <a:p>
            <a:pPr marL="174607" lvl="1" defTabSz="914310">
              <a:spcBef>
                <a:spcPts val="200"/>
              </a:spcBef>
              <a:spcAft>
                <a:spcPts val="400"/>
              </a:spcAft>
              <a:buClrTx/>
              <a:defRPr/>
            </a:pPr>
            <a:r>
              <a:rPr lang="en-US" sz="1600" kern="1200">
                <a:ea typeface="+mn-ea"/>
                <a:cs typeface="Segoe UI Semibold"/>
              </a:rPr>
              <a:t>Microsoft Fabric</a:t>
            </a:r>
            <a:endParaRPr lang="en-US" sz="1600" kern="1200">
              <a:ea typeface="+mn-ea"/>
              <a:cs typeface="+mn-cs"/>
            </a:endParaRPr>
          </a:p>
        </p:txBody>
      </p:sp>
      <p:sp>
        <p:nvSpPr>
          <p:cNvPr id="79" name="TextBox 78">
            <a:extLst>
              <a:ext uri="{FF2B5EF4-FFF2-40B4-BE49-F238E27FC236}">
                <a16:creationId xmlns:a16="http://schemas.microsoft.com/office/drawing/2014/main" id="{2146213F-0DA8-FB4B-3297-8D20F2CCEC8C}"/>
              </a:ext>
            </a:extLst>
          </p:cNvPr>
          <p:cNvSpPr txBox="1"/>
          <p:nvPr/>
        </p:nvSpPr>
        <p:spPr>
          <a:xfrm>
            <a:off x="-1005078" y="1253323"/>
            <a:ext cx="6094476" cy="1015663"/>
          </a:xfrm>
          <a:prstGeom prst="rect">
            <a:avLst/>
          </a:prstGeom>
          <a:noFill/>
        </p:spPr>
        <p:txBody>
          <a:bodyPr wrap="square">
            <a:spAutoFit/>
          </a:bodyPr>
          <a:lstStyle/>
          <a:p>
            <a:pPr algn="ctr">
              <a:lnSpc>
                <a:spcPct val="100000"/>
              </a:lnSpc>
            </a:pPr>
            <a:r>
              <a:rPr lang="en-US" sz="6000">
                <a:gradFill>
                  <a:gsLst>
                    <a:gs pos="0">
                      <a:schemeClr val="accent2"/>
                    </a:gs>
                    <a:gs pos="100000">
                      <a:schemeClr val="accent1"/>
                    </a:gs>
                  </a:gsLst>
                  <a:path path="circle">
                    <a:fillToRect r="100000" b="100000"/>
                  </a:path>
                </a:gradFill>
                <a:latin typeface="Humming" pitchFamily="50" charset="0"/>
              </a:rPr>
              <a:t>Options</a:t>
            </a:r>
          </a:p>
        </p:txBody>
      </p:sp>
    </p:spTree>
    <p:extLst>
      <p:ext uri="{BB962C8B-B14F-4D97-AF65-F5344CB8AC3E}">
        <p14:creationId xmlns:p14="http://schemas.microsoft.com/office/powerpoint/2010/main" val="20303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F6605-2742-8E2E-EA14-679A8F31BFB8}"/>
              </a:ext>
            </a:extLst>
          </p:cNvPr>
          <p:cNvSpPr txBox="1"/>
          <p:nvPr/>
        </p:nvSpPr>
        <p:spPr>
          <a:xfrm>
            <a:off x="960120" y="895179"/>
            <a:ext cx="9189720" cy="553998"/>
          </a:xfrm>
          <a:prstGeom prst="rect">
            <a:avLst/>
          </a:prstGeom>
          <a:noFill/>
        </p:spPr>
        <p:txBody>
          <a:bodyPr wrap="square" rtlCol="0">
            <a:spAutoFit/>
          </a:bodyPr>
          <a:lstStyle/>
          <a:p>
            <a:r>
              <a:rPr lang="en-US" sz="3000" err="1">
                <a:latin typeface="Montserrat Bold" pitchFamily="2" charset="0"/>
              </a:rPr>
              <a:t>TechClick</a:t>
            </a:r>
            <a:r>
              <a:rPr lang="en-US" sz="3000">
                <a:latin typeface="Montserrat Bold" pitchFamily="2" charset="0"/>
              </a:rPr>
              <a:t> Road To Azure</a:t>
            </a:r>
            <a:endParaRPr lang="en-AU" sz="3000">
              <a:latin typeface="Montserrat Bold" pitchFamily="2" charset="0"/>
            </a:endParaRPr>
          </a:p>
        </p:txBody>
      </p:sp>
      <p:sp>
        <p:nvSpPr>
          <p:cNvPr id="4" name="TextBox 3">
            <a:extLst>
              <a:ext uri="{FF2B5EF4-FFF2-40B4-BE49-F238E27FC236}">
                <a16:creationId xmlns:a16="http://schemas.microsoft.com/office/drawing/2014/main" id="{07827AD6-D9AF-4782-DE28-E1ED364C16AF}"/>
              </a:ext>
            </a:extLst>
          </p:cNvPr>
          <p:cNvSpPr txBox="1"/>
          <p:nvPr/>
        </p:nvSpPr>
        <p:spPr>
          <a:xfrm>
            <a:off x="960120" y="1449177"/>
            <a:ext cx="7486650" cy="338554"/>
          </a:xfrm>
          <a:prstGeom prst="rect">
            <a:avLst/>
          </a:prstGeom>
          <a:noFill/>
        </p:spPr>
        <p:txBody>
          <a:bodyPr wrap="square">
            <a:spAutoFit/>
          </a:bodyPr>
          <a:lstStyle/>
          <a:p>
            <a:pPr defTabSz="914277">
              <a:buClrTx/>
              <a:defRPr/>
            </a:pPr>
            <a:r>
              <a:rPr lang="en-US" sz="1600" kern="1200">
                <a:latin typeface="Montserrat Bold" pitchFamily="2" charset="0"/>
              </a:rPr>
              <a:t>Informed by the Microsoft Cloud Adoption Framework for Azure</a:t>
            </a:r>
          </a:p>
        </p:txBody>
      </p:sp>
      <p:grpSp>
        <p:nvGrpSpPr>
          <p:cNvPr id="5" name="Group 4">
            <a:extLst>
              <a:ext uri="{FF2B5EF4-FFF2-40B4-BE49-F238E27FC236}">
                <a16:creationId xmlns:a16="http://schemas.microsoft.com/office/drawing/2014/main" id="{ADCB43DA-6285-7FF3-1FBF-5FA2643F2BCF}"/>
              </a:ext>
              <a:ext uri="{C183D7F6-B498-43B3-948B-1728B52AA6E4}">
                <adec:decorative xmlns:adec="http://schemas.microsoft.com/office/drawing/2017/decorative" val="1"/>
              </a:ext>
            </a:extLst>
          </p:cNvPr>
          <p:cNvGrpSpPr/>
          <p:nvPr/>
        </p:nvGrpSpPr>
        <p:grpSpPr>
          <a:xfrm>
            <a:off x="951889" y="2302733"/>
            <a:ext cx="10317482" cy="4409352"/>
            <a:chOff x="588262" y="1766549"/>
            <a:chExt cx="11223334" cy="4453329"/>
          </a:xfrm>
        </p:grpSpPr>
        <p:sp>
          <p:nvSpPr>
            <p:cNvPr id="6" name="Rectangle: Rounded Corners 5">
              <a:extLst>
                <a:ext uri="{FF2B5EF4-FFF2-40B4-BE49-F238E27FC236}">
                  <a16:creationId xmlns:a16="http://schemas.microsoft.com/office/drawing/2014/main" id="{03B57605-00CB-1AD9-C6FE-52C2E38FA572}"/>
                </a:ext>
                <a:ext uri="{C183D7F6-B498-43B3-948B-1728B52AA6E4}">
                  <adec:decorative xmlns:adec="http://schemas.microsoft.com/office/drawing/2017/decorative" val="1"/>
                </a:ext>
              </a:extLst>
            </p:cNvPr>
            <p:cNvSpPr/>
            <p:nvPr/>
          </p:nvSpPr>
          <p:spPr>
            <a:xfrm>
              <a:off x="693325" y="1766549"/>
              <a:ext cx="2824862" cy="3355150"/>
            </a:xfrm>
            <a:prstGeom prst="roundRect">
              <a:avLst>
                <a:gd name="adj" fmla="val 3336"/>
              </a:avLst>
            </a:prstGeom>
            <a:solidFill>
              <a:srgbClr val="F4F4F6">
                <a:alpha val="8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a:solidFill>
                  <a:srgbClr val="FFFFFF"/>
                </a:solidFill>
                <a:latin typeface="Segoe Sans Text"/>
                <a:cs typeface="Segoe UI" pitchFamily="34" charset="0"/>
              </a:endParaRPr>
            </a:p>
          </p:txBody>
        </p:sp>
        <p:sp>
          <p:nvSpPr>
            <p:cNvPr id="7" name="Left Brace 6">
              <a:extLst>
                <a:ext uri="{FF2B5EF4-FFF2-40B4-BE49-F238E27FC236}">
                  <a16:creationId xmlns:a16="http://schemas.microsoft.com/office/drawing/2014/main" id="{32C4EE0C-3594-D30D-3490-C7259242943C}"/>
                </a:ext>
                <a:ext uri="{C183D7F6-B498-43B3-948B-1728B52AA6E4}">
                  <adec:decorative xmlns:adec="http://schemas.microsoft.com/office/drawing/2017/decorative" val="1"/>
                </a:ext>
              </a:extLst>
            </p:cNvPr>
            <p:cNvSpPr/>
            <p:nvPr/>
          </p:nvSpPr>
          <p:spPr>
            <a:xfrm rot="16200000">
              <a:off x="5936456" y="1122672"/>
              <a:ext cx="319090" cy="8335346"/>
            </a:xfrm>
            <a:prstGeom prst="leftBrace">
              <a:avLst>
                <a:gd name="adj1" fmla="val 0"/>
                <a:gd name="adj2" fmla="val 50000"/>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10">
                <a:buClrTx/>
                <a:defRPr/>
              </a:pPr>
              <a:endParaRPr lang="en-US" sz="1800" kern="1200">
                <a:solidFill>
                  <a:prstClr val="black"/>
                </a:solidFill>
                <a:latin typeface="Segoe Sans Text"/>
              </a:endParaRPr>
            </a:p>
          </p:txBody>
        </p:sp>
        <p:grpSp>
          <p:nvGrpSpPr>
            <p:cNvPr id="8" name="Group 7">
              <a:extLst>
                <a:ext uri="{FF2B5EF4-FFF2-40B4-BE49-F238E27FC236}">
                  <a16:creationId xmlns:a16="http://schemas.microsoft.com/office/drawing/2014/main" id="{B475CC86-2075-6E64-3DCA-49277FE1858D}"/>
                </a:ext>
              </a:extLst>
            </p:cNvPr>
            <p:cNvGrpSpPr/>
            <p:nvPr/>
          </p:nvGrpSpPr>
          <p:grpSpPr>
            <a:xfrm>
              <a:off x="588262" y="5474562"/>
              <a:ext cx="11018519" cy="745316"/>
              <a:chOff x="588262" y="5474562"/>
              <a:chExt cx="11018519" cy="745316"/>
            </a:xfrm>
          </p:grpSpPr>
          <p:sp>
            <p:nvSpPr>
              <p:cNvPr id="11" name="Rectangle: Rounded Corners 10">
                <a:extLst>
                  <a:ext uri="{FF2B5EF4-FFF2-40B4-BE49-F238E27FC236}">
                    <a16:creationId xmlns:a16="http://schemas.microsoft.com/office/drawing/2014/main" id="{1E7A1AF2-2813-C70E-E166-595272E7D827}"/>
                  </a:ext>
                </a:extLst>
              </p:cNvPr>
              <p:cNvSpPr>
                <a:spLocks/>
              </p:cNvSpPr>
              <p:nvPr/>
            </p:nvSpPr>
            <p:spPr bwMode="auto">
              <a:xfrm>
                <a:off x="588262" y="5474562"/>
                <a:ext cx="11018519" cy="745139"/>
              </a:xfrm>
              <a:prstGeom prst="roundRect">
                <a:avLst>
                  <a:gd name="adj" fmla="val 50000"/>
                </a:avLst>
              </a:prstGeom>
              <a:solidFill>
                <a:srgbClr val="F4F4F6"/>
              </a:solidFill>
              <a:ln>
                <a:noFill/>
                <a:headEnd type="none" w="med" len="med"/>
                <a:tailEnd type="none" w="med" len="med"/>
              </a:ln>
              <a:effectLst>
                <a:outerShdw blurRad="76200" dist="76200" dir="13500000" algn="br" rotWithShape="0">
                  <a:schemeClr val="bg1">
                    <a:alpha val="8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cs typeface="Segoe UI" pitchFamily="34" charset="0"/>
                </a:endParaRPr>
              </a:p>
            </p:txBody>
          </p:sp>
          <p:sp>
            <p:nvSpPr>
              <p:cNvPr id="12" name="Rectangle: Rounded Corners 11">
                <a:extLst>
                  <a:ext uri="{FF2B5EF4-FFF2-40B4-BE49-F238E27FC236}">
                    <a16:creationId xmlns:a16="http://schemas.microsoft.com/office/drawing/2014/main" id="{51BC1F64-D08E-53BC-C9BA-2E17CEDEE338}"/>
                  </a:ext>
                </a:extLst>
              </p:cNvPr>
              <p:cNvSpPr>
                <a:spLocks/>
              </p:cNvSpPr>
              <p:nvPr/>
            </p:nvSpPr>
            <p:spPr bwMode="auto">
              <a:xfrm>
                <a:off x="588262" y="5474739"/>
                <a:ext cx="11018519" cy="745139"/>
              </a:xfrm>
              <a:prstGeom prst="roundRect">
                <a:avLst>
                  <a:gd name="adj" fmla="val 50000"/>
                </a:avLst>
              </a:prstGeom>
              <a:solidFill>
                <a:srgbClr val="F4F4F6"/>
              </a:solidFill>
              <a:ln>
                <a:no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a:solidFill>
                    <a:srgbClr val="FFFFFF"/>
                  </a:solidFill>
                  <a:latin typeface="Segoe Sans Text"/>
                  <a:cs typeface="Segoe UI" pitchFamily="34" charset="0"/>
                </a:endParaRPr>
              </a:p>
            </p:txBody>
          </p:sp>
        </p:grpSp>
        <p:sp>
          <p:nvSpPr>
            <p:cNvPr id="9" name="Rectangle: Rounded Corners 8">
              <a:extLst>
                <a:ext uri="{FF2B5EF4-FFF2-40B4-BE49-F238E27FC236}">
                  <a16:creationId xmlns:a16="http://schemas.microsoft.com/office/drawing/2014/main" id="{B60097CB-0E90-8776-4537-E4AD7AB7175F}"/>
                </a:ext>
                <a:ext uri="{C183D7F6-B498-43B3-948B-1728B52AA6E4}">
                  <adec:decorative xmlns:adec="http://schemas.microsoft.com/office/drawing/2017/decorative" val="1"/>
                </a:ext>
              </a:extLst>
            </p:cNvPr>
            <p:cNvSpPr>
              <a:spLocks/>
            </p:cNvSpPr>
            <p:nvPr/>
          </p:nvSpPr>
          <p:spPr>
            <a:xfrm>
              <a:off x="8986734" y="1786391"/>
              <a:ext cx="2824862" cy="3355150"/>
            </a:xfrm>
            <a:prstGeom prst="roundRect">
              <a:avLst>
                <a:gd name="adj" fmla="val 3336"/>
              </a:avLst>
            </a:prstGeom>
            <a:solidFill>
              <a:srgbClr val="F4F4F6">
                <a:alpha val="8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a:solidFill>
                  <a:srgbClr val="FFFFFF"/>
                </a:solidFill>
                <a:latin typeface="Segoe Sans Text"/>
                <a:cs typeface="Segoe UI" pitchFamily="34" charset="0"/>
              </a:endParaRPr>
            </a:p>
          </p:txBody>
        </p:sp>
        <p:sp>
          <p:nvSpPr>
            <p:cNvPr id="10" name="Rectangle: Rounded Corners 9">
              <a:extLst>
                <a:ext uri="{FF2B5EF4-FFF2-40B4-BE49-F238E27FC236}">
                  <a16:creationId xmlns:a16="http://schemas.microsoft.com/office/drawing/2014/main" id="{60783E57-F0F5-948D-06A9-EC09218E34DF}"/>
                </a:ext>
                <a:ext uri="{C183D7F6-B498-43B3-948B-1728B52AA6E4}">
                  <adec:decorative xmlns:adec="http://schemas.microsoft.com/office/drawing/2017/decorative" val="1"/>
                </a:ext>
              </a:extLst>
            </p:cNvPr>
            <p:cNvSpPr/>
            <p:nvPr/>
          </p:nvSpPr>
          <p:spPr>
            <a:xfrm>
              <a:off x="3581853" y="1775472"/>
              <a:ext cx="5377248" cy="3346227"/>
            </a:xfrm>
            <a:prstGeom prst="roundRect">
              <a:avLst>
                <a:gd name="adj" fmla="val 3336"/>
              </a:avLst>
            </a:prstGeom>
            <a:solidFill>
              <a:srgbClr val="F4F4F6">
                <a:alpha val="8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a:solidFill>
                  <a:srgbClr val="FFFFFF"/>
                </a:solidFill>
                <a:latin typeface="Segoe Sans Text"/>
                <a:cs typeface="Segoe UI" pitchFamily="34" charset="0"/>
              </a:endParaRPr>
            </a:p>
          </p:txBody>
        </p:sp>
      </p:grpSp>
      <p:sp>
        <p:nvSpPr>
          <p:cNvPr id="13" name="object 30">
            <a:extLst>
              <a:ext uri="{FF2B5EF4-FFF2-40B4-BE49-F238E27FC236}">
                <a16:creationId xmlns:a16="http://schemas.microsoft.com/office/drawing/2014/main" id="{902957D2-DA19-F104-7855-19272A16A9F8}"/>
              </a:ext>
              <a:ext uri="{C183D7F6-B498-43B3-948B-1728B52AA6E4}">
                <adec:decorative xmlns:adec="http://schemas.microsoft.com/office/drawing/2017/decorative" val="1"/>
              </a:ext>
            </a:extLst>
          </p:cNvPr>
          <p:cNvSpPr/>
          <p:nvPr/>
        </p:nvSpPr>
        <p:spPr>
          <a:xfrm>
            <a:off x="1325856" y="2011469"/>
            <a:ext cx="2042092" cy="396875"/>
          </a:xfrm>
          <a:prstGeom prst="roundRect">
            <a:avLst>
              <a:gd name="adj" fmla="val 50000"/>
            </a:avLst>
          </a:prstGeom>
          <a:solidFill>
            <a:schemeClr val="tx1">
              <a:lumMod val="75000"/>
              <a:lumOff val="25000"/>
            </a:schemeClr>
          </a:solidFill>
          <a:ln w="0">
            <a:noFill/>
            <a:prstDash val="solid"/>
            <a:round/>
            <a:headEnd/>
            <a:tailEnd/>
          </a:ln>
          <a:effectLst/>
        </p:spPr>
        <p:txBody>
          <a:bodyPr vert="horz" wrap="square" lIns="91440" tIns="0" rIns="0" bIns="0" numCol="1" anchor="ctr" anchorCtr="0" compatLnSpc="1">
            <a:prstTxWarp prst="textNoShape">
              <a:avLst/>
            </a:prstTxWarp>
          </a:bodyPr>
          <a:lstStyle/>
          <a:p>
            <a:pPr algn="ctr" defTabSz="914310">
              <a:spcAft>
                <a:spcPts val="600"/>
              </a:spcAft>
              <a:buClrTx/>
              <a:defRPr/>
            </a:pPr>
            <a:r>
              <a:rPr lang="en-US" sz="1600" kern="1200">
                <a:solidFill>
                  <a:srgbClr val="FFFFFF"/>
                </a:solidFill>
                <a:latin typeface="Montserrat Bold" pitchFamily="2" charset="0"/>
              </a:rPr>
              <a:t>Pre-move</a:t>
            </a:r>
          </a:p>
        </p:txBody>
      </p:sp>
      <p:sp>
        <p:nvSpPr>
          <p:cNvPr id="14" name="Freeform: Shape 13" descr="Icon of an arrow moving from point circle on the bottom left to top right with two cross marks">
            <a:extLst>
              <a:ext uri="{FF2B5EF4-FFF2-40B4-BE49-F238E27FC236}">
                <a16:creationId xmlns:a16="http://schemas.microsoft.com/office/drawing/2014/main" id="{B446F590-71CC-B841-3007-FE92AB3FD1B6}"/>
              </a:ext>
            </a:extLst>
          </p:cNvPr>
          <p:cNvSpPr>
            <a:spLocks noChangeAspect="1"/>
          </p:cNvSpPr>
          <p:nvPr/>
        </p:nvSpPr>
        <p:spPr>
          <a:xfrm>
            <a:off x="2156544" y="2578406"/>
            <a:ext cx="355987" cy="355043"/>
          </a:xfrm>
          <a:custGeom>
            <a:avLst/>
            <a:gdLst>
              <a:gd name="connsiteX0" fmla="*/ 125635 w 765566"/>
              <a:gd name="connsiteY0" fmla="*/ 561137 h 765489"/>
              <a:gd name="connsiteX1" fmla="*/ 47149 w 765566"/>
              <a:gd name="connsiteY1" fmla="*/ 639718 h 765489"/>
              <a:gd name="connsiteX2" fmla="*/ 125635 w 765566"/>
              <a:gd name="connsiteY2" fmla="*/ 718299 h 765489"/>
              <a:gd name="connsiteX3" fmla="*/ 204216 w 765566"/>
              <a:gd name="connsiteY3" fmla="*/ 639718 h 765489"/>
              <a:gd name="connsiteX4" fmla="*/ 125635 w 765566"/>
              <a:gd name="connsiteY4" fmla="*/ 561137 h 765489"/>
              <a:gd name="connsiteX5" fmla="*/ 482977 w 765566"/>
              <a:gd name="connsiteY5" fmla="*/ 451741 h 765489"/>
              <a:gd name="connsiteX6" fmla="*/ 505491 w 765566"/>
              <a:gd name="connsiteY6" fmla="*/ 458266 h 765489"/>
              <a:gd name="connsiteX7" fmla="*/ 509302 w 765566"/>
              <a:gd name="connsiteY7" fmla="*/ 461504 h 765489"/>
              <a:gd name="connsiteX8" fmla="*/ 608838 w 765566"/>
              <a:gd name="connsiteY8" fmla="*/ 561041 h 765489"/>
              <a:gd name="connsiteX9" fmla="*/ 708374 w 765566"/>
              <a:gd name="connsiteY9" fmla="*/ 461599 h 765489"/>
              <a:gd name="connsiteX10" fmla="*/ 752094 w 765566"/>
              <a:gd name="connsiteY10" fmla="*/ 458361 h 765489"/>
              <a:gd name="connsiteX11" fmla="*/ 751903 w 765566"/>
              <a:gd name="connsiteY11" fmla="*/ 458171 h 765489"/>
              <a:gd name="connsiteX12" fmla="*/ 755713 w 765566"/>
              <a:gd name="connsiteY12" fmla="*/ 461409 h 765489"/>
              <a:gd name="connsiteX13" fmla="*/ 758952 w 765566"/>
              <a:gd name="connsiteY13" fmla="*/ 505224 h 765489"/>
              <a:gd name="connsiteX14" fmla="*/ 755713 w 765566"/>
              <a:gd name="connsiteY14" fmla="*/ 509034 h 765489"/>
              <a:gd name="connsiteX15" fmla="*/ 656177 w 765566"/>
              <a:gd name="connsiteY15" fmla="*/ 608570 h 765489"/>
              <a:gd name="connsiteX16" fmla="*/ 755713 w 765566"/>
              <a:gd name="connsiteY16" fmla="*/ 708107 h 765489"/>
              <a:gd name="connsiteX17" fmla="*/ 758952 w 765566"/>
              <a:gd name="connsiteY17" fmla="*/ 751826 h 765489"/>
              <a:gd name="connsiteX18" fmla="*/ 755713 w 765566"/>
              <a:gd name="connsiteY18" fmla="*/ 755636 h 765489"/>
              <a:gd name="connsiteX19" fmla="*/ 711898 w 765566"/>
              <a:gd name="connsiteY19" fmla="*/ 758875 h 765489"/>
              <a:gd name="connsiteX20" fmla="*/ 708088 w 765566"/>
              <a:gd name="connsiteY20" fmla="*/ 755636 h 765489"/>
              <a:gd name="connsiteX21" fmla="*/ 608552 w 765566"/>
              <a:gd name="connsiteY21" fmla="*/ 656100 h 765489"/>
              <a:gd name="connsiteX22" fmla="*/ 509111 w 765566"/>
              <a:gd name="connsiteY22" fmla="*/ 755636 h 765489"/>
              <a:gd name="connsiteX23" fmla="*/ 465391 w 765566"/>
              <a:gd name="connsiteY23" fmla="*/ 758875 h 765489"/>
              <a:gd name="connsiteX24" fmla="*/ 461581 w 765566"/>
              <a:gd name="connsiteY24" fmla="*/ 755636 h 765489"/>
              <a:gd name="connsiteX25" fmla="*/ 458343 w 765566"/>
              <a:gd name="connsiteY25" fmla="*/ 711821 h 765489"/>
              <a:gd name="connsiteX26" fmla="*/ 461581 w 765566"/>
              <a:gd name="connsiteY26" fmla="*/ 708011 h 765489"/>
              <a:gd name="connsiteX27" fmla="*/ 561118 w 765566"/>
              <a:gd name="connsiteY27" fmla="*/ 608475 h 765489"/>
              <a:gd name="connsiteX28" fmla="*/ 461677 w 765566"/>
              <a:gd name="connsiteY28" fmla="*/ 509034 h 765489"/>
              <a:gd name="connsiteX29" fmla="*/ 458438 w 765566"/>
              <a:gd name="connsiteY29" fmla="*/ 465314 h 765489"/>
              <a:gd name="connsiteX30" fmla="*/ 461677 w 765566"/>
              <a:gd name="connsiteY30" fmla="*/ 461504 h 765489"/>
              <a:gd name="connsiteX31" fmla="*/ 482977 w 765566"/>
              <a:gd name="connsiteY31" fmla="*/ 451741 h 765489"/>
              <a:gd name="connsiteX32" fmla="*/ 31301 w 765566"/>
              <a:gd name="connsiteY32" fmla="*/ 161 h 765489"/>
              <a:gd name="connsiteX33" fmla="*/ 53816 w 765566"/>
              <a:gd name="connsiteY33" fmla="*/ 6686 h 765489"/>
              <a:gd name="connsiteX34" fmla="*/ 57625 w 765566"/>
              <a:gd name="connsiteY34" fmla="*/ 9924 h 765489"/>
              <a:gd name="connsiteX35" fmla="*/ 157162 w 765566"/>
              <a:gd name="connsiteY35" fmla="*/ 109461 h 765489"/>
              <a:gd name="connsiteX36" fmla="*/ 256698 w 765566"/>
              <a:gd name="connsiteY36" fmla="*/ 10019 h 765489"/>
              <a:gd name="connsiteX37" fmla="*/ 300418 w 765566"/>
              <a:gd name="connsiteY37" fmla="*/ 6781 h 765489"/>
              <a:gd name="connsiteX38" fmla="*/ 300227 w 765566"/>
              <a:gd name="connsiteY38" fmla="*/ 6591 h 765489"/>
              <a:gd name="connsiteX39" fmla="*/ 304037 w 765566"/>
              <a:gd name="connsiteY39" fmla="*/ 9829 h 765489"/>
              <a:gd name="connsiteX40" fmla="*/ 307276 w 765566"/>
              <a:gd name="connsiteY40" fmla="*/ 53644 h 765489"/>
              <a:gd name="connsiteX41" fmla="*/ 304037 w 765566"/>
              <a:gd name="connsiteY41" fmla="*/ 57454 h 765489"/>
              <a:gd name="connsiteX42" fmla="*/ 204501 w 765566"/>
              <a:gd name="connsiteY42" fmla="*/ 156990 h 765489"/>
              <a:gd name="connsiteX43" fmla="*/ 304037 w 765566"/>
              <a:gd name="connsiteY43" fmla="*/ 256526 h 765489"/>
              <a:gd name="connsiteX44" fmla="*/ 307276 w 765566"/>
              <a:gd name="connsiteY44" fmla="*/ 300246 h 765489"/>
              <a:gd name="connsiteX45" fmla="*/ 304037 w 765566"/>
              <a:gd name="connsiteY45" fmla="*/ 304056 h 765489"/>
              <a:gd name="connsiteX46" fmla="*/ 260222 w 765566"/>
              <a:gd name="connsiteY46" fmla="*/ 307295 h 765489"/>
              <a:gd name="connsiteX47" fmla="*/ 256412 w 765566"/>
              <a:gd name="connsiteY47" fmla="*/ 304056 h 765489"/>
              <a:gd name="connsiteX48" fmla="*/ 156876 w 765566"/>
              <a:gd name="connsiteY48" fmla="*/ 204520 h 765489"/>
              <a:gd name="connsiteX49" fmla="*/ 57435 w 765566"/>
              <a:gd name="connsiteY49" fmla="*/ 304056 h 765489"/>
              <a:gd name="connsiteX50" fmla="*/ 13715 w 765566"/>
              <a:gd name="connsiteY50" fmla="*/ 307295 h 765489"/>
              <a:gd name="connsiteX51" fmla="*/ 9905 w 765566"/>
              <a:gd name="connsiteY51" fmla="*/ 304056 h 765489"/>
              <a:gd name="connsiteX52" fmla="*/ 6667 w 765566"/>
              <a:gd name="connsiteY52" fmla="*/ 260241 h 765489"/>
              <a:gd name="connsiteX53" fmla="*/ 9905 w 765566"/>
              <a:gd name="connsiteY53" fmla="*/ 256431 h 765489"/>
              <a:gd name="connsiteX54" fmla="*/ 109442 w 765566"/>
              <a:gd name="connsiteY54" fmla="*/ 156895 h 765489"/>
              <a:gd name="connsiteX55" fmla="*/ 10000 w 765566"/>
              <a:gd name="connsiteY55" fmla="*/ 57454 h 765489"/>
              <a:gd name="connsiteX56" fmla="*/ 6762 w 765566"/>
              <a:gd name="connsiteY56" fmla="*/ 13734 h 765489"/>
              <a:gd name="connsiteX57" fmla="*/ 10000 w 765566"/>
              <a:gd name="connsiteY57" fmla="*/ 9924 h 765489"/>
              <a:gd name="connsiteX58" fmla="*/ 31301 w 765566"/>
              <a:gd name="connsiteY58" fmla="*/ 161 h 765489"/>
              <a:gd name="connsiteX59" fmla="*/ 620935 w 765566"/>
              <a:gd name="connsiteY59" fmla="*/ 18 h 765489"/>
              <a:gd name="connsiteX60" fmla="*/ 735140 w 765566"/>
              <a:gd name="connsiteY60" fmla="*/ 18 h 765489"/>
              <a:gd name="connsiteX61" fmla="*/ 765429 w 765566"/>
              <a:gd name="connsiteY61" fmla="*/ 30308 h 765489"/>
              <a:gd name="connsiteX62" fmla="*/ 765429 w 765566"/>
              <a:gd name="connsiteY62" fmla="*/ 144512 h 765489"/>
              <a:gd name="connsiteX63" fmla="*/ 765429 w 765566"/>
              <a:gd name="connsiteY63" fmla="*/ 146608 h 765489"/>
              <a:gd name="connsiteX64" fmla="*/ 734092 w 765566"/>
              <a:gd name="connsiteY64" fmla="*/ 175754 h 765489"/>
              <a:gd name="connsiteX65" fmla="*/ 704945 w 765566"/>
              <a:gd name="connsiteY65" fmla="*/ 144417 h 765489"/>
              <a:gd name="connsiteX66" fmla="*/ 704945 w 765566"/>
              <a:gd name="connsiteY66" fmla="*/ 103269 h 765489"/>
              <a:gd name="connsiteX67" fmla="*/ 231802 w 765566"/>
              <a:gd name="connsiteY67" fmla="*/ 576413 h 765489"/>
              <a:gd name="connsiteX68" fmla="*/ 241498 w 765566"/>
              <a:gd name="connsiteY68" fmla="*/ 590794 h 765489"/>
              <a:gd name="connsiteX69" fmla="*/ 251365 w 765566"/>
              <a:gd name="connsiteY69" fmla="*/ 639718 h 765489"/>
              <a:gd name="connsiteX70" fmla="*/ 125635 w 765566"/>
              <a:gd name="connsiteY70" fmla="*/ 765448 h 765489"/>
              <a:gd name="connsiteX71" fmla="*/ 0 w 765566"/>
              <a:gd name="connsiteY71" fmla="*/ 639718 h 765489"/>
              <a:gd name="connsiteX72" fmla="*/ 125635 w 765566"/>
              <a:gd name="connsiteY72" fmla="*/ 514083 h 765489"/>
              <a:gd name="connsiteX73" fmla="*/ 174614 w 765566"/>
              <a:gd name="connsiteY73" fmla="*/ 523949 h 765489"/>
              <a:gd name="connsiteX74" fmla="*/ 188912 w 765566"/>
              <a:gd name="connsiteY74" fmla="*/ 533578 h 765489"/>
              <a:gd name="connsiteX75" fmla="*/ 661988 w 765566"/>
              <a:gd name="connsiteY75" fmla="*/ 60502 h 765489"/>
              <a:gd name="connsiteX76" fmla="*/ 620840 w 765566"/>
              <a:gd name="connsiteY76" fmla="*/ 60502 h 765489"/>
              <a:gd name="connsiteX77" fmla="*/ 618744 w 765566"/>
              <a:gd name="connsiteY77" fmla="*/ 60502 h 765489"/>
              <a:gd name="connsiteX78" fmla="*/ 589598 w 765566"/>
              <a:gd name="connsiteY78" fmla="*/ 29165 h 765489"/>
              <a:gd name="connsiteX79" fmla="*/ 620935 w 765566"/>
              <a:gd name="connsiteY79" fmla="*/ 18 h 76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5566" h="765489">
                <a:moveTo>
                  <a:pt x="125635" y="561137"/>
                </a:moveTo>
                <a:cubicBezTo>
                  <a:pt x="82296" y="561137"/>
                  <a:pt x="47149" y="596284"/>
                  <a:pt x="47149" y="639718"/>
                </a:cubicBezTo>
                <a:cubicBezTo>
                  <a:pt x="47149" y="683152"/>
                  <a:pt x="82391" y="718299"/>
                  <a:pt x="125635" y="718299"/>
                </a:cubicBezTo>
                <a:cubicBezTo>
                  <a:pt x="169069" y="718299"/>
                  <a:pt x="204216" y="683152"/>
                  <a:pt x="204216" y="639718"/>
                </a:cubicBezTo>
                <a:cubicBezTo>
                  <a:pt x="204216" y="596284"/>
                  <a:pt x="168974" y="561137"/>
                  <a:pt x="125635" y="561137"/>
                </a:cubicBezTo>
                <a:close/>
                <a:moveTo>
                  <a:pt x="482977" y="451741"/>
                </a:moveTo>
                <a:cubicBezTo>
                  <a:pt x="490775" y="451169"/>
                  <a:pt x="498776" y="453313"/>
                  <a:pt x="505491" y="458266"/>
                </a:cubicBezTo>
                <a:lnTo>
                  <a:pt x="509302" y="461504"/>
                </a:lnTo>
                <a:lnTo>
                  <a:pt x="608838" y="561041"/>
                </a:lnTo>
                <a:lnTo>
                  <a:pt x="708374" y="461599"/>
                </a:lnTo>
                <a:cubicBezTo>
                  <a:pt x="720185" y="449789"/>
                  <a:pt x="738759" y="448455"/>
                  <a:pt x="752094" y="458361"/>
                </a:cubicBezTo>
                <a:lnTo>
                  <a:pt x="751903" y="458171"/>
                </a:lnTo>
                <a:lnTo>
                  <a:pt x="755713" y="461409"/>
                </a:lnTo>
                <a:cubicBezTo>
                  <a:pt x="767524" y="473220"/>
                  <a:pt x="768858" y="491794"/>
                  <a:pt x="758952" y="505224"/>
                </a:cubicBezTo>
                <a:lnTo>
                  <a:pt x="755713" y="509034"/>
                </a:lnTo>
                <a:lnTo>
                  <a:pt x="656177" y="608570"/>
                </a:lnTo>
                <a:lnTo>
                  <a:pt x="755713" y="708107"/>
                </a:lnTo>
                <a:cubicBezTo>
                  <a:pt x="767429" y="719918"/>
                  <a:pt x="768858" y="738491"/>
                  <a:pt x="758952" y="751826"/>
                </a:cubicBezTo>
                <a:lnTo>
                  <a:pt x="755713" y="755636"/>
                </a:lnTo>
                <a:cubicBezTo>
                  <a:pt x="743902" y="767447"/>
                  <a:pt x="725329" y="768781"/>
                  <a:pt x="711898" y="758875"/>
                </a:cubicBezTo>
                <a:lnTo>
                  <a:pt x="708088" y="755636"/>
                </a:lnTo>
                <a:lnTo>
                  <a:pt x="608552" y="656100"/>
                </a:lnTo>
                <a:lnTo>
                  <a:pt x="509111" y="755636"/>
                </a:lnTo>
                <a:cubicBezTo>
                  <a:pt x="497300" y="767352"/>
                  <a:pt x="478726" y="768781"/>
                  <a:pt x="465391" y="758875"/>
                </a:cubicBezTo>
                <a:lnTo>
                  <a:pt x="461581" y="755636"/>
                </a:lnTo>
                <a:cubicBezTo>
                  <a:pt x="449770" y="743825"/>
                  <a:pt x="448437" y="725252"/>
                  <a:pt x="458343" y="711821"/>
                </a:cubicBezTo>
                <a:lnTo>
                  <a:pt x="461581" y="708011"/>
                </a:lnTo>
                <a:lnTo>
                  <a:pt x="561118" y="608475"/>
                </a:lnTo>
                <a:lnTo>
                  <a:pt x="461677" y="509034"/>
                </a:lnTo>
                <a:cubicBezTo>
                  <a:pt x="449865" y="497223"/>
                  <a:pt x="448532" y="478649"/>
                  <a:pt x="458438" y="465314"/>
                </a:cubicBezTo>
                <a:lnTo>
                  <a:pt x="461677" y="461504"/>
                </a:lnTo>
                <a:cubicBezTo>
                  <a:pt x="467582" y="455599"/>
                  <a:pt x="475178" y="452313"/>
                  <a:pt x="482977" y="451741"/>
                </a:cubicBezTo>
                <a:close/>
                <a:moveTo>
                  <a:pt x="31301" y="161"/>
                </a:moveTo>
                <a:cubicBezTo>
                  <a:pt x="39099" y="-410"/>
                  <a:pt x="47100" y="1733"/>
                  <a:pt x="53816" y="6686"/>
                </a:cubicBezTo>
                <a:lnTo>
                  <a:pt x="57625" y="9924"/>
                </a:lnTo>
                <a:lnTo>
                  <a:pt x="157162" y="109461"/>
                </a:lnTo>
                <a:lnTo>
                  <a:pt x="256698" y="10019"/>
                </a:lnTo>
                <a:cubicBezTo>
                  <a:pt x="268509" y="-1791"/>
                  <a:pt x="287083" y="-3125"/>
                  <a:pt x="300418" y="6781"/>
                </a:cubicBezTo>
                <a:lnTo>
                  <a:pt x="300227" y="6591"/>
                </a:lnTo>
                <a:lnTo>
                  <a:pt x="304037" y="9829"/>
                </a:lnTo>
                <a:cubicBezTo>
                  <a:pt x="315848" y="21640"/>
                  <a:pt x="317182" y="40214"/>
                  <a:pt x="307276" y="53644"/>
                </a:cubicBezTo>
                <a:lnTo>
                  <a:pt x="304037" y="57454"/>
                </a:lnTo>
                <a:lnTo>
                  <a:pt x="204501" y="156990"/>
                </a:lnTo>
                <a:lnTo>
                  <a:pt x="304037" y="256526"/>
                </a:lnTo>
                <a:cubicBezTo>
                  <a:pt x="315753" y="268338"/>
                  <a:pt x="317182" y="286911"/>
                  <a:pt x="307276" y="300246"/>
                </a:cubicBezTo>
                <a:lnTo>
                  <a:pt x="304037" y="304056"/>
                </a:lnTo>
                <a:cubicBezTo>
                  <a:pt x="292226" y="315867"/>
                  <a:pt x="273652" y="317201"/>
                  <a:pt x="260222" y="307295"/>
                </a:cubicBezTo>
                <a:lnTo>
                  <a:pt x="256412" y="304056"/>
                </a:lnTo>
                <a:lnTo>
                  <a:pt x="156876" y="204520"/>
                </a:lnTo>
                <a:lnTo>
                  <a:pt x="57435" y="304056"/>
                </a:lnTo>
                <a:cubicBezTo>
                  <a:pt x="45624" y="315772"/>
                  <a:pt x="27050" y="317201"/>
                  <a:pt x="13715" y="307295"/>
                </a:cubicBezTo>
                <a:lnTo>
                  <a:pt x="9905" y="304056"/>
                </a:lnTo>
                <a:cubicBezTo>
                  <a:pt x="-1906" y="292245"/>
                  <a:pt x="-3239" y="273672"/>
                  <a:pt x="6667" y="260241"/>
                </a:cubicBezTo>
                <a:lnTo>
                  <a:pt x="9905" y="256431"/>
                </a:lnTo>
                <a:lnTo>
                  <a:pt x="109442" y="156895"/>
                </a:lnTo>
                <a:lnTo>
                  <a:pt x="10000" y="57454"/>
                </a:lnTo>
                <a:cubicBezTo>
                  <a:pt x="-1810" y="45643"/>
                  <a:pt x="-3144" y="27069"/>
                  <a:pt x="6762" y="13734"/>
                </a:cubicBezTo>
                <a:lnTo>
                  <a:pt x="10000" y="9924"/>
                </a:lnTo>
                <a:cubicBezTo>
                  <a:pt x="15906" y="4018"/>
                  <a:pt x="23502" y="732"/>
                  <a:pt x="31301" y="161"/>
                </a:cubicBezTo>
                <a:close/>
                <a:moveTo>
                  <a:pt x="620935" y="18"/>
                </a:moveTo>
                <a:lnTo>
                  <a:pt x="735140" y="18"/>
                </a:lnTo>
                <a:cubicBezTo>
                  <a:pt x="751904" y="18"/>
                  <a:pt x="765429" y="13639"/>
                  <a:pt x="765429" y="30308"/>
                </a:cubicBezTo>
                <a:lnTo>
                  <a:pt x="765429" y="144512"/>
                </a:lnTo>
                <a:cubicBezTo>
                  <a:pt x="765429" y="145179"/>
                  <a:pt x="765429" y="145941"/>
                  <a:pt x="765429" y="146608"/>
                </a:cubicBezTo>
                <a:cubicBezTo>
                  <a:pt x="764858" y="163277"/>
                  <a:pt x="750761" y="176326"/>
                  <a:pt x="734092" y="175754"/>
                </a:cubicBezTo>
                <a:cubicBezTo>
                  <a:pt x="717423" y="175183"/>
                  <a:pt x="704374" y="161086"/>
                  <a:pt x="704945" y="144417"/>
                </a:cubicBezTo>
                <a:lnTo>
                  <a:pt x="704945" y="103269"/>
                </a:lnTo>
                <a:lnTo>
                  <a:pt x="231802" y="576413"/>
                </a:lnTo>
                <a:lnTo>
                  <a:pt x="241498" y="590794"/>
                </a:lnTo>
                <a:cubicBezTo>
                  <a:pt x="247853" y="605827"/>
                  <a:pt x="251365" y="622359"/>
                  <a:pt x="251365" y="639718"/>
                </a:cubicBezTo>
                <a:cubicBezTo>
                  <a:pt x="251365" y="709155"/>
                  <a:pt x="195072" y="765448"/>
                  <a:pt x="125635" y="765448"/>
                </a:cubicBezTo>
                <a:cubicBezTo>
                  <a:pt x="56198" y="765448"/>
                  <a:pt x="0" y="709155"/>
                  <a:pt x="0" y="639718"/>
                </a:cubicBezTo>
                <a:cubicBezTo>
                  <a:pt x="0" y="570280"/>
                  <a:pt x="56293" y="514083"/>
                  <a:pt x="125635" y="514083"/>
                </a:cubicBezTo>
                <a:cubicBezTo>
                  <a:pt x="143018" y="514083"/>
                  <a:pt x="159567" y="517596"/>
                  <a:pt x="174614" y="523949"/>
                </a:cubicBezTo>
                <a:lnTo>
                  <a:pt x="188912" y="533578"/>
                </a:lnTo>
                <a:lnTo>
                  <a:pt x="661988" y="60502"/>
                </a:lnTo>
                <a:lnTo>
                  <a:pt x="620840" y="60502"/>
                </a:lnTo>
                <a:cubicBezTo>
                  <a:pt x="620173" y="60502"/>
                  <a:pt x="619411" y="60502"/>
                  <a:pt x="618744" y="60502"/>
                </a:cubicBezTo>
                <a:cubicBezTo>
                  <a:pt x="602076" y="59930"/>
                  <a:pt x="589026" y="45833"/>
                  <a:pt x="589598" y="29165"/>
                </a:cubicBezTo>
                <a:cubicBezTo>
                  <a:pt x="590169" y="12496"/>
                  <a:pt x="604266" y="-553"/>
                  <a:pt x="620935" y="18"/>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15" name="Text Placeholder 6">
            <a:extLst>
              <a:ext uri="{FF2B5EF4-FFF2-40B4-BE49-F238E27FC236}">
                <a16:creationId xmlns:a16="http://schemas.microsoft.com/office/drawing/2014/main" id="{CC464FAE-F5CC-2E32-82EA-7B3AE1192749}"/>
              </a:ext>
            </a:extLst>
          </p:cNvPr>
          <p:cNvSpPr txBox="1">
            <a:spLocks/>
          </p:cNvSpPr>
          <p:nvPr/>
        </p:nvSpPr>
        <p:spPr>
          <a:xfrm>
            <a:off x="1143949" y="3069905"/>
            <a:ext cx="2385290" cy="61555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000" err="1">
                <a:solidFill>
                  <a:srgbClr val="000000"/>
                </a:solidFill>
                <a:latin typeface="Montserrat Bold" pitchFamily="2" charset="0"/>
                <a:cs typeface="Segoe UI Semibold"/>
              </a:rPr>
              <a:t>TechClick</a:t>
            </a:r>
            <a:r>
              <a:rPr lang="en-US" sz="1000">
                <a:solidFill>
                  <a:srgbClr val="000000"/>
                </a:solidFill>
                <a:latin typeface="Montserrat Bold" pitchFamily="2" charset="0"/>
                <a:cs typeface="Segoe UI Semibold"/>
              </a:rPr>
              <a:t> – Presales Assistance - Define strategy</a:t>
            </a:r>
          </a:p>
          <a:p>
            <a:pPr marL="0" indent="0" algn="ctr" defTabSz="914310">
              <a:spcBef>
                <a:spcPts val="0"/>
              </a:spcBef>
              <a:buNone/>
              <a:defRPr/>
            </a:pPr>
            <a:r>
              <a:rPr lang="en-US" sz="1000">
                <a:solidFill>
                  <a:srgbClr val="000000"/>
                </a:solidFill>
                <a:cs typeface="Segoe UI Semibold"/>
              </a:rPr>
              <a:t>Align stakeholders, define strategy, and engage a partner</a:t>
            </a:r>
          </a:p>
        </p:txBody>
      </p:sp>
      <p:sp>
        <p:nvSpPr>
          <p:cNvPr id="16" name="Graphic 33" descr="Icon of a notepad with a pen">
            <a:extLst>
              <a:ext uri="{FF2B5EF4-FFF2-40B4-BE49-F238E27FC236}">
                <a16:creationId xmlns:a16="http://schemas.microsoft.com/office/drawing/2014/main" id="{8539D156-45F8-CF2F-9D9F-7899DA2CAEAA}"/>
              </a:ext>
            </a:extLst>
          </p:cNvPr>
          <p:cNvSpPr/>
          <p:nvPr/>
        </p:nvSpPr>
        <p:spPr>
          <a:xfrm>
            <a:off x="2156540" y="4013013"/>
            <a:ext cx="476064" cy="430973"/>
          </a:xfrm>
          <a:custGeom>
            <a:avLst/>
            <a:gdLst>
              <a:gd name="connsiteX0" fmla="*/ 65747 w 328770"/>
              <a:gd name="connsiteY0" fmla="*/ 120535 h 372600"/>
              <a:gd name="connsiteX1" fmla="*/ 76704 w 328770"/>
              <a:gd name="connsiteY1" fmla="*/ 109577 h 372600"/>
              <a:gd name="connsiteX2" fmla="*/ 186282 w 328770"/>
              <a:gd name="connsiteY2" fmla="*/ 109577 h 372600"/>
              <a:gd name="connsiteX3" fmla="*/ 197240 w 328770"/>
              <a:gd name="connsiteY3" fmla="*/ 120535 h 372600"/>
              <a:gd name="connsiteX4" fmla="*/ 186282 w 328770"/>
              <a:gd name="connsiteY4" fmla="*/ 131492 h 372600"/>
              <a:gd name="connsiteX5" fmla="*/ 76704 w 328770"/>
              <a:gd name="connsiteY5" fmla="*/ 131492 h 372600"/>
              <a:gd name="connsiteX6" fmla="*/ 65747 w 328770"/>
              <a:gd name="connsiteY6" fmla="*/ 120535 h 372600"/>
              <a:gd name="connsiteX7" fmla="*/ 76704 w 328770"/>
              <a:gd name="connsiteY7" fmla="*/ 175323 h 372600"/>
              <a:gd name="connsiteX8" fmla="*/ 65747 w 328770"/>
              <a:gd name="connsiteY8" fmla="*/ 186281 h 372600"/>
              <a:gd name="connsiteX9" fmla="*/ 76704 w 328770"/>
              <a:gd name="connsiteY9" fmla="*/ 197239 h 372600"/>
              <a:gd name="connsiteX10" fmla="*/ 186282 w 328770"/>
              <a:gd name="connsiteY10" fmla="*/ 197239 h 372600"/>
              <a:gd name="connsiteX11" fmla="*/ 197240 w 328770"/>
              <a:gd name="connsiteY11" fmla="*/ 186281 h 372600"/>
              <a:gd name="connsiteX12" fmla="*/ 186282 w 328770"/>
              <a:gd name="connsiteY12" fmla="*/ 175323 h 372600"/>
              <a:gd name="connsiteX13" fmla="*/ 76704 w 328770"/>
              <a:gd name="connsiteY13" fmla="*/ 175323 h 372600"/>
              <a:gd name="connsiteX14" fmla="*/ 65747 w 328770"/>
              <a:gd name="connsiteY14" fmla="*/ 252027 h 372600"/>
              <a:gd name="connsiteX15" fmla="*/ 76704 w 328770"/>
              <a:gd name="connsiteY15" fmla="*/ 241069 h 372600"/>
              <a:gd name="connsiteX16" fmla="*/ 120535 w 328770"/>
              <a:gd name="connsiteY16" fmla="*/ 241069 h 372600"/>
              <a:gd name="connsiteX17" fmla="*/ 131493 w 328770"/>
              <a:gd name="connsiteY17" fmla="*/ 252027 h 372600"/>
              <a:gd name="connsiteX18" fmla="*/ 120535 w 328770"/>
              <a:gd name="connsiteY18" fmla="*/ 262985 h 372600"/>
              <a:gd name="connsiteX19" fmla="*/ 76704 w 328770"/>
              <a:gd name="connsiteY19" fmla="*/ 262985 h 372600"/>
              <a:gd name="connsiteX20" fmla="*/ 65747 w 328770"/>
              <a:gd name="connsiteY20" fmla="*/ 252027 h 372600"/>
              <a:gd name="connsiteX21" fmla="*/ 43831 w 328770"/>
              <a:gd name="connsiteY21" fmla="*/ 10958 h 372600"/>
              <a:gd name="connsiteX22" fmla="*/ 54789 w 328770"/>
              <a:gd name="connsiteY22" fmla="*/ 0 h 372600"/>
              <a:gd name="connsiteX23" fmla="*/ 65747 w 328770"/>
              <a:gd name="connsiteY23" fmla="*/ 10958 h 372600"/>
              <a:gd name="connsiteX24" fmla="*/ 65747 w 328770"/>
              <a:gd name="connsiteY24" fmla="*/ 21915 h 372600"/>
              <a:gd name="connsiteX25" fmla="*/ 120535 w 328770"/>
              <a:gd name="connsiteY25" fmla="*/ 21915 h 372600"/>
              <a:gd name="connsiteX26" fmla="*/ 120535 w 328770"/>
              <a:gd name="connsiteY26" fmla="*/ 10958 h 372600"/>
              <a:gd name="connsiteX27" fmla="*/ 131493 w 328770"/>
              <a:gd name="connsiteY27" fmla="*/ 0 h 372600"/>
              <a:gd name="connsiteX28" fmla="*/ 142451 w 328770"/>
              <a:gd name="connsiteY28" fmla="*/ 10958 h 372600"/>
              <a:gd name="connsiteX29" fmla="*/ 142451 w 328770"/>
              <a:gd name="connsiteY29" fmla="*/ 21915 h 372600"/>
              <a:gd name="connsiteX30" fmla="*/ 197240 w 328770"/>
              <a:gd name="connsiteY30" fmla="*/ 21915 h 372600"/>
              <a:gd name="connsiteX31" fmla="*/ 197240 w 328770"/>
              <a:gd name="connsiteY31" fmla="*/ 10958 h 372600"/>
              <a:gd name="connsiteX32" fmla="*/ 208197 w 328770"/>
              <a:gd name="connsiteY32" fmla="*/ 0 h 372600"/>
              <a:gd name="connsiteX33" fmla="*/ 219155 w 328770"/>
              <a:gd name="connsiteY33" fmla="*/ 10958 h 372600"/>
              <a:gd name="connsiteX34" fmla="*/ 219155 w 328770"/>
              <a:gd name="connsiteY34" fmla="*/ 21915 h 372600"/>
              <a:gd name="connsiteX35" fmla="*/ 230113 w 328770"/>
              <a:gd name="connsiteY35" fmla="*/ 21915 h 372600"/>
              <a:gd name="connsiteX36" fmla="*/ 262986 w 328770"/>
              <a:gd name="connsiteY36" fmla="*/ 54789 h 372600"/>
              <a:gd name="connsiteX37" fmla="*/ 262986 w 328770"/>
              <a:gd name="connsiteY37" fmla="*/ 158484 h 372600"/>
              <a:gd name="connsiteX38" fmla="*/ 243306 w 328770"/>
              <a:gd name="connsiteY38" fmla="*/ 171831 h 372600"/>
              <a:gd name="connsiteX39" fmla="*/ 241071 w 328770"/>
              <a:gd name="connsiteY39" fmla="*/ 174067 h 372600"/>
              <a:gd name="connsiteX40" fmla="*/ 241071 w 328770"/>
              <a:gd name="connsiteY40" fmla="*/ 54789 h 372600"/>
              <a:gd name="connsiteX41" fmla="*/ 230113 w 328770"/>
              <a:gd name="connsiteY41" fmla="*/ 43831 h 372600"/>
              <a:gd name="connsiteX42" fmla="*/ 32873 w 328770"/>
              <a:gd name="connsiteY42" fmla="*/ 43831 h 372600"/>
              <a:gd name="connsiteX43" fmla="*/ 21916 w 328770"/>
              <a:gd name="connsiteY43" fmla="*/ 54789 h 372600"/>
              <a:gd name="connsiteX44" fmla="*/ 21916 w 328770"/>
              <a:gd name="connsiteY44" fmla="*/ 317773 h 372600"/>
              <a:gd name="connsiteX45" fmla="*/ 32873 w 328770"/>
              <a:gd name="connsiteY45" fmla="*/ 328731 h 372600"/>
              <a:gd name="connsiteX46" fmla="*/ 114409 w 328770"/>
              <a:gd name="connsiteY46" fmla="*/ 328731 h 372600"/>
              <a:gd name="connsiteX47" fmla="*/ 110830 w 328770"/>
              <a:gd name="connsiteY47" fmla="*/ 343046 h 372600"/>
              <a:gd name="connsiteX48" fmla="*/ 109640 w 328770"/>
              <a:gd name="connsiteY48" fmla="*/ 350646 h 372600"/>
              <a:gd name="connsiteX49" fmla="*/ 32873 w 328770"/>
              <a:gd name="connsiteY49" fmla="*/ 350646 h 372600"/>
              <a:gd name="connsiteX50" fmla="*/ 0 w 328770"/>
              <a:gd name="connsiteY50" fmla="*/ 317773 h 372600"/>
              <a:gd name="connsiteX51" fmla="*/ 0 w 328770"/>
              <a:gd name="connsiteY51" fmla="*/ 54789 h 372600"/>
              <a:gd name="connsiteX52" fmla="*/ 32873 w 328770"/>
              <a:gd name="connsiteY52" fmla="*/ 21915 h 372600"/>
              <a:gd name="connsiteX53" fmla="*/ 43831 w 328770"/>
              <a:gd name="connsiteY53" fmla="*/ 21915 h 372600"/>
              <a:gd name="connsiteX54" fmla="*/ 43831 w 328770"/>
              <a:gd name="connsiteY54" fmla="*/ 10958 h 372600"/>
              <a:gd name="connsiteX55" fmla="*/ 258805 w 328770"/>
              <a:gd name="connsiteY55" fmla="*/ 187328 h 372600"/>
              <a:gd name="connsiteX56" fmla="*/ 152966 w 328770"/>
              <a:gd name="connsiteY56" fmla="*/ 293167 h 372600"/>
              <a:gd name="connsiteX57" fmla="*/ 140299 w 328770"/>
              <a:gd name="connsiteY57" fmla="*/ 315536 h 372600"/>
              <a:gd name="connsiteX58" fmla="*/ 132093 w 328770"/>
              <a:gd name="connsiteY58" fmla="*/ 348363 h 372600"/>
              <a:gd name="connsiteX59" fmla="*/ 155732 w 328770"/>
              <a:gd name="connsiteY59" fmla="*/ 372001 h 372600"/>
              <a:gd name="connsiteX60" fmla="*/ 188559 w 328770"/>
              <a:gd name="connsiteY60" fmla="*/ 363793 h 372600"/>
              <a:gd name="connsiteX61" fmla="*/ 210928 w 328770"/>
              <a:gd name="connsiteY61" fmla="*/ 351129 h 372600"/>
              <a:gd name="connsiteX62" fmla="*/ 316767 w 328770"/>
              <a:gd name="connsiteY62" fmla="*/ 245290 h 372600"/>
              <a:gd name="connsiteX63" fmla="*/ 316767 w 328770"/>
              <a:gd name="connsiteY63" fmla="*/ 187328 h 372600"/>
              <a:gd name="connsiteX64" fmla="*/ 258805 w 328770"/>
              <a:gd name="connsiteY64" fmla="*/ 187328 h 37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8770" h="372600">
                <a:moveTo>
                  <a:pt x="65747" y="120535"/>
                </a:moveTo>
                <a:cubicBezTo>
                  <a:pt x="65747" y="114483"/>
                  <a:pt x="70653" y="109577"/>
                  <a:pt x="76704" y="109577"/>
                </a:cubicBezTo>
                <a:lnTo>
                  <a:pt x="186282" y="109577"/>
                </a:lnTo>
                <a:cubicBezTo>
                  <a:pt x="192333" y="109577"/>
                  <a:pt x="197240" y="114483"/>
                  <a:pt x="197240" y="120535"/>
                </a:cubicBezTo>
                <a:cubicBezTo>
                  <a:pt x="197240" y="126586"/>
                  <a:pt x="192333" y="131492"/>
                  <a:pt x="186282" y="131492"/>
                </a:cubicBezTo>
                <a:lnTo>
                  <a:pt x="76704" y="131492"/>
                </a:lnTo>
                <a:cubicBezTo>
                  <a:pt x="70653" y="131492"/>
                  <a:pt x="65747" y="126586"/>
                  <a:pt x="65747" y="120535"/>
                </a:cubicBezTo>
                <a:close/>
                <a:moveTo>
                  <a:pt x="76704" y="175323"/>
                </a:moveTo>
                <a:cubicBezTo>
                  <a:pt x="70653" y="175323"/>
                  <a:pt x="65747" y="180230"/>
                  <a:pt x="65747" y="186281"/>
                </a:cubicBezTo>
                <a:cubicBezTo>
                  <a:pt x="65747" y="192332"/>
                  <a:pt x="70653" y="197239"/>
                  <a:pt x="76704" y="197239"/>
                </a:cubicBezTo>
                <a:lnTo>
                  <a:pt x="186282" y="197239"/>
                </a:lnTo>
                <a:cubicBezTo>
                  <a:pt x="192333" y="197239"/>
                  <a:pt x="197240" y="192332"/>
                  <a:pt x="197240" y="186281"/>
                </a:cubicBezTo>
                <a:cubicBezTo>
                  <a:pt x="197240" y="180230"/>
                  <a:pt x="192333" y="175323"/>
                  <a:pt x="186282" y="175323"/>
                </a:cubicBezTo>
                <a:lnTo>
                  <a:pt x="76704" y="175323"/>
                </a:lnTo>
                <a:close/>
                <a:moveTo>
                  <a:pt x="65747" y="252027"/>
                </a:moveTo>
                <a:cubicBezTo>
                  <a:pt x="65747" y="245976"/>
                  <a:pt x="70653" y="241069"/>
                  <a:pt x="76704" y="241069"/>
                </a:cubicBezTo>
                <a:lnTo>
                  <a:pt x="120535" y="241069"/>
                </a:lnTo>
                <a:cubicBezTo>
                  <a:pt x="126587" y="241069"/>
                  <a:pt x="131493" y="245976"/>
                  <a:pt x="131493" y="252027"/>
                </a:cubicBezTo>
                <a:cubicBezTo>
                  <a:pt x="131493" y="258078"/>
                  <a:pt x="126587" y="262985"/>
                  <a:pt x="120535" y="262985"/>
                </a:cubicBezTo>
                <a:lnTo>
                  <a:pt x="76704" y="262985"/>
                </a:lnTo>
                <a:cubicBezTo>
                  <a:pt x="70653" y="262985"/>
                  <a:pt x="65747" y="258078"/>
                  <a:pt x="65747" y="252027"/>
                </a:cubicBezTo>
                <a:close/>
                <a:moveTo>
                  <a:pt x="43831" y="10958"/>
                </a:moveTo>
                <a:cubicBezTo>
                  <a:pt x="43831" y="4906"/>
                  <a:pt x="48737" y="0"/>
                  <a:pt x="54789" y="0"/>
                </a:cubicBezTo>
                <a:cubicBezTo>
                  <a:pt x="60841" y="0"/>
                  <a:pt x="65747" y="4906"/>
                  <a:pt x="65747" y="10958"/>
                </a:cubicBezTo>
                <a:lnTo>
                  <a:pt x="65747" y="21915"/>
                </a:lnTo>
                <a:lnTo>
                  <a:pt x="120535" y="21915"/>
                </a:lnTo>
                <a:lnTo>
                  <a:pt x="120535" y="10958"/>
                </a:lnTo>
                <a:cubicBezTo>
                  <a:pt x="120535" y="4906"/>
                  <a:pt x="125441" y="0"/>
                  <a:pt x="131493" y="0"/>
                </a:cubicBezTo>
                <a:cubicBezTo>
                  <a:pt x="137544" y="0"/>
                  <a:pt x="142451" y="4906"/>
                  <a:pt x="142451" y="10958"/>
                </a:cubicBezTo>
                <a:lnTo>
                  <a:pt x="142451" y="21915"/>
                </a:lnTo>
                <a:lnTo>
                  <a:pt x="197240" y="21915"/>
                </a:lnTo>
                <a:lnTo>
                  <a:pt x="197240" y="10958"/>
                </a:lnTo>
                <a:cubicBezTo>
                  <a:pt x="197240" y="4906"/>
                  <a:pt x="202146" y="0"/>
                  <a:pt x="208197" y="0"/>
                </a:cubicBezTo>
                <a:cubicBezTo>
                  <a:pt x="214248" y="0"/>
                  <a:pt x="219155" y="4906"/>
                  <a:pt x="219155" y="10958"/>
                </a:cubicBezTo>
                <a:lnTo>
                  <a:pt x="219155" y="21915"/>
                </a:lnTo>
                <a:lnTo>
                  <a:pt x="230113" y="21915"/>
                </a:lnTo>
                <a:cubicBezTo>
                  <a:pt x="248268" y="21915"/>
                  <a:pt x="262986" y="36633"/>
                  <a:pt x="262986" y="54789"/>
                </a:cubicBezTo>
                <a:lnTo>
                  <a:pt x="262986" y="158484"/>
                </a:lnTo>
                <a:cubicBezTo>
                  <a:pt x="255837" y="161547"/>
                  <a:pt x="249142" y="165996"/>
                  <a:pt x="243306" y="171831"/>
                </a:cubicBezTo>
                <a:lnTo>
                  <a:pt x="241071" y="174067"/>
                </a:lnTo>
                <a:lnTo>
                  <a:pt x="241071" y="54789"/>
                </a:lnTo>
                <a:cubicBezTo>
                  <a:pt x="241071" y="48737"/>
                  <a:pt x="236164" y="43831"/>
                  <a:pt x="230113" y="43831"/>
                </a:cubicBezTo>
                <a:lnTo>
                  <a:pt x="32873" y="43831"/>
                </a:lnTo>
                <a:cubicBezTo>
                  <a:pt x="26822" y="43831"/>
                  <a:pt x="21916" y="48737"/>
                  <a:pt x="21916" y="54789"/>
                </a:cubicBezTo>
                <a:lnTo>
                  <a:pt x="21916" y="317773"/>
                </a:lnTo>
                <a:cubicBezTo>
                  <a:pt x="21916" y="323824"/>
                  <a:pt x="26822" y="328731"/>
                  <a:pt x="32873" y="328731"/>
                </a:cubicBezTo>
                <a:lnTo>
                  <a:pt x="114409" y="328731"/>
                </a:lnTo>
                <a:lnTo>
                  <a:pt x="110830" y="343046"/>
                </a:lnTo>
                <a:cubicBezTo>
                  <a:pt x="110190" y="345608"/>
                  <a:pt x="109800" y="348146"/>
                  <a:pt x="109640" y="350646"/>
                </a:cubicBezTo>
                <a:lnTo>
                  <a:pt x="32873" y="350646"/>
                </a:lnTo>
                <a:cubicBezTo>
                  <a:pt x="14718" y="350646"/>
                  <a:pt x="0" y="335928"/>
                  <a:pt x="0" y="317773"/>
                </a:cubicBezTo>
                <a:lnTo>
                  <a:pt x="0" y="54789"/>
                </a:lnTo>
                <a:cubicBezTo>
                  <a:pt x="0" y="36633"/>
                  <a:pt x="14718" y="21915"/>
                  <a:pt x="32873" y="21915"/>
                </a:cubicBezTo>
                <a:lnTo>
                  <a:pt x="43831" y="21915"/>
                </a:lnTo>
                <a:lnTo>
                  <a:pt x="43831" y="10958"/>
                </a:lnTo>
                <a:close/>
                <a:moveTo>
                  <a:pt x="258805" y="187328"/>
                </a:moveTo>
                <a:lnTo>
                  <a:pt x="152966" y="293167"/>
                </a:lnTo>
                <a:cubicBezTo>
                  <a:pt x="146794" y="299338"/>
                  <a:pt x="142416" y="307070"/>
                  <a:pt x="140299" y="315536"/>
                </a:cubicBezTo>
                <a:lnTo>
                  <a:pt x="132093" y="348363"/>
                </a:lnTo>
                <a:cubicBezTo>
                  <a:pt x="128524" y="362639"/>
                  <a:pt x="141456" y="375569"/>
                  <a:pt x="155732" y="372001"/>
                </a:cubicBezTo>
                <a:lnTo>
                  <a:pt x="188559" y="363793"/>
                </a:lnTo>
                <a:cubicBezTo>
                  <a:pt x="197025" y="361676"/>
                  <a:pt x="204757" y="357300"/>
                  <a:pt x="210928" y="351129"/>
                </a:cubicBezTo>
                <a:lnTo>
                  <a:pt x="316767" y="245290"/>
                </a:lnTo>
                <a:cubicBezTo>
                  <a:pt x="332772" y="229283"/>
                  <a:pt x="332772" y="203333"/>
                  <a:pt x="316767" y="187328"/>
                </a:cubicBezTo>
                <a:cubicBezTo>
                  <a:pt x="300762" y="171322"/>
                  <a:pt x="274809" y="171322"/>
                  <a:pt x="258805" y="187328"/>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17" name="Text Placeholder 7">
            <a:extLst>
              <a:ext uri="{FF2B5EF4-FFF2-40B4-BE49-F238E27FC236}">
                <a16:creationId xmlns:a16="http://schemas.microsoft.com/office/drawing/2014/main" id="{C5023F46-E6F7-2B6E-B400-32E4BAC7DB94}"/>
              </a:ext>
            </a:extLst>
          </p:cNvPr>
          <p:cNvSpPr txBox="1">
            <a:spLocks/>
          </p:cNvSpPr>
          <p:nvPr/>
        </p:nvSpPr>
        <p:spPr>
          <a:xfrm>
            <a:off x="1078386" y="4507412"/>
            <a:ext cx="2441184" cy="76944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000" err="1">
                <a:solidFill>
                  <a:srgbClr val="000000"/>
                </a:solidFill>
                <a:latin typeface="Montserrat Bold" pitchFamily="2" charset="0"/>
                <a:cs typeface="Segoe UI Semibold"/>
              </a:rPr>
              <a:t>TechClick</a:t>
            </a:r>
            <a:r>
              <a:rPr lang="en-US" sz="1000">
                <a:solidFill>
                  <a:srgbClr val="000000"/>
                </a:solidFill>
                <a:latin typeface="Montserrat Bold" pitchFamily="2" charset="0"/>
                <a:cs typeface="Segoe UI Semibold"/>
              </a:rPr>
              <a:t> - Assessment Engagement</a:t>
            </a:r>
          </a:p>
          <a:p>
            <a:pPr marL="0" indent="0" algn="ctr" defTabSz="914310">
              <a:spcBef>
                <a:spcPts val="0"/>
              </a:spcBef>
              <a:buNone/>
              <a:defRPr/>
            </a:pPr>
            <a:r>
              <a:rPr lang="en-US" sz="1000">
                <a:solidFill>
                  <a:srgbClr val="000000"/>
                </a:solidFill>
                <a:cs typeface="Segoe UI Semibold"/>
              </a:rPr>
              <a:t>Discover and assess your environment, build a business case and a holistic plan </a:t>
            </a:r>
          </a:p>
        </p:txBody>
      </p:sp>
      <p:sp>
        <p:nvSpPr>
          <p:cNvPr id="18" name="object 30">
            <a:extLst>
              <a:ext uri="{FF2B5EF4-FFF2-40B4-BE49-F238E27FC236}">
                <a16:creationId xmlns:a16="http://schemas.microsoft.com/office/drawing/2014/main" id="{827A41E0-51A7-6139-1EB5-82EF87BC69FD}"/>
              </a:ext>
              <a:ext uri="{C183D7F6-B498-43B3-948B-1728B52AA6E4}">
                <adec:decorative xmlns:adec="http://schemas.microsoft.com/office/drawing/2017/decorative" val="1"/>
              </a:ext>
            </a:extLst>
          </p:cNvPr>
          <p:cNvSpPr/>
          <p:nvPr/>
        </p:nvSpPr>
        <p:spPr>
          <a:xfrm>
            <a:off x="5151309" y="2007968"/>
            <a:ext cx="2042092" cy="396875"/>
          </a:xfrm>
          <a:prstGeom prst="roundRect">
            <a:avLst>
              <a:gd name="adj" fmla="val 50000"/>
            </a:avLst>
          </a:prstGeom>
          <a:solidFill>
            <a:schemeClr val="tx1">
              <a:lumMod val="75000"/>
              <a:lumOff val="25000"/>
            </a:schemeClr>
          </a:solidFill>
          <a:ln w="0">
            <a:noFill/>
            <a:prstDash val="solid"/>
            <a:round/>
            <a:headEnd/>
            <a:tailEnd/>
          </a:ln>
          <a:effectLst/>
        </p:spPr>
        <p:txBody>
          <a:bodyPr vert="horz" wrap="square" lIns="91440" tIns="0" rIns="0" bIns="0" numCol="1" anchor="ctr" anchorCtr="0" compatLnSpc="1">
            <a:prstTxWarp prst="textNoShape">
              <a:avLst/>
            </a:prstTxWarp>
          </a:bodyPr>
          <a:lstStyle/>
          <a:p>
            <a:pPr algn="ctr" defTabSz="914310">
              <a:spcAft>
                <a:spcPts val="600"/>
              </a:spcAft>
              <a:buClrTx/>
              <a:defRPr/>
            </a:pPr>
            <a:r>
              <a:rPr lang="en-US" sz="1600" kern="1200">
                <a:solidFill>
                  <a:srgbClr val="FFFFFF"/>
                </a:solidFill>
                <a:latin typeface="Montserrat Bold" pitchFamily="2" charset="0"/>
              </a:rPr>
              <a:t>During move</a:t>
            </a:r>
          </a:p>
        </p:txBody>
      </p:sp>
      <p:sp>
        <p:nvSpPr>
          <p:cNvPr id="19" name="Text Placeholder 9">
            <a:extLst>
              <a:ext uri="{FF2B5EF4-FFF2-40B4-BE49-F238E27FC236}">
                <a16:creationId xmlns:a16="http://schemas.microsoft.com/office/drawing/2014/main" id="{FE9D327B-3D52-B2D2-E34E-5227B9B99D11}"/>
              </a:ext>
            </a:extLst>
          </p:cNvPr>
          <p:cNvSpPr txBox="1">
            <a:spLocks/>
          </p:cNvSpPr>
          <p:nvPr/>
        </p:nvSpPr>
        <p:spPr>
          <a:xfrm>
            <a:off x="3952998" y="2548403"/>
            <a:ext cx="4438721" cy="46166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000" err="1">
                <a:solidFill>
                  <a:srgbClr val="000000"/>
                </a:solidFill>
                <a:latin typeface="Montserrat Bold" pitchFamily="2" charset="0"/>
                <a:cs typeface="Segoe UI Semibold"/>
              </a:rPr>
              <a:t>TechClick</a:t>
            </a:r>
            <a:r>
              <a:rPr lang="en-US" sz="1000">
                <a:solidFill>
                  <a:srgbClr val="000000"/>
                </a:solidFill>
                <a:latin typeface="Montserrat Bold" pitchFamily="2" charset="0"/>
                <a:cs typeface="Segoe UI Semibold"/>
              </a:rPr>
              <a:t> - Migration and modernization Project</a:t>
            </a:r>
          </a:p>
          <a:p>
            <a:pPr marL="0" indent="0" algn="ctr" defTabSz="914310">
              <a:spcBef>
                <a:spcPts val="0"/>
              </a:spcBef>
              <a:buNone/>
              <a:defRPr/>
            </a:pPr>
            <a:r>
              <a:rPr lang="en-US" sz="1000">
                <a:solidFill>
                  <a:srgbClr val="000000"/>
                </a:solidFill>
                <a:cs typeface="Segoe UI Semibold"/>
              </a:rPr>
              <a:t>Take an iterative approach with each wave </a:t>
            </a:r>
            <a:br>
              <a:rPr lang="en-US" sz="1000">
                <a:solidFill>
                  <a:srgbClr val="000000"/>
                </a:solidFill>
                <a:cs typeface="Segoe UI Semibold"/>
              </a:rPr>
            </a:br>
            <a:r>
              <a:rPr lang="en-US" sz="1000">
                <a:solidFill>
                  <a:srgbClr val="000000"/>
                </a:solidFill>
                <a:cs typeface="Segoe UI Semibold"/>
              </a:rPr>
              <a:t>comprising a defined set of workloads</a:t>
            </a:r>
          </a:p>
        </p:txBody>
      </p:sp>
      <p:grpSp>
        <p:nvGrpSpPr>
          <p:cNvPr id="20" name="Group 19" descr="A graphic showing continuous process between Migrate and Modernize with Ready Build out landing zone, skill up your staff and review best practices, and Adopt Migrate and modernize iteratively using built-in tools and automation inside it">
            <a:extLst>
              <a:ext uri="{FF2B5EF4-FFF2-40B4-BE49-F238E27FC236}">
                <a16:creationId xmlns:a16="http://schemas.microsoft.com/office/drawing/2014/main" id="{3E84AEBF-0CA1-D617-B78C-D95348E89A22}"/>
              </a:ext>
            </a:extLst>
          </p:cNvPr>
          <p:cNvGrpSpPr/>
          <p:nvPr/>
        </p:nvGrpSpPr>
        <p:grpSpPr>
          <a:xfrm>
            <a:off x="3760346" y="3208213"/>
            <a:ext cx="4825606" cy="2301117"/>
            <a:chOff x="3683991" y="2764841"/>
            <a:chExt cx="4825606" cy="2301117"/>
          </a:xfrm>
        </p:grpSpPr>
        <p:sp>
          <p:nvSpPr>
            <p:cNvPr id="21" name="Rectangle: Rounded Corners 20">
              <a:extLst>
                <a:ext uri="{FF2B5EF4-FFF2-40B4-BE49-F238E27FC236}">
                  <a16:creationId xmlns:a16="http://schemas.microsoft.com/office/drawing/2014/main" id="{04FAB411-24A3-3146-B3B2-D128DF6CAB73}"/>
                </a:ext>
                <a:ext uri="{C183D7F6-B498-43B3-948B-1728B52AA6E4}">
                  <adec:decorative xmlns:adec="http://schemas.microsoft.com/office/drawing/2017/decorative" val="1"/>
                </a:ext>
              </a:extLst>
            </p:cNvPr>
            <p:cNvSpPr/>
            <p:nvPr/>
          </p:nvSpPr>
          <p:spPr>
            <a:xfrm>
              <a:off x="3876640" y="2965282"/>
              <a:ext cx="4438721" cy="1942246"/>
            </a:xfrm>
            <a:prstGeom prst="roundRect">
              <a:avLst>
                <a:gd name="adj" fmla="val 2935"/>
              </a:avLst>
            </a:prstGeom>
            <a:noFill/>
            <a:ln w="15875" cmpd="sng">
              <a:solidFill>
                <a:srgbClr val="0078D4"/>
              </a:solidFill>
              <a:prstDash val="dash"/>
              <a:round/>
              <a:extLst>
                <a:ext uri="{C807C97D-BFC1-408E-A445-0C87EB9F89A2}">
                  <ask:lineSketchStyleProps xmlns:ask="http://schemas.microsoft.com/office/drawing/2018/sketchyshapes" sd="1219033472">
                    <a:custGeom>
                      <a:avLst/>
                      <a:gdLst>
                        <a:gd name="connsiteX0" fmla="*/ 0 w 4438721"/>
                        <a:gd name="connsiteY0" fmla="*/ 343374 h 2060246"/>
                        <a:gd name="connsiteX1" fmla="*/ 343374 w 4438721"/>
                        <a:gd name="connsiteY1" fmla="*/ 0 h 2060246"/>
                        <a:gd name="connsiteX2" fmla="*/ 4095347 w 4438721"/>
                        <a:gd name="connsiteY2" fmla="*/ 0 h 2060246"/>
                        <a:gd name="connsiteX3" fmla="*/ 4438721 w 4438721"/>
                        <a:gd name="connsiteY3" fmla="*/ 343374 h 2060246"/>
                        <a:gd name="connsiteX4" fmla="*/ 4438721 w 4438721"/>
                        <a:gd name="connsiteY4" fmla="*/ 1716872 h 2060246"/>
                        <a:gd name="connsiteX5" fmla="*/ 4095347 w 4438721"/>
                        <a:gd name="connsiteY5" fmla="*/ 2060246 h 2060246"/>
                        <a:gd name="connsiteX6" fmla="*/ 343374 w 4438721"/>
                        <a:gd name="connsiteY6" fmla="*/ 2060246 h 2060246"/>
                        <a:gd name="connsiteX7" fmla="*/ 0 w 4438721"/>
                        <a:gd name="connsiteY7" fmla="*/ 1716872 h 2060246"/>
                        <a:gd name="connsiteX8" fmla="*/ 0 w 4438721"/>
                        <a:gd name="connsiteY8" fmla="*/ 343374 h 20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721" h="2060246" extrusionOk="0">
                          <a:moveTo>
                            <a:pt x="0" y="343374"/>
                          </a:moveTo>
                          <a:cubicBezTo>
                            <a:pt x="-23320" y="139350"/>
                            <a:pt x="144474" y="3476"/>
                            <a:pt x="343374" y="0"/>
                          </a:cubicBezTo>
                          <a:cubicBezTo>
                            <a:pt x="2188683" y="132882"/>
                            <a:pt x="3398197" y="-84951"/>
                            <a:pt x="4095347" y="0"/>
                          </a:cubicBezTo>
                          <a:cubicBezTo>
                            <a:pt x="4279308" y="5546"/>
                            <a:pt x="4434515" y="176983"/>
                            <a:pt x="4438721" y="343374"/>
                          </a:cubicBezTo>
                          <a:cubicBezTo>
                            <a:pt x="4503397" y="581002"/>
                            <a:pt x="4490459" y="1229194"/>
                            <a:pt x="4438721" y="1716872"/>
                          </a:cubicBezTo>
                          <a:cubicBezTo>
                            <a:pt x="4444176" y="1907159"/>
                            <a:pt x="4289066" y="2051851"/>
                            <a:pt x="4095347" y="2060246"/>
                          </a:cubicBezTo>
                          <a:cubicBezTo>
                            <a:pt x="2927912" y="2147885"/>
                            <a:pt x="1322372" y="1987567"/>
                            <a:pt x="343374" y="2060246"/>
                          </a:cubicBezTo>
                          <a:cubicBezTo>
                            <a:pt x="152172" y="2045346"/>
                            <a:pt x="-12903" y="1924443"/>
                            <a:pt x="0" y="1716872"/>
                          </a:cubicBezTo>
                          <a:cubicBezTo>
                            <a:pt x="-41310" y="1262809"/>
                            <a:pt x="-9379" y="725535"/>
                            <a:pt x="0" y="34337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buClrTx/>
                <a:defRPr/>
              </a:pPr>
              <a:endParaRPr lang="en-US" sz="1800" kern="1200">
                <a:solidFill>
                  <a:prstClr val="white"/>
                </a:solidFill>
                <a:latin typeface="Segoe Sans Text"/>
              </a:endParaRPr>
            </a:p>
          </p:txBody>
        </p:sp>
        <p:sp>
          <p:nvSpPr>
            <p:cNvPr id="22" name="object 10">
              <a:extLst>
                <a:ext uri="{FF2B5EF4-FFF2-40B4-BE49-F238E27FC236}">
                  <a16:creationId xmlns:a16="http://schemas.microsoft.com/office/drawing/2014/main" id="{7823D4B6-CD6E-3FB7-7BA4-54EFD628CE3E}"/>
                </a:ext>
                <a:ext uri="{C183D7F6-B498-43B3-948B-1728B52AA6E4}">
                  <adec:decorative xmlns:adec="http://schemas.microsoft.com/office/drawing/2017/decorative" val="1"/>
                </a:ext>
              </a:extLst>
            </p:cNvPr>
            <p:cNvSpPr txBox="1">
              <a:spLocks/>
            </p:cNvSpPr>
            <p:nvPr/>
          </p:nvSpPr>
          <p:spPr>
            <a:xfrm>
              <a:off x="5414911" y="2764841"/>
              <a:ext cx="1362178" cy="374571"/>
            </a:xfrm>
            <a:prstGeom prst="roundRect">
              <a:avLst/>
            </a:prstGeom>
            <a:solidFill>
              <a:schemeClr val="bg1"/>
            </a:solidFill>
          </p:spPr>
          <p:txBody>
            <a:bodyPr vert="horz" wrap="square" lIns="91440" tIns="45720" rIns="91440" bIns="45720" rtlCol="0" anchor="ctr">
              <a:spAutoFit/>
            </a:bodyPr>
            <a:lstStyle/>
            <a:p>
              <a:pPr algn="ctr" defTabSz="914310">
                <a:spcBef>
                  <a:spcPts val="305"/>
                </a:spcBef>
                <a:buClrTx/>
                <a:defRPr/>
              </a:pPr>
              <a:r>
                <a:rPr lang="en-US" sz="1600" kern="1200">
                  <a:solidFill>
                    <a:srgbClr val="0078D4"/>
                  </a:solidFill>
                  <a:latin typeface="Segoe Sans Text"/>
                  <a:ea typeface="+mn-ea"/>
                  <a:cs typeface="Segoe UI Semibold"/>
                </a:rPr>
                <a:t>Migrate</a:t>
              </a:r>
              <a:endParaRPr lang="en-US" sz="1200" kern="1200">
                <a:solidFill>
                  <a:srgbClr val="0078D4"/>
                </a:solidFill>
                <a:latin typeface="Segoe Sans Text"/>
                <a:ea typeface="+mn-ea"/>
                <a:cs typeface="Segoe UI Semibold"/>
              </a:endParaRPr>
            </a:p>
          </p:txBody>
        </p:sp>
        <p:sp>
          <p:nvSpPr>
            <p:cNvPr id="23" name="object 10">
              <a:extLst>
                <a:ext uri="{FF2B5EF4-FFF2-40B4-BE49-F238E27FC236}">
                  <a16:creationId xmlns:a16="http://schemas.microsoft.com/office/drawing/2014/main" id="{9EDDC337-2B54-B4CB-A68D-B8CE1984A72A}"/>
                </a:ext>
                <a:ext uri="{C183D7F6-B498-43B3-948B-1728B52AA6E4}">
                  <adec:decorative xmlns:adec="http://schemas.microsoft.com/office/drawing/2017/decorative" val="1"/>
                </a:ext>
              </a:extLst>
            </p:cNvPr>
            <p:cNvSpPr txBox="1">
              <a:spLocks/>
            </p:cNvSpPr>
            <p:nvPr/>
          </p:nvSpPr>
          <p:spPr>
            <a:xfrm>
              <a:off x="5414910" y="4691387"/>
              <a:ext cx="1362179" cy="374571"/>
            </a:xfrm>
            <a:prstGeom prst="roundRect">
              <a:avLst/>
            </a:prstGeom>
            <a:solidFill>
              <a:schemeClr val="bg1"/>
            </a:solidFill>
          </p:spPr>
          <p:txBody>
            <a:bodyPr vert="horz" wrap="square" lIns="91440" tIns="45720" rIns="91440" bIns="45720" rtlCol="0" anchor="ctr">
              <a:spAutoFit/>
            </a:bodyPr>
            <a:lstStyle>
              <a:defPPr>
                <a:defRPr lang="en-US"/>
              </a:defPPr>
              <a:lvl1pPr algn="ctr">
                <a:lnSpc>
                  <a:spcPct val="100000"/>
                </a:lnSpc>
                <a:spcBef>
                  <a:spcPts val="305"/>
                </a:spcBef>
                <a:defRPr sz="1600" b="1" spc="-15">
                  <a:solidFill>
                    <a:srgbClr val="49C7EB"/>
                  </a:solidFill>
                  <a:latin typeface="Segoe UI Semibold"/>
                  <a:cs typeface="Segoe UI Semibold"/>
                </a:defRPr>
              </a:lvl1pPr>
            </a:lstStyle>
            <a:p>
              <a:pPr defTabSz="914310">
                <a:buClrTx/>
                <a:defRPr/>
              </a:pPr>
              <a:r>
                <a:rPr lang="en-US" b="0" kern="1200" spc="0">
                  <a:solidFill>
                    <a:srgbClr val="0078D4"/>
                  </a:solidFill>
                  <a:latin typeface="Segoe Sans Text"/>
                  <a:ea typeface="+mn-ea"/>
                </a:rPr>
                <a:t>Modernize</a:t>
              </a:r>
            </a:p>
          </p:txBody>
        </p:sp>
        <p:sp>
          <p:nvSpPr>
            <p:cNvPr id="24" name="Text Placeholder 14">
              <a:extLst>
                <a:ext uri="{FF2B5EF4-FFF2-40B4-BE49-F238E27FC236}">
                  <a16:creationId xmlns:a16="http://schemas.microsoft.com/office/drawing/2014/main" id="{E0F71E70-AF93-993F-D5B9-99D49F1C4839}"/>
                </a:ext>
              </a:extLst>
            </p:cNvPr>
            <p:cNvSpPr txBox="1">
              <a:spLocks/>
            </p:cNvSpPr>
            <p:nvPr/>
          </p:nvSpPr>
          <p:spPr>
            <a:xfrm>
              <a:off x="4200932" y="3831718"/>
              <a:ext cx="1762349" cy="61555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000">
                  <a:solidFill>
                    <a:srgbClr val="000000"/>
                  </a:solidFill>
                  <a:latin typeface="Montserrat Bold" pitchFamily="2" charset="0"/>
                  <a:cs typeface="Segoe UI Semibold"/>
                </a:rPr>
                <a:t>Ready</a:t>
              </a:r>
            </a:p>
            <a:p>
              <a:pPr marL="0" indent="0" algn="ctr" defTabSz="914310">
                <a:spcBef>
                  <a:spcPts val="0"/>
                </a:spcBef>
                <a:buNone/>
                <a:defRPr/>
              </a:pPr>
              <a:r>
                <a:rPr lang="en-US" sz="1000">
                  <a:solidFill>
                    <a:srgbClr val="000000"/>
                  </a:solidFill>
                  <a:cs typeface="Segoe UI Semibold"/>
                </a:rPr>
                <a:t>Build out landing zone, skill up your staff and review best practices</a:t>
              </a:r>
            </a:p>
          </p:txBody>
        </p:sp>
        <p:sp>
          <p:nvSpPr>
            <p:cNvPr id="25" name="Text Placeholder 18">
              <a:extLst>
                <a:ext uri="{FF2B5EF4-FFF2-40B4-BE49-F238E27FC236}">
                  <a16:creationId xmlns:a16="http://schemas.microsoft.com/office/drawing/2014/main" id="{7986EA50-32E4-922A-3471-2A0CD7EB4C80}"/>
                </a:ext>
              </a:extLst>
            </p:cNvPr>
            <p:cNvSpPr txBox="1">
              <a:spLocks/>
            </p:cNvSpPr>
            <p:nvPr/>
          </p:nvSpPr>
          <p:spPr>
            <a:xfrm>
              <a:off x="6228720" y="3831718"/>
              <a:ext cx="1762349" cy="95410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400">
                  <a:solidFill>
                    <a:srgbClr val="000000"/>
                  </a:solidFill>
                  <a:latin typeface="Montserrat Bold" pitchFamily="2" charset="0"/>
                  <a:cs typeface="Segoe UI Semibold"/>
                </a:rPr>
                <a:t>Adopt</a:t>
              </a:r>
            </a:p>
            <a:p>
              <a:pPr marL="0" indent="0" algn="ctr" defTabSz="914310">
                <a:spcBef>
                  <a:spcPts val="0"/>
                </a:spcBef>
                <a:buNone/>
                <a:defRPr/>
              </a:pPr>
              <a:r>
                <a:rPr lang="en-US" sz="1200">
                  <a:solidFill>
                    <a:srgbClr val="000000"/>
                  </a:solidFill>
                  <a:cs typeface="Segoe UI Semibold"/>
                </a:rPr>
                <a:t>Migrate and modernize iteratively using built-in tools and automation</a:t>
              </a:r>
            </a:p>
          </p:txBody>
        </p:sp>
        <p:sp>
          <p:nvSpPr>
            <p:cNvPr id="26" name="Graphic 26" descr="Icon of a checkmark inside a circle">
              <a:extLst>
                <a:ext uri="{FF2B5EF4-FFF2-40B4-BE49-F238E27FC236}">
                  <a16:creationId xmlns:a16="http://schemas.microsoft.com/office/drawing/2014/main" id="{B9B8FFF4-5886-6590-5D30-61F3C8A5EE86}"/>
                </a:ext>
              </a:extLst>
            </p:cNvPr>
            <p:cNvSpPr>
              <a:spLocks/>
            </p:cNvSpPr>
            <p:nvPr/>
          </p:nvSpPr>
          <p:spPr>
            <a:xfrm>
              <a:off x="4843295" y="3237780"/>
              <a:ext cx="477622" cy="477622"/>
            </a:xfrm>
            <a:custGeom>
              <a:avLst/>
              <a:gdLst>
                <a:gd name="connsiteX0" fmla="*/ 119818 w 239636"/>
                <a:gd name="connsiteY0" fmla="*/ 0 h 239636"/>
                <a:gd name="connsiteX1" fmla="*/ 239637 w 239636"/>
                <a:gd name="connsiteY1" fmla="*/ 119818 h 239636"/>
                <a:gd name="connsiteX2" fmla="*/ 119818 w 239636"/>
                <a:gd name="connsiteY2" fmla="*/ 239637 h 239636"/>
                <a:gd name="connsiteX3" fmla="*/ 0 w 239636"/>
                <a:gd name="connsiteY3" fmla="*/ 119818 h 239636"/>
                <a:gd name="connsiteX4" fmla="*/ 119818 w 239636"/>
                <a:gd name="connsiteY4" fmla="*/ 0 h 239636"/>
                <a:gd name="connsiteX5" fmla="*/ 119818 w 239636"/>
                <a:gd name="connsiteY5" fmla="*/ 17973 h 239636"/>
                <a:gd name="connsiteX6" fmla="*/ 17973 w 239636"/>
                <a:gd name="connsiteY6" fmla="*/ 119818 h 239636"/>
                <a:gd name="connsiteX7" fmla="*/ 119818 w 239636"/>
                <a:gd name="connsiteY7" fmla="*/ 221664 h 239636"/>
                <a:gd name="connsiteX8" fmla="*/ 221664 w 239636"/>
                <a:gd name="connsiteY8" fmla="*/ 119818 h 239636"/>
                <a:gd name="connsiteX9" fmla="*/ 119818 w 239636"/>
                <a:gd name="connsiteY9" fmla="*/ 17973 h 239636"/>
                <a:gd name="connsiteX10" fmla="*/ 104841 w 239636"/>
                <a:gd name="connsiteY10" fmla="*/ 137064 h 239636"/>
                <a:gd name="connsiteX11" fmla="*/ 158396 w 239636"/>
                <a:gd name="connsiteY11" fmla="*/ 83509 h 239636"/>
                <a:gd name="connsiteX12" fmla="*/ 171104 w 239636"/>
                <a:gd name="connsiteY12" fmla="*/ 83509 h 239636"/>
                <a:gd name="connsiteX13" fmla="*/ 171974 w 239636"/>
                <a:gd name="connsiteY13" fmla="*/ 95210 h 239636"/>
                <a:gd name="connsiteX14" fmla="*/ 171104 w 239636"/>
                <a:gd name="connsiteY14" fmla="*/ 96218 h 239636"/>
                <a:gd name="connsiteX15" fmla="*/ 111195 w 239636"/>
                <a:gd name="connsiteY15" fmla="*/ 156127 h 239636"/>
                <a:gd name="connsiteX16" fmla="*/ 99495 w 239636"/>
                <a:gd name="connsiteY16" fmla="*/ 156997 h 239636"/>
                <a:gd name="connsiteX17" fmla="*/ 98487 w 239636"/>
                <a:gd name="connsiteY17" fmla="*/ 156127 h 239636"/>
                <a:gd name="connsiteX18" fmla="*/ 68532 w 239636"/>
                <a:gd name="connsiteY18" fmla="*/ 126172 h 239636"/>
                <a:gd name="connsiteX19" fmla="*/ 68532 w 239636"/>
                <a:gd name="connsiteY19" fmla="*/ 113464 h 239636"/>
                <a:gd name="connsiteX20" fmla="*/ 80233 w 239636"/>
                <a:gd name="connsiteY20" fmla="*/ 112594 h 239636"/>
                <a:gd name="connsiteX21" fmla="*/ 81241 w 239636"/>
                <a:gd name="connsiteY21" fmla="*/ 113464 h 239636"/>
                <a:gd name="connsiteX22" fmla="*/ 104841 w 239636"/>
                <a:gd name="connsiteY22" fmla="*/ 137064 h 239636"/>
                <a:gd name="connsiteX23" fmla="*/ 158396 w 239636"/>
                <a:gd name="connsiteY23" fmla="*/ 83509 h 239636"/>
                <a:gd name="connsiteX24" fmla="*/ 104841 w 239636"/>
                <a:gd name="connsiteY24" fmla="*/ 137064 h 2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636" h="239636">
                  <a:moveTo>
                    <a:pt x="119818" y="0"/>
                  </a:moveTo>
                  <a:cubicBezTo>
                    <a:pt x="185992" y="0"/>
                    <a:pt x="239637" y="53644"/>
                    <a:pt x="239637" y="119818"/>
                  </a:cubicBezTo>
                  <a:cubicBezTo>
                    <a:pt x="239637" y="185992"/>
                    <a:pt x="185992" y="239637"/>
                    <a:pt x="119818" y="239637"/>
                  </a:cubicBezTo>
                  <a:cubicBezTo>
                    <a:pt x="53644" y="239637"/>
                    <a:pt x="0" y="185992"/>
                    <a:pt x="0" y="119818"/>
                  </a:cubicBezTo>
                  <a:cubicBezTo>
                    <a:pt x="0" y="53644"/>
                    <a:pt x="53644" y="0"/>
                    <a:pt x="119818" y="0"/>
                  </a:cubicBezTo>
                  <a:close/>
                  <a:moveTo>
                    <a:pt x="119818" y="17973"/>
                  </a:moveTo>
                  <a:cubicBezTo>
                    <a:pt x="63571" y="17973"/>
                    <a:pt x="17973" y="63571"/>
                    <a:pt x="17973" y="119818"/>
                  </a:cubicBezTo>
                  <a:cubicBezTo>
                    <a:pt x="17973" y="176066"/>
                    <a:pt x="63571" y="221664"/>
                    <a:pt x="119818" y="221664"/>
                  </a:cubicBezTo>
                  <a:cubicBezTo>
                    <a:pt x="176066" y="221664"/>
                    <a:pt x="221664" y="176066"/>
                    <a:pt x="221664" y="119818"/>
                  </a:cubicBezTo>
                  <a:cubicBezTo>
                    <a:pt x="221664" y="63571"/>
                    <a:pt x="176066" y="17973"/>
                    <a:pt x="119818" y="17973"/>
                  </a:cubicBezTo>
                  <a:close/>
                  <a:moveTo>
                    <a:pt x="104841" y="137064"/>
                  </a:moveTo>
                  <a:lnTo>
                    <a:pt x="158396" y="83509"/>
                  </a:lnTo>
                  <a:cubicBezTo>
                    <a:pt x="161906" y="80000"/>
                    <a:pt x="167595" y="80000"/>
                    <a:pt x="171104" y="83509"/>
                  </a:cubicBezTo>
                  <a:cubicBezTo>
                    <a:pt x="174295" y="86700"/>
                    <a:pt x="174585" y="91692"/>
                    <a:pt x="171974" y="95210"/>
                  </a:cubicBezTo>
                  <a:lnTo>
                    <a:pt x="171104" y="96218"/>
                  </a:lnTo>
                  <a:lnTo>
                    <a:pt x="111195" y="156127"/>
                  </a:lnTo>
                  <a:cubicBezTo>
                    <a:pt x="108005" y="159318"/>
                    <a:pt x="103013" y="159608"/>
                    <a:pt x="99495" y="156997"/>
                  </a:cubicBezTo>
                  <a:lnTo>
                    <a:pt x="98487" y="156127"/>
                  </a:lnTo>
                  <a:lnTo>
                    <a:pt x="68532" y="126172"/>
                  </a:lnTo>
                  <a:cubicBezTo>
                    <a:pt x="65023" y="122663"/>
                    <a:pt x="65023" y="116974"/>
                    <a:pt x="68532" y="113464"/>
                  </a:cubicBezTo>
                  <a:cubicBezTo>
                    <a:pt x="71723" y="110274"/>
                    <a:pt x="76715" y="109984"/>
                    <a:pt x="80233" y="112594"/>
                  </a:cubicBezTo>
                  <a:lnTo>
                    <a:pt x="81241" y="113464"/>
                  </a:lnTo>
                  <a:lnTo>
                    <a:pt x="104841" y="137064"/>
                  </a:lnTo>
                  <a:lnTo>
                    <a:pt x="158396" y="83509"/>
                  </a:lnTo>
                  <a:lnTo>
                    <a:pt x="104841" y="137064"/>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27" name="Oval 26">
              <a:extLst>
                <a:ext uri="{FF2B5EF4-FFF2-40B4-BE49-F238E27FC236}">
                  <a16:creationId xmlns:a16="http://schemas.microsoft.com/office/drawing/2014/main" id="{A2062530-24D9-AA78-9A76-E2162600552C}"/>
                </a:ext>
                <a:ext uri="{C183D7F6-B498-43B3-948B-1728B52AA6E4}">
                  <adec:decorative xmlns:adec="http://schemas.microsoft.com/office/drawing/2017/decorative" val="1"/>
                </a:ext>
              </a:extLst>
            </p:cNvPr>
            <p:cNvSpPr>
              <a:spLocks/>
            </p:cNvSpPr>
            <p:nvPr/>
          </p:nvSpPr>
          <p:spPr bwMode="auto">
            <a:xfrm>
              <a:off x="8128000" y="3745607"/>
              <a:ext cx="381597" cy="381596"/>
            </a:xfrm>
            <a:prstGeom prst="ellipse">
              <a:avLst/>
            </a:prstGeom>
            <a:solidFill>
              <a:schemeClr val="accent1">
                <a:lumMod val="75000"/>
              </a:schemeClr>
            </a:solidFill>
            <a:ln>
              <a:solidFill>
                <a:schemeClr val="accent1"/>
              </a:solidFill>
              <a:headEnd type="none" w="med" len="med"/>
              <a:tailEnd type="none" w="med" len="med"/>
            </a:ln>
            <a:effectLst>
              <a:innerShdw blurRad="50800">
                <a:prstClr val="black">
                  <a:alpha val="2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sp>
          <p:nvSpPr>
            <p:cNvPr id="28" name="Oval 27">
              <a:extLst>
                <a:ext uri="{FF2B5EF4-FFF2-40B4-BE49-F238E27FC236}">
                  <a16:creationId xmlns:a16="http://schemas.microsoft.com/office/drawing/2014/main" id="{95B4082C-09D3-919C-8C2E-8A1619D47D23}"/>
                </a:ext>
                <a:ext uri="{C183D7F6-B498-43B3-948B-1728B52AA6E4}">
                  <adec:decorative xmlns:adec="http://schemas.microsoft.com/office/drawing/2017/decorative" val="1"/>
                </a:ext>
              </a:extLst>
            </p:cNvPr>
            <p:cNvSpPr>
              <a:spLocks/>
            </p:cNvSpPr>
            <p:nvPr/>
          </p:nvSpPr>
          <p:spPr bwMode="auto">
            <a:xfrm>
              <a:off x="3683991" y="3745607"/>
              <a:ext cx="381597" cy="381596"/>
            </a:xfrm>
            <a:prstGeom prst="ellipse">
              <a:avLst/>
            </a:prstGeom>
            <a:solidFill>
              <a:srgbClr val="F4F4F6"/>
            </a:solidFill>
            <a:ln>
              <a:solidFill>
                <a:schemeClr val="accent1"/>
              </a:solidFill>
              <a:headEnd type="none" w="med" len="med"/>
              <a:tailEnd type="none" w="med" len="med"/>
            </a:ln>
            <a:effectLst>
              <a:innerShdw blurRad="50800">
                <a:prstClr val="black">
                  <a:alpha val="2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80" fontAlgn="base">
                <a:spcBef>
                  <a:spcPct val="0"/>
                </a:spcBef>
                <a:spcAft>
                  <a:spcPct val="0"/>
                </a:spcAft>
                <a:buClrTx/>
                <a:defRPr/>
              </a:pPr>
              <a:endParaRPr lang="en-US" sz="2000" kern="1200" err="1">
                <a:solidFill>
                  <a:srgbClr val="FFFFFF"/>
                </a:solidFill>
                <a:latin typeface="Segoe Sans Text"/>
                <a:ea typeface="Segoe UI" pitchFamily="34" charset="0"/>
                <a:cs typeface="Segoe UI" pitchFamily="34" charset="0"/>
              </a:endParaRPr>
            </a:p>
          </p:txBody>
        </p:sp>
        <p:pic>
          <p:nvPicPr>
            <p:cNvPr id="29" name="Picture Placeholder 52" descr="Icon of a forward pointing arrow">
              <a:extLst>
                <a:ext uri="{FF2B5EF4-FFF2-40B4-BE49-F238E27FC236}">
                  <a16:creationId xmlns:a16="http://schemas.microsoft.com/office/drawing/2014/main" id="{6D32110E-5A33-CB48-A10E-5AFC690083CD}"/>
                </a:ext>
              </a:extLst>
            </p:cNvPr>
            <p:cNvPicPr>
              <a:picLocks noChangeAspect="1"/>
            </p:cNvPicPr>
            <p:nvPr/>
          </p:nvPicPr>
          <p:blipFill>
            <a:blip r:embed="rId2">
              <a:extLst>
                <a:ext uri="{96DAC541-7B7A-43D3-8B79-37D633B846F1}">
                  <asvg:svgBlip xmlns:asvg="http://schemas.microsoft.com/office/drawing/2016/SVG/main" r:embed="rId3"/>
                </a:ext>
              </a:extLst>
            </a:blip>
            <a:srcRect l="196" r="196"/>
            <a:stretch/>
          </p:blipFill>
          <p:spPr>
            <a:xfrm rot="5400000">
              <a:off x="8173939" y="3791546"/>
              <a:ext cx="289719" cy="289719"/>
            </a:xfrm>
            <a:prstGeom prst="rect">
              <a:avLst/>
            </a:prstGeom>
          </p:spPr>
        </p:pic>
        <p:pic>
          <p:nvPicPr>
            <p:cNvPr id="30" name="Picture Placeholder 52" descr="Icon of a forward pointing arrow">
              <a:extLst>
                <a:ext uri="{FF2B5EF4-FFF2-40B4-BE49-F238E27FC236}">
                  <a16:creationId xmlns:a16="http://schemas.microsoft.com/office/drawing/2014/main" id="{79A31161-D896-12D8-65D3-C90D0B27450C}"/>
                </a:ext>
              </a:extLst>
            </p:cNvPr>
            <p:cNvPicPr>
              <a:picLocks noChangeAspect="1"/>
            </p:cNvPicPr>
            <p:nvPr/>
          </p:nvPicPr>
          <p:blipFill>
            <a:blip r:embed="rId4">
              <a:extLst>
                <a:ext uri="{96DAC541-7B7A-43D3-8B79-37D633B846F1}">
                  <asvg:svgBlip xmlns:asvg="http://schemas.microsoft.com/office/drawing/2016/SVG/main" r:embed="rId5"/>
                </a:ext>
              </a:extLst>
            </a:blip>
            <a:srcRect l="196" r="196"/>
            <a:stretch/>
          </p:blipFill>
          <p:spPr>
            <a:xfrm rot="16200000" flipV="1">
              <a:off x="3729929" y="3791546"/>
              <a:ext cx="289719" cy="289719"/>
            </a:xfrm>
            <a:prstGeom prst="rect">
              <a:avLst/>
            </a:prstGeom>
          </p:spPr>
        </p:pic>
        <p:sp>
          <p:nvSpPr>
            <p:cNvPr id="31" name="Graphic 90" descr="Icon of a circle made of two curved arrows rotating clockwise">
              <a:extLst>
                <a:ext uri="{FF2B5EF4-FFF2-40B4-BE49-F238E27FC236}">
                  <a16:creationId xmlns:a16="http://schemas.microsoft.com/office/drawing/2014/main" id="{383AAAC9-E6FE-258C-1499-0FB1319FB2F2}"/>
                </a:ext>
              </a:extLst>
            </p:cNvPr>
            <p:cNvSpPr>
              <a:spLocks noChangeAspect="1"/>
            </p:cNvSpPr>
            <p:nvPr/>
          </p:nvSpPr>
          <p:spPr>
            <a:xfrm>
              <a:off x="6910938" y="3232203"/>
              <a:ext cx="397912" cy="488776"/>
            </a:xfrm>
            <a:custGeom>
              <a:avLst/>
              <a:gdLst>
                <a:gd name="connsiteX0" fmla="*/ 175091 w 235667"/>
                <a:gd name="connsiteY0" fmla="*/ 52914 h 289484"/>
                <a:gd name="connsiteX1" fmla="*/ 177004 w 235667"/>
                <a:gd name="connsiteY1" fmla="*/ 67067 h 289484"/>
                <a:gd name="connsiteX2" fmla="*/ 195525 w 235667"/>
                <a:gd name="connsiteY2" fmla="*/ 203909 h 289484"/>
                <a:gd name="connsiteX3" fmla="*/ 128538 w 235667"/>
                <a:gd name="connsiteY3" fmla="*/ 241806 h 289484"/>
                <a:gd name="connsiteX4" fmla="*/ 137655 w 235667"/>
                <a:gd name="connsiteY4" fmla="*/ 232689 h 289484"/>
                <a:gd name="connsiteX5" fmla="*/ 137675 w 235667"/>
                <a:gd name="connsiteY5" fmla="*/ 218406 h 289484"/>
                <a:gd name="connsiteX6" fmla="*/ 124498 w 235667"/>
                <a:gd name="connsiteY6" fmla="*/ 217432 h 289484"/>
                <a:gd name="connsiteX7" fmla="*/ 123367 w 235667"/>
                <a:gd name="connsiteY7" fmla="*/ 218415 h 289484"/>
                <a:gd name="connsiteX8" fmla="*/ 96434 w 235667"/>
                <a:gd name="connsiteY8" fmla="*/ 245348 h 289484"/>
                <a:gd name="connsiteX9" fmla="*/ 95451 w 235667"/>
                <a:gd name="connsiteY9" fmla="*/ 258491 h 289484"/>
                <a:gd name="connsiteX10" fmla="*/ 96434 w 235667"/>
                <a:gd name="connsiteY10" fmla="*/ 259622 h 289484"/>
                <a:gd name="connsiteX11" fmla="*/ 123367 w 235667"/>
                <a:gd name="connsiteY11" fmla="*/ 286555 h 289484"/>
                <a:gd name="connsiteX12" fmla="*/ 137651 w 235667"/>
                <a:gd name="connsiteY12" fmla="*/ 286499 h 289484"/>
                <a:gd name="connsiteX13" fmla="*/ 138624 w 235667"/>
                <a:gd name="connsiteY13" fmla="*/ 273412 h 289484"/>
                <a:gd name="connsiteX14" fmla="*/ 137655 w 235667"/>
                <a:gd name="connsiteY14" fmla="*/ 272280 h 289484"/>
                <a:gd name="connsiteX15" fmla="*/ 127555 w 235667"/>
                <a:gd name="connsiteY15" fmla="*/ 262181 h 289484"/>
                <a:gd name="connsiteX16" fmla="*/ 235259 w 235667"/>
                <a:gd name="connsiteY16" fmla="*/ 135027 h 289484"/>
                <a:gd name="connsiteX17" fmla="*/ 189244 w 235667"/>
                <a:gd name="connsiteY17" fmla="*/ 51028 h 289484"/>
                <a:gd name="connsiteX18" fmla="*/ 175091 w 235667"/>
                <a:gd name="connsiteY18" fmla="*/ 52927 h 289484"/>
                <a:gd name="connsiteX19" fmla="*/ 98064 w 235667"/>
                <a:gd name="connsiteY19" fmla="*/ 2954 h 289484"/>
                <a:gd name="connsiteX20" fmla="*/ 98064 w 235667"/>
                <a:gd name="connsiteY20" fmla="*/ 17228 h 289484"/>
                <a:gd name="connsiteX21" fmla="*/ 108164 w 235667"/>
                <a:gd name="connsiteY21" fmla="*/ 27328 h 289484"/>
                <a:gd name="connsiteX22" fmla="*/ 404 w 235667"/>
                <a:gd name="connsiteY22" fmla="*/ 154434 h 289484"/>
                <a:gd name="connsiteX23" fmla="*/ 42852 w 235667"/>
                <a:gd name="connsiteY23" fmla="*/ 235652 h 289484"/>
                <a:gd name="connsiteX24" fmla="*/ 57079 w 235667"/>
                <a:gd name="connsiteY24" fmla="*/ 234299 h 289484"/>
                <a:gd name="connsiteX25" fmla="*/ 55726 w 235667"/>
                <a:gd name="connsiteY25" fmla="*/ 220071 h 289484"/>
                <a:gd name="connsiteX26" fmla="*/ 42560 w 235667"/>
                <a:gd name="connsiteY26" fmla="*/ 82610 h 289484"/>
                <a:gd name="connsiteX27" fmla="*/ 107167 w 235667"/>
                <a:gd name="connsiteY27" fmla="*/ 47702 h 289484"/>
                <a:gd name="connsiteX28" fmla="*/ 98064 w 235667"/>
                <a:gd name="connsiteY28" fmla="*/ 56819 h 289484"/>
                <a:gd name="connsiteX29" fmla="*/ 97823 w 235667"/>
                <a:gd name="connsiteY29" fmla="*/ 71100 h 289484"/>
                <a:gd name="connsiteX30" fmla="*/ 112104 w 235667"/>
                <a:gd name="connsiteY30" fmla="*/ 71342 h 289484"/>
                <a:gd name="connsiteX31" fmla="*/ 112352 w 235667"/>
                <a:gd name="connsiteY31" fmla="*/ 71093 h 289484"/>
                <a:gd name="connsiteX32" fmla="*/ 139284 w 235667"/>
                <a:gd name="connsiteY32" fmla="*/ 44161 h 289484"/>
                <a:gd name="connsiteX33" fmla="*/ 139284 w 235667"/>
                <a:gd name="connsiteY33" fmla="*/ 29886 h 289484"/>
                <a:gd name="connsiteX34" fmla="*/ 112352 w 235667"/>
                <a:gd name="connsiteY34" fmla="*/ 2954 h 289484"/>
                <a:gd name="connsiteX35" fmla="*/ 98077 w 235667"/>
                <a:gd name="connsiteY35" fmla="*/ 2954 h 2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667" h="289484">
                  <a:moveTo>
                    <a:pt x="175091" y="52914"/>
                  </a:moveTo>
                  <a:cubicBezTo>
                    <a:pt x="171711" y="57350"/>
                    <a:pt x="172568" y="63686"/>
                    <a:pt x="177004" y="67067"/>
                  </a:cubicBezTo>
                  <a:cubicBezTo>
                    <a:pt x="219906" y="99740"/>
                    <a:pt x="228199" y="161007"/>
                    <a:pt x="195525" y="203909"/>
                  </a:cubicBezTo>
                  <a:cubicBezTo>
                    <a:pt x="179326" y="225179"/>
                    <a:pt x="155114" y="238877"/>
                    <a:pt x="128538" y="241806"/>
                  </a:cubicBezTo>
                  <a:lnTo>
                    <a:pt x="137655" y="232689"/>
                  </a:lnTo>
                  <a:cubicBezTo>
                    <a:pt x="141605" y="228750"/>
                    <a:pt x="141613" y="222355"/>
                    <a:pt x="137675" y="218406"/>
                  </a:cubicBezTo>
                  <a:cubicBezTo>
                    <a:pt x="134133" y="214856"/>
                    <a:pt x="128523" y="214441"/>
                    <a:pt x="124498" y="217432"/>
                  </a:cubicBezTo>
                  <a:lnTo>
                    <a:pt x="123367" y="218415"/>
                  </a:lnTo>
                  <a:lnTo>
                    <a:pt x="96434" y="245348"/>
                  </a:lnTo>
                  <a:cubicBezTo>
                    <a:pt x="92900" y="248881"/>
                    <a:pt x="92482" y="254470"/>
                    <a:pt x="95451" y="258491"/>
                  </a:cubicBezTo>
                  <a:lnTo>
                    <a:pt x="96434" y="259622"/>
                  </a:lnTo>
                  <a:lnTo>
                    <a:pt x="123367" y="286555"/>
                  </a:lnTo>
                  <a:cubicBezTo>
                    <a:pt x="127326" y="290483"/>
                    <a:pt x="133721" y="290459"/>
                    <a:pt x="137651" y="286499"/>
                  </a:cubicBezTo>
                  <a:cubicBezTo>
                    <a:pt x="141151" y="282970"/>
                    <a:pt x="141564" y="277419"/>
                    <a:pt x="138624" y="273412"/>
                  </a:cubicBezTo>
                  <a:lnTo>
                    <a:pt x="137655" y="272280"/>
                  </a:lnTo>
                  <a:lnTo>
                    <a:pt x="127555" y="262181"/>
                  </a:lnTo>
                  <a:cubicBezTo>
                    <a:pt x="192409" y="256810"/>
                    <a:pt x="240631" y="199881"/>
                    <a:pt x="235259" y="135027"/>
                  </a:cubicBezTo>
                  <a:cubicBezTo>
                    <a:pt x="232506" y="101776"/>
                    <a:pt x="215784" y="71250"/>
                    <a:pt x="189244" y="51028"/>
                  </a:cubicBezTo>
                  <a:cubicBezTo>
                    <a:pt x="184811" y="47646"/>
                    <a:pt x="178475" y="48496"/>
                    <a:pt x="175091" y="52927"/>
                  </a:cubicBezTo>
                  <a:close/>
                  <a:moveTo>
                    <a:pt x="98064" y="2954"/>
                  </a:moveTo>
                  <a:cubicBezTo>
                    <a:pt x="94125" y="6897"/>
                    <a:pt x="94125" y="13285"/>
                    <a:pt x="98064" y="17228"/>
                  </a:cubicBezTo>
                  <a:lnTo>
                    <a:pt x="108164" y="27328"/>
                  </a:lnTo>
                  <a:cubicBezTo>
                    <a:pt x="43307" y="32670"/>
                    <a:pt x="-4938" y="89577"/>
                    <a:pt x="404" y="154434"/>
                  </a:cubicBezTo>
                  <a:cubicBezTo>
                    <a:pt x="3015" y="186125"/>
                    <a:pt x="18323" y="215416"/>
                    <a:pt x="42852" y="235652"/>
                  </a:cubicBezTo>
                  <a:cubicBezTo>
                    <a:pt x="47154" y="239207"/>
                    <a:pt x="53524" y="238601"/>
                    <a:pt x="57079" y="234299"/>
                  </a:cubicBezTo>
                  <a:cubicBezTo>
                    <a:pt x="60634" y="229996"/>
                    <a:pt x="60028" y="223626"/>
                    <a:pt x="55726" y="220071"/>
                  </a:cubicBezTo>
                  <a:cubicBezTo>
                    <a:pt x="14131" y="185748"/>
                    <a:pt x="8237" y="124205"/>
                    <a:pt x="42560" y="82610"/>
                  </a:cubicBezTo>
                  <a:cubicBezTo>
                    <a:pt x="58733" y="63011"/>
                    <a:pt x="81910" y="50488"/>
                    <a:pt x="107167" y="47702"/>
                  </a:cubicBezTo>
                  <a:lnTo>
                    <a:pt x="98064" y="56819"/>
                  </a:lnTo>
                  <a:cubicBezTo>
                    <a:pt x="94054" y="60696"/>
                    <a:pt x="93946" y="67090"/>
                    <a:pt x="97823" y="71100"/>
                  </a:cubicBezTo>
                  <a:cubicBezTo>
                    <a:pt x="101700" y="75110"/>
                    <a:pt x="108094" y="75219"/>
                    <a:pt x="112104" y="71342"/>
                  </a:cubicBezTo>
                  <a:cubicBezTo>
                    <a:pt x="112187" y="71260"/>
                    <a:pt x="112271" y="71177"/>
                    <a:pt x="112352" y="71093"/>
                  </a:cubicBezTo>
                  <a:lnTo>
                    <a:pt x="139284" y="44161"/>
                  </a:lnTo>
                  <a:cubicBezTo>
                    <a:pt x="143223" y="40217"/>
                    <a:pt x="143223" y="33830"/>
                    <a:pt x="139284" y="29886"/>
                  </a:cubicBezTo>
                  <a:lnTo>
                    <a:pt x="112352" y="2954"/>
                  </a:lnTo>
                  <a:cubicBezTo>
                    <a:pt x="108409" y="-985"/>
                    <a:pt x="102020" y="-985"/>
                    <a:pt x="98077" y="2954"/>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grpSp>
      <p:sp>
        <p:nvSpPr>
          <p:cNvPr id="32" name="object 30">
            <a:extLst>
              <a:ext uri="{FF2B5EF4-FFF2-40B4-BE49-F238E27FC236}">
                <a16:creationId xmlns:a16="http://schemas.microsoft.com/office/drawing/2014/main" id="{78B90267-E2F5-1503-44FB-05AA50E487D7}"/>
              </a:ext>
              <a:ext uri="{C183D7F6-B498-43B3-948B-1728B52AA6E4}">
                <adec:decorative xmlns:adec="http://schemas.microsoft.com/office/drawing/2017/decorative" val="1"/>
              </a:ext>
            </a:extLst>
          </p:cNvPr>
          <p:cNvSpPr/>
          <p:nvPr/>
        </p:nvSpPr>
        <p:spPr>
          <a:xfrm>
            <a:off x="8869537" y="2052505"/>
            <a:ext cx="2042092" cy="396875"/>
          </a:xfrm>
          <a:prstGeom prst="roundRect">
            <a:avLst>
              <a:gd name="adj" fmla="val 50000"/>
            </a:avLst>
          </a:prstGeom>
          <a:solidFill>
            <a:schemeClr val="tx1">
              <a:lumMod val="75000"/>
              <a:lumOff val="25000"/>
            </a:schemeClr>
          </a:solidFill>
          <a:ln w="0">
            <a:noFill/>
            <a:prstDash val="solid"/>
            <a:round/>
            <a:headEnd/>
            <a:tailEnd/>
          </a:ln>
          <a:effectLst/>
        </p:spPr>
        <p:txBody>
          <a:bodyPr vert="horz" wrap="square" lIns="91440" tIns="0" rIns="0" bIns="0" numCol="1" anchor="ctr" anchorCtr="0" compatLnSpc="1">
            <a:prstTxWarp prst="textNoShape">
              <a:avLst/>
            </a:prstTxWarp>
          </a:bodyPr>
          <a:lstStyle/>
          <a:p>
            <a:pPr algn="ctr" defTabSz="914310">
              <a:spcAft>
                <a:spcPts val="600"/>
              </a:spcAft>
              <a:buClrTx/>
              <a:defRPr/>
            </a:pPr>
            <a:r>
              <a:rPr lang="en-US" sz="1600" kern="1200">
                <a:solidFill>
                  <a:srgbClr val="FFFFFF"/>
                </a:solidFill>
                <a:latin typeface="Montserrat Bold" pitchFamily="2" charset="0"/>
              </a:rPr>
              <a:t>Post move</a:t>
            </a:r>
          </a:p>
        </p:txBody>
      </p:sp>
      <p:sp>
        <p:nvSpPr>
          <p:cNvPr id="33" name="Graphic 516" descr="Icon of a cloud with two clockwise rotating arrows in a circle">
            <a:extLst>
              <a:ext uri="{FF2B5EF4-FFF2-40B4-BE49-F238E27FC236}">
                <a16:creationId xmlns:a16="http://schemas.microsoft.com/office/drawing/2014/main" id="{B9B1BBAB-AA3B-554F-36FA-241EC6798E1D}"/>
              </a:ext>
            </a:extLst>
          </p:cNvPr>
          <p:cNvSpPr/>
          <p:nvPr/>
        </p:nvSpPr>
        <p:spPr>
          <a:xfrm>
            <a:off x="9692550" y="2541103"/>
            <a:ext cx="556776" cy="528800"/>
          </a:xfrm>
          <a:custGeom>
            <a:avLst/>
            <a:gdLst>
              <a:gd name="connsiteX0" fmla="*/ 53255 w 260608"/>
              <a:gd name="connsiteY0" fmla="*/ 61830 h 247513"/>
              <a:gd name="connsiteX1" fmla="*/ 140180 w 260608"/>
              <a:gd name="connsiteY1" fmla="*/ 1172 h 247513"/>
              <a:gd name="connsiteX2" fmla="*/ 200838 w 260608"/>
              <a:gd name="connsiteY2" fmla="*/ 61830 h 247513"/>
              <a:gd name="connsiteX3" fmla="*/ 201971 w 260608"/>
              <a:gd name="connsiteY3" fmla="*/ 61830 h 247513"/>
              <a:gd name="connsiteX4" fmla="*/ 254097 w 260608"/>
              <a:gd name="connsiteY4" fmla="*/ 113948 h 247513"/>
              <a:gd name="connsiteX5" fmla="*/ 253598 w 260608"/>
              <a:gd name="connsiteY5" fmla="*/ 121144 h 247513"/>
              <a:gd name="connsiteX6" fmla="*/ 232788 w 260608"/>
              <a:gd name="connsiteY6" fmla="*/ 103371 h 247513"/>
              <a:gd name="connsiteX7" fmla="*/ 201971 w 260608"/>
              <a:gd name="connsiteY7" fmla="*/ 81375 h 247513"/>
              <a:gd name="connsiteX8" fmla="*/ 192120 w 260608"/>
              <a:gd name="connsiteY8" fmla="*/ 81375 h 247513"/>
              <a:gd name="connsiteX9" fmla="*/ 182348 w 260608"/>
              <a:gd name="connsiteY9" fmla="*/ 72085 h 247513"/>
              <a:gd name="connsiteX10" fmla="*/ 124224 w 260608"/>
              <a:gd name="connsiteY10" fmla="*/ 19594 h 247513"/>
              <a:gd name="connsiteX11" fmla="*/ 71732 w 260608"/>
              <a:gd name="connsiteY11" fmla="*/ 72085 h 247513"/>
              <a:gd name="connsiteX12" fmla="*/ 61973 w 260608"/>
              <a:gd name="connsiteY12" fmla="*/ 81375 h 247513"/>
              <a:gd name="connsiteX13" fmla="*/ 52122 w 260608"/>
              <a:gd name="connsiteY13" fmla="*/ 81375 h 247513"/>
              <a:gd name="connsiteX14" fmla="*/ 19546 w 260608"/>
              <a:gd name="connsiteY14" fmla="*/ 113951 h 247513"/>
              <a:gd name="connsiteX15" fmla="*/ 52122 w 260608"/>
              <a:gd name="connsiteY15" fmla="*/ 146527 h 247513"/>
              <a:gd name="connsiteX16" fmla="*/ 109455 w 260608"/>
              <a:gd name="connsiteY16" fmla="*/ 146527 h 247513"/>
              <a:gd name="connsiteX17" fmla="*/ 104804 w 260608"/>
              <a:gd name="connsiteY17" fmla="*/ 166073 h 247513"/>
              <a:gd name="connsiteX18" fmla="*/ 52122 w 260608"/>
              <a:gd name="connsiteY18" fmla="*/ 166073 h 247513"/>
              <a:gd name="connsiteX19" fmla="*/ 0 w 260608"/>
              <a:gd name="connsiteY19" fmla="*/ 113951 h 247513"/>
              <a:gd name="connsiteX20" fmla="*/ 52122 w 260608"/>
              <a:gd name="connsiteY20" fmla="*/ 61830 h 247513"/>
              <a:gd name="connsiteX21" fmla="*/ 53255 w 260608"/>
              <a:gd name="connsiteY21" fmla="*/ 61830 h 247513"/>
              <a:gd name="connsiteX22" fmla="*/ 117274 w 260608"/>
              <a:gd name="connsiteY22" fmla="*/ 175846 h 247513"/>
              <a:gd name="connsiteX23" fmla="*/ 188941 w 260608"/>
              <a:gd name="connsiteY23" fmla="*/ 247513 h 247513"/>
              <a:gd name="connsiteX24" fmla="*/ 260608 w 260608"/>
              <a:gd name="connsiteY24" fmla="*/ 175846 h 247513"/>
              <a:gd name="connsiteX25" fmla="*/ 188941 w 260608"/>
              <a:gd name="connsiteY25" fmla="*/ 104179 h 247513"/>
              <a:gd name="connsiteX26" fmla="*/ 117274 w 260608"/>
              <a:gd name="connsiteY26" fmla="*/ 175846 h 247513"/>
              <a:gd name="connsiteX27" fmla="*/ 228032 w 260608"/>
              <a:gd name="connsiteY27" fmla="*/ 130239 h 247513"/>
              <a:gd name="connsiteX28" fmla="*/ 234548 w 260608"/>
              <a:gd name="connsiteY28" fmla="*/ 136755 h 247513"/>
              <a:gd name="connsiteX29" fmla="*/ 234548 w 260608"/>
              <a:gd name="connsiteY29" fmla="*/ 162815 h 247513"/>
              <a:gd name="connsiteX30" fmla="*/ 228032 w 260608"/>
              <a:gd name="connsiteY30" fmla="*/ 169331 h 247513"/>
              <a:gd name="connsiteX31" fmla="*/ 201971 w 260608"/>
              <a:gd name="connsiteY31" fmla="*/ 169331 h 247513"/>
              <a:gd name="connsiteX32" fmla="*/ 195456 w 260608"/>
              <a:gd name="connsiteY32" fmla="*/ 162815 h 247513"/>
              <a:gd name="connsiteX33" fmla="*/ 201971 w 260608"/>
              <a:gd name="connsiteY33" fmla="*/ 156300 h 247513"/>
              <a:gd name="connsiteX34" fmla="*/ 215002 w 260608"/>
              <a:gd name="connsiteY34" fmla="*/ 156300 h 247513"/>
              <a:gd name="connsiteX35" fmla="*/ 188941 w 260608"/>
              <a:gd name="connsiteY35" fmla="*/ 143270 h 247513"/>
              <a:gd name="connsiteX36" fmla="*/ 162528 w 260608"/>
              <a:gd name="connsiteY36" fmla="*/ 156769 h 247513"/>
              <a:gd name="connsiteX37" fmla="*/ 153401 w 260608"/>
              <a:gd name="connsiteY37" fmla="*/ 158024 h 247513"/>
              <a:gd name="connsiteX38" fmla="*/ 151974 w 260608"/>
              <a:gd name="connsiteY38" fmla="*/ 149134 h 247513"/>
              <a:gd name="connsiteX39" fmla="*/ 188941 w 260608"/>
              <a:gd name="connsiteY39" fmla="*/ 130239 h 247513"/>
              <a:gd name="connsiteX40" fmla="*/ 221517 w 260608"/>
              <a:gd name="connsiteY40" fmla="*/ 143921 h 247513"/>
              <a:gd name="connsiteX41" fmla="*/ 221517 w 260608"/>
              <a:gd name="connsiteY41" fmla="*/ 136755 h 247513"/>
              <a:gd name="connsiteX42" fmla="*/ 228032 w 260608"/>
              <a:gd name="connsiteY42" fmla="*/ 130239 h 247513"/>
              <a:gd name="connsiteX43" fmla="*/ 156365 w 260608"/>
              <a:gd name="connsiteY43" fmla="*/ 207770 h 247513"/>
              <a:gd name="connsiteX44" fmla="*/ 156365 w 260608"/>
              <a:gd name="connsiteY44" fmla="*/ 214937 h 247513"/>
              <a:gd name="connsiteX45" fmla="*/ 149850 w 260608"/>
              <a:gd name="connsiteY45" fmla="*/ 221452 h 247513"/>
              <a:gd name="connsiteX46" fmla="*/ 143335 w 260608"/>
              <a:gd name="connsiteY46" fmla="*/ 214937 h 247513"/>
              <a:gd name="connsiteX47" fmla="*/ 143335 w 260608"/>
              <a:gd name="connsiteY47" fmla="*/ 188876 h 247513"/>
              <a:gd name="connsiteX48" fmla="*/ 149850 w 260608"/>
              <a:gd name="connsiteY48" fmla="*/ 182361 h 247513"/>
              <a:gd name="connsiteX49" fmla="*/ 175911 w 260608"/>
              <a:gd name="connsiteY49" fmla="*/ 182361 h 247513"/>
              <a:gd name="connsiteX50" fmla="*/ 182426 w 260608"/>
              <a:gd name="connsiteY50" fmla="*/ 188876 h 247513"/>
              <a:gd name="connsiteX51" fmla="*/ 175911 w 260608"/>
              <a:gd name="connsiteY51" fmla="*/ 195392 h 247513"/>
              <a:gd name="connsiteX52" fmla="*/ 162880 w 260608"/>
              <a:gd name="connsiteY52" fmla="*/ 195392 h 247513"/>
              <a:gd name="connsiteX53" fmla="*/ 188941 w 260608"/>
              <a:gd name="connsiteY53" fmla="*/ 208422 h 247513"/>
              <a:gd name="connsiteX54" fmla="*/ 213842 w 260608"/>
              <a:gd name="connsiteY54" fmla="*/ 196851 h 247513"/>
              <a:gd name="connsiteX55" fmla="*/ 223035 w 260608"/>
              <a:gd name="connsiteY55" fmla="*/ 196229 h 247513"/>
              <a:gd name="connsiteX56" fmla="*/ 223797 w 260608"/>
              <a:gd name="connsiteY56" fmla="*/ 205256 h 247513"/>
              <a:gd name="connsiteX57" fmla="*/ 188941 w 260608"/>
              <a:gd name="connsiteY57" fmla="*/ 221452 h 247513"/>
              <a:gd name="connsiteX58" fmla="*/ 156365 w 260608"/>
              <a:gd name="connsiteY58" fmla="*/ 207770 h 24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0608" h="247513">
                <a:moveTo>
                  <a:pt x="53255" y="61830"/>
                </a:moveTo>
                <a:cubicBezTo>
                  <a:pt x="60509" y="21076"/>
                  <a:pt x="99427" y="-6081"/>
                  <a:pt x="140180" y="1172"/>
                </a:cubicBezTo>
                <a:cubicBezTo>
                  <a:pt x="171115" y="6678"/>
                  <a:pt x="195332" y="30895"/>
                  <a:pt x="200838" y="61830"/>
                </a:cubicBezTo>
                <a:lnTo>
                  <a:pt x="201971" y="61830"/>
                </a:lnTo>
                <a:cubicBezTo>
                  <a:pt x="230757" y="61828"/>
                  <a:pt x="254094" y="85162"/>
                  <a:pt x="254097" y="113948"/>
                </a:cubicBezTo>
                <a:cubicBezTo>
                  <a:pt x="254097" y="116356"/>
                  <a:pt x="253930" y="118760"/>
                  <a:pt x="253598" y="121144"/>
                </a:cubicBezTo>
                <a:cubicBezTo>
                  <a:pt x="247665" y="114136"/>
                  <a:pt x="240638" y="108135"/>
                  <a:pt x="232788" y="103371"/>
                </a:cubicBezTo>
                <a:cubicBezTo>
                  <a:pt x="228266" y="90212"/>
                  <a:pt x="215887" y="81376"/>
                  <a:pt x="201971" y="81375"/>
                </a:cubicBezTo>
                <a:lnTo>
                  <a:pt x="192120" y="81375"/>
                </a:lnTo>
                <a:cubicBezTo>
                  <a:pt x="186906" y="81382"/>
                  <a:pt x="182604" y="77293"/>
                  <a:pt x="182348" y="72085"/>
                </a:cubicBezTo>
                <a:cubicBezTo>
                  <a:pt x="180792" y="41539"/>
                  <a:pt x="154769" y="18038"/>
                  <a:pt x="124224" y="19594"/>
                </a:cubicBezTo>
                <a:cubicBezTo>
                  <a:pt x="95853" y="21038"/>
                  <a:pt x="73177" y="43715"/>
                  <a:pt x="71732" y="72085"/>
                </a:cubicBezTo>
                <a:cubicBezTo>
                  <a:pt x="71475" y="77288"/>
                  <a:pt x="67182" y="81375"/>
                  <a:pt x="61973" y="81375"/>
                </a:cubicBezTo>
                <a:lnTo>
                  <a:pt x="52122" y="81375"/>
                </a:lnTo>
                <a:cubicBezTo>
                  <a:pt x="34130" y="81375"/>
                  <a:pt x="19546" y="95960"/>
                  <a:pt x="19546" y="113951"/>
                </a:cubicBezTo>
                <a:cubicBezTo>
                  <a:pt x="19546" y="131943"/>
                  <a:pt x="34130" y="146527"/>
                  <a:pt x="52122" y="146527"/>
                </a:cubicBezTo>
                <a:lnTo>
                  <a:pt x="109455" y="146527"/>
                </a:lnTo>
                <a:cubicBezTo>
                  <a:pt x="107130" y="152833"/>
                  <a:pt x="105569" y="159395"/>
                  <a:pt x="104804" y="166073"/>
                </a:cubicBezTo>
                <a:lnTo>
                  <a:pt x="52122" y="166073"/>
                </a:lnTo>
                <a:cubicBezTo>
                  <a:pt x="23336" y="166073"/>
                  <a:pt x="0" y="142737"/>
                  <a:pt x="0" y="113951"/>
                </a:cubicBezTo>
                <a:cubicBezTo>
                  <a:pt x="0" y="85165"/>
                  <a:pt x="23336" y="61830"/>
                  <a:pt x="52122" y="61830"/>
                </a:cubicBezTo>
                <a:lnTo>
                  <a:pt x="53255" y="61830"/>
                </a:lnTo>
                <a:close/>
                <a:moveTo>
                  <a:pt x="117274" y="175846"/>
                </a:moveTo>
                <a:cubicBezTo>
                  <a:pt x="117274" y="215427"/>
                  <a:pt x="149360" y="247513"/>
                  <a:pt x="188941" y="247513"/>
                </a:cubicBezTo>
                <a:cubicBezTo>
                  <a:pt x="228522" y="247513"/>
                  <a:pt x="260608" y="215427"/>
                  <a:pt x="260608" y="175846"/>
                </a:cubicBezTo>
                <a:cubicBezTo>
                  <a:pt x="260608" y="136265"/>
                  <a:pt x="228522" y="104179"/>
                  <a:pt x="188941" y="104179"/>
                </a:cubicBezTo>
                <a:cubicBezTo>
                  <a:pt x="149360" y="104179"/>
                  <a:pt x="117274" y="136265"/>
                  <a:pt x="117274" y="175846"/>
                </a:cubicBezTo>
                <a:close/>
                <a:moveTo>
                  <a:pt x="228032" y="130239"/>
                </a:moveTo>
                <a:cubicBezTo>
                  <a:pt x="231630" y="130239"/>
                  <a:pt x="234548" y="133157"/>
                  <a:pt x="234548" y="136755"/>
                </a:cubicBezTo>
                <a:lnTo>
                  <a:pt x="234548" y="162815"/>
                </a:lnTo>
                <a:cubicBezTo>
                  <a:pt x="234548" y="166413"/>
                  <a:pt x="231630" y="169331"/>
                  <a:pt x="228032" y="169331"/>
                </a:cubicBezTo>
                <a:lnTo>
                  <a:pt x="201971" y="169331"/>
                </a:lnTo>
                <a:cubicBezTo>
                  <a:pt x="198374" y="169331"/>
                  <a:pt x="195456" y="166413"/>
                  <a:pt x="195456" y="162815"/>
                </a:cubicBezTo>
                <a:cubicBezTo>
                  <a:pt x="195456" y="159218"/>
                  <a:pt x="198374" y="156300"/>
                  <a:pt x="201971" y="156300"/>
                </a:cubicBezTo>
                <a:lnTo>
                  <a:pt x="215002" y="156300"/>
                </a:lnTo>
                <a:cubicBezTo>
                  <a:pt x="208855" y="148091"/>
                  <a:pt x="199196" y="143262"/>
                  <a:pt x="188941" y="143270"/>
                </a:cubicBezTo>
                <a:cubicBezTo>
                  <a:pt x="178087" y="143270"/>
                  <a:pt x="168457" y="148573"/>
                  <a:pt x="162528" y="156769"/>
                </a:cubicBezTo>
                <a:cubicBezTo>
                  <a:pt x="160355" y="159636"/>
                  <a:pt x="156267" y="160199"/>
                  <a:pt x="153401" y="158024"/>
                </a:cubicBezTo>
                <a:cubicBezTo>
                  <a:pt x="150624" y="155920"/>
                  <a:pt x="149996" y="152002"/>
                  <a:pt x="151974" y="149134"/>
                </a:cubicBezTo>
                <a:cubicBezTo>
                  <a:pt x="160544" y="137260"/>
                  <a:pt x="174299" y="130230"/>
                  <a:pt x="188941" y="130239"/>
                </a:cubicBezTo>
                <a:cubicBezTo>
                  <a:pt x="201711" y="130239"/>
                  <a:pt x="213243" y="135491"/>
                  <a:pt x="221517" y="143921"/>
                </a:cubicBezTo>
                <a:lnTo>
                  <a:pt x="221517" y="136755"/>
                </a:lnTo>
                <a:cubicBezTo>
                  <a:pt x="221517" y="133157"/>
                  <a:pt x="224435" y="130239"/>
                  <a:pt x="228032" y="130239"/>
                </a:cubicBezTo>
                <a:close/>
                <a:moveTo>
                  <a:pt x="156365" y="207770"/>
                </a:moveTo>
                <a:lnTo>
                  <a:pt x="156365" y="214937"/>
                </a:lnTo>
                <a:cubicBezTo>
                  <a:pt x="156365" y="218535"/>
                  <a:pt x="153447" y="221452"/>
                  <a:pt x="149850" y="221452"/>
                </a:cubicBezTo>
                <a:cubicBezTo>
                  <a:pt x="146252" y="221452"/>
                  <a:pt x="143335" y="218535"/>
                  <a:pt x="143335" y="214937"/>
                </a:cubicBezTo>
                <a:lnTo>
                  <a:pt x="143335" y="188876"/>
                </a:lnTo>
                <a:cubicBezTo>
                  <a:pt x="143335" y="185279"/>
                  <a:pt x="146252" y="182361"/>
                  <a:pt x="149850" y="182361"/>
                </a:cubicBezTo>
                <a:lnTo>
                  <a:pt x="175911" y="182361"/>
                </a:lnTo>
                <a:cubicBezTo>
                  <a:pt x="179508" y="182361"/>
                  <a:pt x="182426" y="185279"/>
                  <a:pt x="182426" y="188876"/>
                </a:cubicBezTo>
                <a:cubicBezTo>
                  <a:pt x="182426" y="192474"/>
                  <a:pt x="179508" y="195392"/>
                  <a:pt x="175911" y="195392"/>
                </a:cubicBezTo>
                <a:lnTo>
                  <a:pt x="162880" y="195392"/>
                </a:lnTo>
                <a:cubicBezTo>
                  <a:pt x="168822" y="203314"/>
                  <a:pt x="178295" y="208422"/>
                  <a:pt x="188941" y="208422"/>
                </a:cubicBezTo>
                <a:cubicBezTo>
                  <a:pt x="198922" y="208422"/>
                  <a:pt x="207861" y="203939"/>
                  <a:pt x="213842" y="196851"/>
                </a:cubicBezTo>
                <a:cubicBezTo>
                  <a:pt x="216208" y="194141"/>
                  <a:pt x="220325" y="193862"/>
                  <a:pt x="223035" y="196229"/>
                </a:cubicBezTo>
                <a:cubicBezTo>
                  <a:pt x="225682" y="198540"/>
                  <a:pt x="226019" y="202534"/>
                  <a:pt x="223797" y="205256"/>
                </a:cubicBezTo>
                <a:cubicBezTo>
                  <a:pt x="215140" y="215537"/>
                  <a:pt x="202382" y="221464"/>
                  <a:pt x="188941" y="221452"/>
                </a:cubicBezTo>
                <a:cubicBezTo>
                  <a:pt x="176682" y="221469"/>
                  <a:pt x="164935" y="216536"/>
                  <a:pt x="156365" y="207770"/>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34" name="Text Placeholder 22">
            <a:extLst>
              <a:ext uri="{FF2B5EF4-FFF2-40B4-BE49-F238E27FC236}">
                <a16:creationId xmlns:a16="http://schemas.microsoft.com/office/drawing/2014/main" id="{C29E09AC-3B55-E541-00F0-603A4629E0E4}"/>
              </a:ext>
            </a:extLst>
          </p:cNvPr>
          <p:cNvSpPr txBox="1">
            <a:spLocks/>
          </p:cNvSpPr>
          <p:nvPr/>
        </p:nvSpPr>
        <p:spPr>
          <a:xfrm>
            <a:off x="8705633" y="3085710"/>
            <a:ext cx="2433612" cy="61555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000">
                <a:solidFill>
                  <a:srgbClr val="000000"/>
                </a:solidFill>
                <a:latin typeface="Montserrat Bold" pitchFamily="2" charset="0"/>
                <a:cs typeface="Segoe UI Semibold"/>
              </a:rPr>
              <a:t>Current Partner - Govern</a:t>
            </a:r>
          </a:p>
          <a:p>
            <a:pPr marL="0" indent="0" algn="ctr" defTabSz="914310">
              <a:spcBef>
                <a:spcPts val="0"/>
              </a:spcBef>
              <a:buNone/>
              <a:defRPr/>
            </a:pPr>
            <a:r>
              <a:rPr lang="en-US" sz="1000">
                <a:solidFill>
                  <a:srgbClr val="000000"/>
                </a:solidFill>
                <a:cs typeface="Segoe UI Semibold"/>
              </a:rPr>
              <a:t>Establish cloud usage standards and guard-rails and enable cloud budget tracking</a:t>
            </a:r>
          </a:p>
        </p:txBody>
      </p:sp>
      <p:sp>
        <p:nvSpPr>
          <p:cNvPr id="35" name="Graphic 308" descr="Icon of an app window with a column chart">
            <a:extLst>
              <a:ext uri="{FF2B5EF4-FFF2-40B4-BE49-F238E27FC236}">
                <a16:creationId xmlns:a16="http://schemas.microsoft.com/office/drawing/2014/main" id="{8B5540C2-699A-00BB-3380-833FA7527F83}"/>
              </a:ext>
            </a:extLst>
          </p:cNvPr>
          <p:cNvSpPr/>
          <p:nvPr/>
        </p:nvSpPr>
        <p:spPr>
          <a:xfrm>
            <a:off x="9752201" y="4029337"/>
            <a:ext cx="461231" cy="461229"/>
          </a:xfrm>
          <a:custGeom>
            <a:avLst/>
            <a:gdLst>
              <a:gd name="connsiteX0" fmla="*/ 223229 w 302683"/>
              <a:gd name="connsiteY0" fmla="*/ 0 h 302683"/>
              <a:gd name="connsiteX1" fmla="*/ 272415 w 302683"/>
              <a:gd name="connsiteY1" fmla="*/ 49186 h 302683"/>
              <a:gd name="connsiteX2" fmla="*/ 272415 w 302683"/>
              <a:gd name="connsiteY2" fmla="*/ 152098 h 302683"/>
              <a:gd name="connsiteX3" fmla="*/ 257281 w 302683"/>
              <a:gd name="connsiteY3" fmla="*/ 158906 h 302683"/>
              <a:gd name="connsiteX4" fmla="*/ 249714 w 302683"/>
              <a:gd name="connsiteY4" fmla="*/ 136204 h 302683"/>
              <a:gd name="connsiteX5" fmla="*/ 249714 w 302683"/>
              <a:gd name="connsiteY5" fmla="*/ 83238 h 302683"/>
              <a:gd name="connsiteX6" fmla="*/ 22701 w 302683"/>
              <a:gd name="connsiteY6" fmla="*/ 83238 h 302683"/>
              <a:gd name="connsiteX7" fmla="*/ 22701 w 302683"/>
              <a:gd name="connsiteY7" fmla="*/ 223229 h 302683"/>
              <a:gd name="connsiteX8" fmla="*/ 49186 w 302683"/>
              <a:gd name="connsiteY8" fmla="*/ 249714 h 302683"/>
              <a:gd name="connsiteX9" fmla="*/ 121073 w 302683"/>
              <a:gd name="connsiteY9" fmla="*/ 249714 h 302683"/>
              <a:gd name="connsiteX10" fmla="*/ 121073 w 302683"/>
              <a:gd name="connsiteY10" fmla="*/ 272415 h 302683"/>
              <a:gd name="connsiteX11" fmla="*/ 49186 w 302683"/>
              <a:gd name="connsiteY11" fmla="*/ 272415 h 302683"/>
              <a:gd name="connsiteX12" fmla="*/ 0 w 302683"/>
              <a:gd name="connsiteY12" fmla="*/ 223229 h 302683"/>
              <a:gd name="connsiteX13" fmla="*/ 0 w 302683"/>
              <a:gd name="connsiteY13" fmla="*/ 49186 h 302683"/>
              <a:gd name="connsiteX14" fmla="*/ 49186 w 302683"/>
              <a:gd name="connsiteY14" fmla="*/ 0 h 302683"/>
              <a:gd name="connsiteX15" fmla="*/ 223229 w 302683"/>
              <a:gd name="connsiteY15" fmla="*/ 0 h 302683"/>
              <a:gd name="connsiteX16" fmla="*/ 223229 w 302683"/>
              <a:gd name="connsiteY16" fmla="*/ 22701 h 302683"/>
              <a:gd name="connsiteX17" fmla="*/ 49186 w 302683"/>
              <a:gd name="connsiteY17" fmla="*/ 22701 h 302683"/>
              <a:gd name="connsiteX18" fmla="*/ 22701 w 302683"/>
              <a:gd name="connsiteY18" fmla="*/ 49186 h 302683"/>
              <a:gd name="connsiteX19" fmla="*/ 22701 w 302683"/>
              <a:gd name="connsiteY19" fmla="*/ 60537 h 302683"/>
              <a:gd name="connsiteX20" fmla="*/ 249714 w 302683"/>
              <a:gd name="connsiteY20" fmla="*/ 60537 h 302683"/>
              <a:gd name="connsiteX21" fmla="*/ 249714 w 302683"/>
              <a:gd name="connsiteY21" fmla="*/ 49186 h 302683"/>
              <a:gd name="connsiteX22" fmla="*/ 223229 w 302683"/>
              <a:gd name="connsiteY22" fmla="*/ 22701 h 302683"/>
              <a:gd name="connsiteX23" fmla="*/ 219445 w 302683"/>
              <a:gd name="connsiteY23" fmla="*/ 136208 h 302683"/>
              <a:gd name="connsiteX24" fmla="*/ 196744 w 302683"/>
              <a:gd name="connsiteY24" fmla="*/ 158909 h 302683"/>
              <a:gd name="connsiteX25" fmla="*/ 196744 w 302683"/>
              <a:gd name="connsiteY25" fmla="*/ 279982 h 302683"/>
              <a:gd name="connsiteX26" fmla="*/ 219445 w 302683"/>
              <a:gd name="connsiteY26" fmla="*/ 302683 h 302683"/>
              <a:gd name="connsiteX27" fmla="*/ 242147 w 302683"/>
              <a:gd name="connsiteY27" fmla="*/ 279982 h 302683"/>
              <a:gd name="connsiteX28" fmla="*/ 242147 w 302683"/>
              <a:gd name="connsiteY28" fmla="*/ 158909 h 302683"/>
              <a:gd name="connsiteX29" fmla="*/ 219445 w 302683"/>
              <a:gd name="connsiteY29" fmla="*/ 136208 h 302683"/>
              <a:gd name="connsiteX30" fmla="*/ 158909 w 302683"/>
              <a:gd name="connsiteY30" fmla="*/ 196744 h 302683"/>
              <a:gd name="connsiteX31" fmla="*/ 136208 w 302683"/>
              <a:gd name="connsiteY31" fmla="*/ 219445 h 302683"/>
              <a:gd name="connsiteX32" fmla="*/ 136208 w 302683"/>
              <a:gd name="connsiteY32" fmla="*/ 279982 h 302683"/>
              <a:gd name="connsiteX33" fmla="*/ 158909 w 302683"/>
              <a:gd name="connsiteY33" fmla="*/ 302683 h 302683"/>
              <a:gd name="connsiteX34" fmla="*/ 181610 w 302683"/>
              <a:gd name="connsiteY34" fmla="*/ 279982 h 302683"/>
              <a:gd name="connsiteX35" fmla="*/ 181610 w 302683"/>
              <a:gd name="connsiteY35" fmla="*/ 219445 h 302683"/>
              <a:gd name="connsiteX36" fmla="*/ 158909 w 302683"/>
              <a:gd name="connsiteY36" fmla="*/ 196744 h 302683"/>
              <a:gd name="connsiteX37" fmla="*/ 257281 w 302683"/>
              <a:gd name="connsiteY37" fmla="*/ 189177 h 302683"/>
              <a:gd name="connsiteX38" fmla="*/ 279982 w 302683"/>
              <a:gd name="connsiteY38" fmla="*/ 166476 h 302683"/>
              <a:gd name="connsiteX39" fmla="*/ 302683 w 302683"/>
              <a:gd name="connsiteY39" fmla="*/ 189177 h 302683"/>
              <a:gd name="connsiteX40" fmla="*/ 302683 w 302683"/>
              <a:gd name="connsiteY40" fmla="*/ 279982 h 302683"/>
              <a:gd name="connsiteX41" fmla="*/ 279982 w 302683"/>
              <a:gd name="connsiteY41" fmla="*/ 302683 h 302683"/>
              <a:gd name="connsiteX42" fmla="*/ 257281 w 302683"/>
              <a:gd name="connsiteY42" fmla="*/ 279982 h 302683"/>
              <a:gd name="connsiteX43" fmla="*/ 257281 w 302683"/>
              <a:gd name="connsiteY43" fmla="*/ 189177 h 3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683" h="302683">
                <a:moveTo>
                  <a:pt x="223229" y="0"/>
                </a:moveTo>
                <a:cubicBezTo>
                  <a:pt x="250393" y="0"/>
                  <a:pt x="272415" y="22021"/>
                  <a:pt x="272415" y="49186"/>
                </a:cubicBezTo>
                <a:lnTo>
                  <a:pt x="272415" y="152098"/>
                </a:lnTo>
                <a:cubicBezTo>
                  <a:pt x="266824" y="153233"/>
                  <a:pt x="261680" y="155602"/>
                  <a:pt x="257281" y="158906"/>
                </a:cubicBezTo>
                <a:cubicBezTo>
                  <a:pt x="257281" y="150388"/>
                  <a:pt x="254464" y="142528"/>
                  <a:pt x="249714" y="136204"/>
                </a:cubicBezTo>
                <a:lnTo>
                  <a:pt x="249714" y="83238"/>
                </a:lnTo>
                <a:lnTo>
                  <a:pt x="22701" y="83238"/>
                </a:lnTo>
                <a:lnTo>
                  <a:pt x="22701" y="223229"/>
                </a:lnTo>
                <a:cubicBezTo>
                  <a:pt x="22701" y="237856"/>
                  <a:pt x="34559" y="249714"/>
                  <a:pt x="49186" y="249714"/>
                </a:cubicBezTo>
                <a:lnTo>
                  <a:pt x="121073" y="249714"/>
                </a:lnTo>
                <a:lnTo>
                  <a:pt x="121073" y="272415"/>
                </a:lnTo>
                <a:lnTo>
                  <a:pt x="49186" y="272415"/>
                </a:lnTo>
                <a:cubicBezTo>
                  <a:pt x="22021" y="272415"/>
                  <a:pt x="0" y="250393"/>
                  <a:pt x="0" y="223229"/>
                </a:cubicBezTo>
                <a:lnTo>
                  <a:pt x="0" y="49186"/>
                </a:lnTo>
                <a:cubicBezTo>
                  <a:pt x="0" y="22021"/>
                  <a:pt x="22021" y="0"/>
                  <a:pt x="49186" y="0"/>
                </a:cubicBezTo>
                <a:lnTo>
                  <a:pt x="223229" y="0"/>
                </a:lnTo>
                <a:close/>
                <a:moveTo>
                  <a:pt x="223229" y="22701"/>
                </a:moveTo>
                <a:lnTo>
                  <a:pt x="49186" y="22701"/>
                </a:lnTo>
                <a:cubicBezTo>
                  <a:pt x="34559" y="22701"/>
                  <a:pt x="22701" y="34559"/>
                  <a:pt x="22701" y="49186"/>
                </a:cubicBezTo>
                <a:lnTo>
                  <a:pt x="22701" y="60537"/>
                </a:lnTo>
                <a:lnTo>
                  <a:pt x="249714" y="60537"/>
                </a:lnTo>
                <a:lnTo>
                  <a:pt x="249714" y="49186"/>
                </a:lnTo>
                <a:cubicBezTo>
                  <a:pt x="249714" y="34559"/>
                  <a:pt x="237856" y="22701"/>
                  <a:pt x="223229" y="22701"/>
                </a:cubicBezTo>
                <a:close/>
                <a:moveTo>
                  <a:pt x="219445" y="136208"/>
                </a:moveTo>
                <a:cubicBezTo>
                  <a:pt x="206908" y="136208"/>
                  <a:pt x="196744" y="146372"/>
                  <a:pt x="196744" y="158909"/>
                </a:cubicBezTo>
                <a:lnTo>
                  <a:pt x="196744" y="279982"/>
                </a:lnTo>
                <a:cubicBezTo>
                  <a:pt x="196744" y="292519"/>
                  <a:pt x="206908" y="302683"/>
                  <a:pt x="219445" y="302683"/>
                </a:cubicBezTo>
                <a:cubicBezTo>
                  <a:pt x="231983" y="302683"/>
                  <a:pt x="242147" y="292519"/>
                  <a:pt x="242147" y="279982"/>
                </a:cubicBezTo>
                <a:lnTo>
                  <a:pt x="242147" y="158909"/>
                </a:lnTo>
                <a:cubicBezTo>
                  <a:pt x="242147" y="146372"/>
                  <a:pt x="231983" y="136208"/>
                  <a:pt x="219445" y="136208"/>
                </a:cubicBezTo>
                <a:close/>
                <a:moveTo>
                  <a:pt x="158909" y="196744"/>
                </a:moveTo>
                <a:cubicBezTo>
                  <a:pt x="146372" y="196744"/>
                  <a:pt x="136208" y="206908"/>
                  <a:pt x="136208" y="219445"/>
                </a:cubicBezTo>
                <a:lnTo>
                  <a:pt x="136208" y="279982"/>
                </a:lnTo>
                <a:cubicBezTo>
                  <a:pt x="136208" y="292519"/>
                  <a:pt x="146372" y="302683"/>
                  <a:pt x="158909" y="302683"/>
                </a:cubicBezTo>
                <a:cubicBezTo>
                  <a:pt x="171446" y="302683"/>
                  <a:pt x="181610" y="292519"/>
                  <a:pt x="181610" y="279982"/>
                </a:cubicBezTo>
                <a:lnTo>
                  <a:pt x="181610" y="219445"/>
                </a:lnTo>
                <a:cubicBezTo>
                  <a:pt x="181610" y="206908"/>
                  <a:pt x="171446" y="196744"/>
                  <a:pt x="158909" y="196744"/>
                </a:cubicBezTo>
                <a:close/>
                <a:moveTo>
                  <a:pt x="257281" y="189177"/>
                </a:moveTo>
                <a:cubicBezTo>
                  <a:pt x="257281" y="176640"/>
                  <a:pt x="267445" y="166476"/>
                  <a:pt x="279982" y="166476"/>
                </a:cubicBezTo>
                <a:cubicBezTo>
                  <a:pt x="292519" y="166476"/>
                  <a:pt x="302683" y="176640"/>
                  <a:pt x="302683" y="189177"/>
                </a:cubicBezTo>
                <a:lnTo>
                  <a:pt x="302683" y="279982"/>
                </a:lnTo>
                <a:cubicBezTo>
                  <a:pt x="302683" y="292519"/>
                  <a:pt x="292519" y="302683"/>
                  <a:pt x="279982" y="302683"/>
                </a:cubicBezTo>
                <a:cubicBezTo>
                  <a:pt x="267445" y="302683"/>
                  <a:pt x="257281" y="292519"/>
                  <a:pt x="257281" y="279982"/>
                </a:cubicBezTo>
                <a:lnTo>
                  <a:pt x="257281" y="189177"/>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36" name="Text Placeholder 25">
            <a:extLst>
              <a:ext uri="{FF2B5EF4-FFF2-40B4-BE49-F238E27FC236}">
                <a16:creationId xmlns:a16="http://schemas.microsoft.com/office/drawing/2014/main" id="{5C90BE23-4EB8-B72C-15FB-C6AAD07E777F}"/>
              </a:ext>
            </a:extLst>
          </p:cNvPr>
          <p:cNvSpPr txBox="1">
            <a:spLocks/>
          </p:cNvSpPr>
          <p:nvPr/>
        </p:nvSpPr>
        <p:spPr>
          <a:xfrm>
            <a:off x="8657159" y="4524639"/>
            <a:ext cx="2482089" cy="61555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10">
              <a:spcBef>
                <a:spcPts val="0"/>
              </a:spcBef>
              <a:buNone/>
              <a:defRPr/>
            </a:pPr>
            <a:r>
              <a:rPr lang="en-US" sz="1000">
                <a:solidFill>
                  <a:srgbClr val="000000"/>
                </a:solidFill>
                <a:latin typeface="Montserrat Bold" pitchFamily="2" charset="0"/>
                <a:cs typeface="Segoe UI Semibold"/>
              </a:rPr>
              <a:t>Current Partner - Manage</a:t>
            </a:r>
          </a:p>
          <a:p>
            <a:pPr marL="0" indent="0" algn="ctr" defTabSz="914310">
              <a:spcBef>
                <a:spcPts val="0"/>
              </a:spcBef>
              <a:buNone/>
              <a:defRPr/>
            </a:pPr>
            <a:r>
              <a:rPr lang="en-US" sz="1000">
                <a:solidFill>
                  <a:srgbClr val="000000"/>
                </a:solidFill>
                <a:cs typeface="Segoe UI Semibold"/>
              </a:rPr>
              <a:t>Ensure your workloads </a:t>
            </a:r>
            <a:br>
              <a:rPr lang="en-US" sz="1000">
                <a:solidFill>
                  <a:srgbClr val="000000"/>
                </a:solidFill>
                <a:cs typeface="Segoe UI Semibold"/>
              </a:rPr>
            </a:br>
            <a:r>
              <a:rPr lang="en-US" sz="1000">
                <a:solidFill>
                  <a:srgbClr val="000000"/>
                </a:solidFill>
                <a:cs typeface="Segoe UI Semibold"/>
              </a:rPr>
              <a:t>are well managed </a:t>
            </a:r>
            <a:br>
              <a:rPr lang="en-US" sz="1000">
                <a:solidFill>
                  <a:srgbClr val="000000"/>
                </a:solidFill>
                <a:cs typeface="Segoe UI Semibold"/>
              </a:rPr>
            </a:br>
            <a:r>
              <a:rPr lang="en-US" sz="1000">
                <a:solidFill>
                  <a:srgbClr val="000000"/>
                </a:solidFill>
                <a:cs typeface="Segoe UI Semibold"/>
              </a:rPr>
              <a:t>(e.g., backup, monitoring, DR)</a:t>
            </a:r>
          </a:p>
        </p:txBody>
      </p:sp>
      <p:sp>
        <p:nvSpPr>
          <p:cNvPr id="37" name="Graphic 81" descr="Icon of an app window with a closed padlock">
            <a:extLst>
              <a:ext uri="{FF2B5EF4-FFF2-40B4-BE49-F238E27FC236}">
                <a16:creationId xmlns:a16="http://schemas.microsoft.com/office/drawing/2014/main" id="{88185B19-40AE-18E8-55F1-93F4C5E98A51}"/>
              </a:ext>
            </a:extLst>
          </p:cNvPr>
          <p:cNvSpPr/>
          <p:nvPr/>
        </p:nvSpPr>
        <p:spPr>
          <a:xfrm>
            <a:off x="3820087" y="6061990"/>
            <a:ext cx="457200" cy="457200"/>
          </a:xfrm>
          <a:custGeom>
            <a:avLst/>
            <a:gdLst>
              <a:gd name="connsiteX0" fmla="*/ 228003 w 309156"/>
              <a:gd name="connsiteY0" fmla="*/ 0 h 309156"/>
              <a:gd name="connsiteX1" fmla="*/ 278241 w 309156"/>
              <a:gd name="connsiteY1" fmla="*/ 50238 h 309156"/>
              <a:gd name="connsiteX2" fmla="*/ 278241 w 309156"/>
              <a:gd name="connsiteY2" fmla="*/ 132172 h 309156"/>
              <a:gd name="connsiteX3" fmla="*/ 255054 w 309156"/>
              <a:gd name="connsiteY3" fmla="*/ 118174 h 309156"/>
              <a:gd name="connsiteX4" fmla="*/ 255054 w 309156"/>
              <a:gd name="connsiteY4" fmla="*/ 85018 h 309156"/>
              <a:gd name="connsiteX5" fmla="*/ 23187 w 309156"/>
              <a:gd name="connsiteY5" fmla="*/ 85018 h 309156"/>
              <a:gd name="connsiteX6" fmla="*/ 23187 w 309156"/>
              <a:gd name="connsiteY6" fmla="*/ 228003 h 309156"/>
              <a:gd name="connsiteX7" fmla="*/ 50238 w 309156"/>
              <a:gd name="connsiteY7" fmla="*/ 255054 h 309156"/>
              <a:gd name="connsiteX8" fmla="*/ 154578 w 309156"/>
              <a:gd name="connsiteY8" fmla="*/ 255054 h 309156"/>
              <a:gd name="connsiteX9" fmla="*/ 154578 w 309156"/>
              <a:gd name="connsiteY9" fmla="*/ 278241 h 309156"/>
              <a:gd name="connsiteX10" fmla="*/ 50238 w 309156"/>
              <a:gd name="connsiteY10" fmla="*/ 278241 h 309156"/>
              <a:gd name="connsiteX11" fmla="*/ 0 w 309156"/>
              <a:gd name="connsiteY11" fmla="*/ 228003 h 309156"/>
              <a:gd name="connsiteX12" fmla="*/ 0 w 309156"/>
              <a:gd name="connsiteY12" fmla="*/ 50238 h 309156"/>
              <a:gd name="connsiteX13" fmla="*/ 50238 w 309156"/>
              <a:gd name="connsiteY13" fmla="*/ 0 h 309156"/>
              <a:gd name="connsiteX14" fmla="*/ 228003 w 309156"/>
              <a:gd name="connsiteY14" fmla="*/ 0 h 309156"/>
              <a:gd name="connsiteX15" fmla="*/ 228003 w 309156"/>
              <a:gd name="connsiteY15" fmla="*/ 23187 h 309156"/>
              <a:gd name="connsiteX16" fmla="*/ 50238 w 309156"/>
              <a:gd name="connsiteY16" fmla="*/ 23187 h 309156"/>
              <a:gd name="connsiteX17" fmla="*/ 23187 w 309156"/>
              <a:gd name="connsiteY17" fmla="*/ 50238 h 309156"/>
              <a:gd name="connsiteX18" fmla="*/ 23187 w 309156"/>
              <a:gd name="connsiteY18" fmla="*/ 61831 h 309156"/>
              <a:gd name="connsiteX19" fmla="*/ 255054 w 309156"/>
              <a:gd name="connsiteY19" fmla="*/ 61831 h 309156"/>
              <a:gd name="connsiteX20" fmla="*/ 255054 w 309156"/>
              <a:gd name="connsiteY20" fmla="*/ 50238 h 309156"/>
              <a:gd name="connsiteX21" fmla="*/ 228003 w 309156"/>
              <a:gd name="connsiteY21" fmla="*/ 23187 h 309156"/>
              <a:gd name="connsiteX22" fmla="*/ 200952 w 309156"/>
              <a:gd name="connsiteY22" fmla="*/ 185494 h 309156"/>
              <a:gd name="connsiteX23" fmla="*/ 193223 w 309156"/>
              <a:gd name="connsiteY23" fmla="*/ 185494 h 309156"/>
              <a:gd name="connsiteX24" fmla="*/ 170036 w 309156"/>
              <a:gd name="connsiteY24" fmla="*/ 208681 h 309156"/>
              <a:gd name="connsiteX25" fmla="*/ 170036 w 309156"/>
              <a:gd name="connsiteY25" fmla="*/ 285970 h 309156"/>
              <a:gd name="connsiteX26" fmla="*/ 193223 w 309156"/>
              <a:gd name="connsiteY26" fmla="*/ 309157 h 309156"/>
              <a:gd name="connsiteX27" fmla="*/ 285970 w 309156"/>
              <a:gd name="connsiteY27" fmla="*/ 309157 h 309156"/>
              <a:gd name="connsiteX28" fmla="*/ 309157 w 309156"/>
              <a:gd name="connsiteY28" fmla="*/ 285970 h 309156"/>
              <a:gd name="connsiteX29" fmla="*/ 309157 w 309156"/>
              <a:gd name="connsiteY29" fmla="*/ 208681 h 309156"/>
              <a:gd name="connsiteX30" fmla="*/ 285970 w 309156"/>
              <a:gd name="connsiteY30" fmla="*/ 185494 h 309156"/>
              <a:gd name="connsiteX31" fmla="*/ 278241 w 309156"/>
              <a:gd name="connsiteY31" fmla="*/ 185494 h 309156"/>
              <a:gd name="connsiteX32" fmla="*/ 278241 w 309156"/>
              <a:gd name="connsiteY32" fmla="*/ 170036 h 309156"/>
              <a:gd name="connsiteX33" fmla="*/ 239596 w 309156"/>
              <a:gd name="connsiteY33" fmla="*/ 131392 h 309156"/>
              <a:gd name="connsiteX34" fmla="*/ 200952 w 309156"/>
              <a:gd name="connsiteY34" fmla="*/ 170036 h 309156"/>
              <a:gd name="connsiteX35" fmla="*/ 200952 w 309156"/>
              <a:gd name="connsiteY35" fmla="*/ 185494 h 309156"/>
              <a:gd name="connsiteX36" fmla="*/ 224139 w 309156"/>
              <a:gd name="connsiteY36" fmla="*/ 170036 h 309156"/>
              <a:gd name="connsiteX37" fmla="*/ 239596 w 309156"/>
              <a:gd name="connsiteY37" fmla="*/ 154578 h 309156"/>
              <a:gd name="connsiteX38" fmla="*/ 255054 w 309156"/>
              <a:gd name="connsiteY38" fmla="*/ 170036 h 309156"/>
              <a:gd name="connsiteX39" fmla="*/ 255054 w 309156"/>
              <a:gd name="connsiteY39" fmla="*/ 185494 h 309156"/>
              <a:gd name="connsiteX40" fmla="*/ 224139 w 309156"/>
              <a:gd name="connsiteY40" fmla="*/ 185494 h 309156"/>
              <a:gd name="connsiteX41" fmla="*/ 224139 w 309156"/>
              <a:gd name="connsiteY41" fmla="*/ 170036 h 309156"/>
              <a:gd name="connsiteX42" fmla="*/ 255054 w 309156"/>
              <a:gd name="connsiteY42" fmla="*/ 247325 h 309156"/>
              <a:gd name="connsiteX43" fmla="*/ 239596 w 309156"/>
              <a:gd name="connsiteY43" fmla="*/ 262783 h 309156"/>
              <a:gd name="connsiteX44" fmla="*/ 224139 w 309156"/>
              <a:gd name="connsiteY44" fmla="*/ 247325 h 309156"/>
              <a:gd name="connsiteX45" fmla="*/ 239596 w 309156"/>
              <a:gd name="connsiteY45" fmla="*/ 231868 h 309156"/>
              <a:gd name="connsiteX46" fmla="*/ 255054 w 309156"/>
              <a:gd name="connsiteY46" fmla="*/ 247325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156" h="309156">
                <a:moveTo>
                  <a:pt x="228003" y="0"/>
                </a:moveTo>
                <a:cubicBezTo>
                  <a:pt x="255748" y="0"/>
                  <a:pt x="278241" y="22492"/>
                  <a:pt x="278241" y="50238"/>
                </a:cubicBezTo>
                <a:lnTo>
                  <a:pt x="278241" y="132172"/>
                </a:lnTo>
                <a:cubicBezTo>
                  <a:pt x="271905" y="125708"/>
                  <a:pt x="263961" y="120825"/>
                  <a:pt x="255054" y="118174"/>
                </a:cubicBezTo>
                <a:lnTo>
                  <a:pt x="255054" y="85018"/>
                </a:lnTo>
                <a:lnTo>
                  <a:pt x="23187" y="85018"/>
                </a:lnTo>
                <a:lnTo>
                  <a:pt x="23187" y="228003"/>
                </a:lnTo>
                <a:cubicBezTo>
                  <a:pt x="23187" y="242943"/>
                  <a:pt x="35298" y="255054"/>
                  <a:pt x="50238" y="255054"/>
                </a:cubicBezTo>
                <a:lnTo>
                  <a:pt x="154578" y="255054"/>
                </a:lnTo>
                <a:lnTo>
                  <a:pt x="154578" y="278241"/>
                </a:lnTo>
                <a:lnTo>
                  <a:pt x="50238" y="278241"/>
                </a:lnTo>
                <a:cubicBezTo>
                  <a:pt x="22492" y="278241"/>
                  <a:pt x="0" y="255748"/>
                  <a:pt x="0" y="228003"/>
                </a:cubicBezTo>
                <a:lnTo>
                  <a:pt x="0" y="50238"/>
                </a:lnTo>
                <a:cubicBezTo>
                  <a:pt x="0" y="22492"/>
                  <a:pt x="22492" y="0"/>
                  <a:pt x="50238" y="0"/>
                </a:cubicBezTo>
                <a:lnTo>
                  <a:pt x="228003" y="0"/>
                </a:lnTo>
                <a:close/>
                <a:moveTo>
                  <a:pt x="228003" y="23187"/>
                </a:moveTo>
                <a:lnTo>
                  <a:pt x="50238" y="23187"/>
                </a:lnTo>
                <a:cubicBezTo>
                  <a:pt x="35298" y="23187"/>
                  <a:pt x="23187" y="35298"/>
                  <a:pt x="23187" y="50238"/>
                </a:cubicBezTo>
                <a:lnTo>
                  <a:pt x="23187" y="61831"/>
                </a:lnTo>
                <a:lnTo>
                  <a:pt x="255054" y="61831"/>
                </a:lnTo>
                <a:lnTo>
                  <a:pt x="255054" y="50238"/>
                </a:lnTo>
                <a:cubicBezTo>
                  <a:pt x="255054" y="35298"/>
                  <a:pt x="242943" y="23187"/>
                  <a:pt x="228003" y="23187"/>
                </a:cubicBezTo>
                <a:close/>
                <a:moveTo>
                  <a:pt x="200952" y="185494"/>
                </a:moveTo>
                <a:lnTo>
                  <a:pt x="193223" y="185494"/>
                </a:lnTo>
                <a:cubicBezTo>
                  <a:pt x="180418" y="185494"/>
                  <a:pt x="170036" y="195875"/>
                  <a:pt x="170036" y="208681"/>
                </a:cubicBezTo>
                <a:lnTo>
                  <a:pt x="170036" y="285970"/>
                </a:lnTo>
                <a:cubicBezTo>
                  <a:pt x="170036" y="298775"/>
                  <a:pt x="180418" y="309157"/>
                  <a:pt x="193223" y="309157"/>
                </a:cubicBezTo>
                <a:lnTo>
                  <a:pt x="285970" y="309157"/>
                </a:lnTo>
                <a:cubicBezTo>
                  <a:pt x="298775" y="309157"/>
                  <a:pt x="309157" y="298775"/>
                  <a:pt x="309157" y="285970"/>
                </a:cubicBezTo>
                <a:lnTo>
                  <a:pt x="309157" y="208681"/>
                </a:lnTo>
                <a:cubicBezTo>
                  <a:pt x="309157" y="195875"/>
                  <a:pt x="298775" y="185494"/>
                  <a:pt x="285970" y="185494"/>
                </a:cubicBezTo>
                <a:lnTo>
                  <a:pt x="278241" y="185494"/>
                </a:lnTo>
                <a:lnTo>
                  <a:pt x="278241" y="170036"/>
                </a:lnTo>
                <a:cubicBezTo>
                  <a:pt x="278241" y="148694"/>
                  <a:pt x="260939" y="131392"/>
                  <a:pt x="239596" y="131392"/>
                </a:cubicBezTo>
                <a:cubicBezTo>
                  <a:pt x="218254" y="131392"/>
                  <a:pt x="200952" y="148694"/>
                  <a:pt x="200952" y="170036"/>
                </a:cubicBezTo>
                <a:lnTo>
                  <a:pt x="200952" y="185494"/>
                </a:lnTo>
                <a:close/>
                <a:moveTo>
                  <a:pt x="224139" y="170036"/>
                </a:moveTo>
                <a:cubicBezTo>
                  <a:pt x="224139" y="161499"/>
                  <a:pt x="231059" y="154578"/>
                  <a:pt x="239596" y="154578"/>
                </a:cubicBezTo>
                <a:cubicBezTo>
                  <a:pt x="248134" y="154578"/>
                  <a:pt x="255054" y="161499"/>
                  <a:pt x="255054" y="170036"/>
                </a:cubicBezTo>
                <a:lnTo>
                  <a:pt x="255054" y="185494"/>
                </a:lnTo>
                <a:lnTo>
                  <a:pt x="224139" y="185494"/>
                </a:lnTo>
                <a:lnTo>
                  <a:pt x="224139" y="170036"/>
                </a:lnTo>
                <a:close/>
                <a:moveTo>
                  <a:pt x="255054" y="247325"/>
                </a:moveTo>
                <a:cubicBezTo>
                  <a:pt x="255054" y="255863"/>
                  <a:pt x="248134" y="262783"/>
                  <a:pt x="239596" y="262783"/>
                </a:cubicBezTo>
                <a:cubicBezTo>
                  <a:pt x="231059" y="262783"/>
                  <a:pt x="224139" y="255863"/>
                  <a:pt x="224139" y="247325"/>
                </a:cubicBezTo>
                <a:cubicBezTo>
                  <a:pt x="224139" y="238788"/>
                  <a:pt x="231059" y="231868"/>
                  <a:pt x="239596" y="231868"/>
                </a:cubicBezTo>
                <a:cubicBezTo>
                  <a:pt x="248134" y="231868"/>
                  <a:pt x="255054" y="238788"/>
                  <a:pt x="255054" y="247325"/>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0">
              <a:buClrTx/>
              <a:defRPr/>
            </a:pPr>
            <a:endParaRPr lang="en-US" sz="1765" kern="1200">
              <a:latin typeface="Segoe UI"/>
              <a:ea typeface="+mn-ea"/>
              <a:cs typeface="+mn-cs"/>
            </a:endParaRPr>
          </a:p>
        </p:txBody>
      </p:sp>
      <p:sp>
        <p:nvSpPr>
          <p:cNvPr id="38" name="Text Placeholder 25">
            <a:extLst>
              <a:ext uri="{FF2B5EF4-FFF2-40B4-BE49-F238E27FC236}">
                <a16:creationId xmlns:a16="http://schemas.microsoft.com/office/drawing/2014/main" id="{EB5D0435-FF07-646E-FD69-26023971ACD5}"/>
              </a:ext>
            </a:extLst>
          </p:cNvPr>
          <p:cNvSpPr txBox="1">
            <a:spLocks/>
          </p:cNvSpPr>
          <p:nvPr/>
        </p:nvSpPr>
        <p:spPr>
          <a:xfrm>
            <a:off x="4546960" y="6090536"/>
            <a:ext cx="3849737" cy="307777"/>
          </a:xfrm>
          <a:prstGeom prst="rect">
            <a:avLst/>
          </a:prstGeom>
        </p:spPr>
        <p:txBody>
          <a:bodyPr vert="horz" wrap="square" lIns="0" tIns="0" rIns="0" bIns="0" rtlCol="0">
            <a:spAutoFit/>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defTabSz="914310">
              <a:lnSpc>
                <a:spcPct val="100000"/>
              </a:lnSpc>
              <a:spcBef>
                <a:spcPts val="0"/>
              </a:spcBef>
              <a:buClrTx/>
              <a:buSzPct val="90000"/>
              <a:buNone/>
              <a:defRPr/>
            </a:pPr>
            <a:r>
              <a:rPr lang="en-US" sz="1000">
                <a:solidFill>
                  <a:srgbClr val="000000"/>
                </a:solidFill>
                <a:latin typeface="Montserrat Bold" pitchFamily="2" charset="0"/>
                <a:cs typeface="Segoe UI Semibold"/>
              </a:rPr>
              <a:t>Secure</a:t>
            </a:r>
          </a:p>
          <a:p>
            <a:pPr marL="0" indent="0" defTabSz="914310">
              <a:lnSpc>
                <a:spcPct val="100000"/>
              </a:lnSpc>
              <a:spcBef>
                <a:spcPts val="0"/>
              </a:spcBef>
              <a:buClrTx/>
              <a:buNone/>
              <a:defRPr/>
            </a:pPr>
            <a:r>
              <a:rPr lang="en-US" sz="1000">
                <a:solidFill>
                  <a:srgbClr val="000000"/>
                </a:solidFill>
                <a:ea typeface="+mn-lt"/>
                <a:cs typeface="Calibri" panose="020F0502020204030204"/>
              </a:rPr>
              <a:t>Establish security baseline and manage security posture</a:t>
            </a:r>
            <a:endParaRPr lang="en-US" sz="1000">
              <a:solidFill>
                <a:srgbClr val="000000"/>
              </a:solidFill>
            </a:endParaRPr>
          </a:p>
        </p:txBody>
      </p:sp>
      <p:pic>
        <p:nvPicPr>
          <p:cNvPr id="41" name="Graphic 40" descr="asdasd">
            <a:extLst>
              <a:ext uri="{FF2B5EF4-FFF2-40B4-BE49-F238E27FC236}">
                <a16:creationId xmlns:a16="http://schemas.microsoft.com/office/drawing/2014/main" id="{5E6062C7-821A-2D94-2C24-70933BFB9A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3368" y="488003"/>
            <a:ext cx="914400" cy="914400"/>
          </a:xfrm>
          <a:prstGeom prst="rect">
            <a:avLst/>
          </a:prstGeom>
        </p:spPr>
      </p:pic>
      <p:sp>
        <p:nvSpPr>
          <p:cNvPr id="42" name="TextBox 41">
            <a:extLst>
              <a:ext uri="{FF2B5EF4-FFF2-40B4-BE49-F238E27FC236}">
                <a16:creationId xmlns:a16="http://schemas.microsoft.com/office/drawing/2014/main" id="{EC4CBBCF-05A7-E307-77FD-CD8E485F67D0}"/>
              </a:ext>
            </a:extLst>
          </p:cNvPr>
          <p:cNvSpPr txBox="1"/>
          <p:nvPr/>
        </p:nvSpPr>
        <p:spPr>
          <a:xfrm>
            <a:off x="9692460" y="1321654"/>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3308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5C345-931D-EC0C-30FD-2CD4D4850B73}"/>
              </a:ext>
            </a:extLst>
          </p:cNvPr>
          <p:cNvSpPr txBox="1"/>
          <p:nvPr/>
        </p:nvSpPr>
        <p:spPr>
          <a:xfrm>
            <a:off x="960120" y="895179"/>
            <a:ext cx="9189720" cy="553998"/>
          </a:xfrm>
          <a:prstGeom prst="rect">
            <a:avLst/>
          </a:prstGeom>
          <a:noFill/>
        </p:spPr>
        <p:txBody>
          <a:bodyPr wrap="square" rtlCol="0">
            <a:spAutoFit/>
          </a:bodyPr>
          <a:lstStyle/>
          <a:p>
            <a:r>
              <a:rPr lang="en-US" sz="3000">
                <a:latin typeface="Montserrat Bold" pitchFamily="2" charset="0"/>
              </a:rPr>
              <a:t>Azure Assessments</a:t>
            </a:r>
            <a:endParaRPr lang="en-AU" sz="3000">
              <a:latin typeface="Montserrat Bold" pitchFamily="2" charset="0"/>
            </a:endParaRPr>
          </a:p>
        </p:txBody>
      </p:sp>
      <p:pic>
        <p:nvPicPr>
          <p:cNvPr id="3" name="Picture 2">
            <a:extLst>
              <a:ext uri="{FF2B5EF4-FFF2-40B4-BE49-F238E27FC236}">
                <a16:creationId xmlns:a16="http://schemas.microsoft.com/office/drawing/2014/main" id="{8CCA9E6A-C234-C429-D319-7F5F92215F83}"/>
              </a:ext>
            </a:extLst>
          </p:cNvPr>
          <p:cNvPicPr>
            <a:picLocks noChangeAspect="1"/>
          </p:cNvPicPr>
          <p:nvPr/>
        </p:nvPicPr>
        <p:blipFill>
          <a:blip r:embed="rId2"/>
          <a:stretch>
            <a:fillRect/>
          </a:stretch>
        </p:blipFill>
        <p:spPr>
          <a:xfrm>
            <a:off x="2132287" y="1577509"/>
            <a:ext cx="7927425" cy="4721713"/>
          </a:xfrm>
          <a:prstGeom prst="rect">
            <a:avLst/>
          </a:prstGeom>
        </p:spPr>
      </p:pic>
      <p:pic>
        <p:nvPicPr>
          <p:cNvPr id="4" name="Graphic 3" descr="asdasd">
            <a:extLst>
              <a:ext uri="{FF2B5EF4-FFF2-40B4-BE49-F238E27FC236}">
                <a16:creationId xmlns:a16="http://schemas.microsoft.com/office/drawing/2014/main" id="{52F5E62E-3A99-01B1-13BA-D8DD330D7E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480" y="377708"/>
            <a:ext cx="914400" cy="914400"/>
          </a:xfrm>
          <a:prstGeom prst="rect">
            <a:avLst/>
          </a:prstGeom>
        </p:spPr>
      </p:pic>
      <p:sp>
        <p:nvSpPr>
          <p:cNvPr id="5" name="TextBox 4">
            <a:extLst>
              <a:ext uri="{FF2B5EF4-FFF2-40B4-BE49-F238E27FC236}">
                <a16:creationId xmlns:a16="http://schemas.microsoft.com/office/drawing/2014/main" id="{8E4840F8-D5E8-B4F7-D788-21DBC4B69F57}"/>
              </a:ext>
            </a:extLst>
          </p:cNvPr>
          <p:cNvSpPr txBox="1"/>
          <p:nvPr/>
        </p:nvSpPr>
        <p:spPr>
          <a:xfrm>
            <a:off x="9946572" y="1211359"/>
            <a:ext cx="1656223" cy="523220"/>
          </a:xfrm>
          <a:prstGeom prst="rect">
            <a:avLst/>
          </a:prstGeom>
          <a:noFill/>
        </p:spPr>
        <p:txBody>
          <a:bodyPr wrap="none" rtlCol="0">
            <a:spAutoFit/>
          </a:bodyPr>
          <a:lstStyle/>
          <a:p>
            <a:pPr>
              <a:buClr>
                <a:srgbClr val="000000"/>
              </a:buClr>
              <a:buFont typeface="Arial"/>
              <a:buNone/>
            </a:pPr>
            <a:r>
              <a:rPr lang="en-GB" sz="1400" kern="0">
                <a:solidFill>
                  <a:srgbClr val="92D050"/>
                </a:solidFill>
                <a:latin typeface="Arial"/>
                <a:cs typeface="Arial"/>
                <a:sym typeface="Arial"/>
              </a:rPr>
              <a:t>Microsoft Funding </a:t>
            </a:r>
          </a:p>
          <a:p>
            <a:pPr algn="ctr">
              <a:buClr>
                <a:srgbClr val="000000"/>
              </a:buClr>
              <a:buFont typeface="Arial"/>
              <a:buNone/>
            </a:pPr>
            <a:r>
              <a:rPr lang="en-GB" sz="1400" kern="0">
                <a:solidFill>
                  <a:srgbClr val="92D050"/>
                </a:solidFill>
                <a:latin typeface="Arial"/>
                <a:cs typeface="Arial"/>
                <a:sym typeface="Arial"/>
              </a:rPr>
              <a:t>Available</a:t>
            </a:r>
            <a:endParaRPr lang="en-AU" sz="1400" kern="0">
              <a:solidFill>
                <a:srgbClr val="92D050"/>
              </a:solidFill>
              <a:latin typeface="Arial"/>
              <a:cs typeface="Arial"/>
              <a:sym typeface="Arial"/>
            </a:endParaRPr>
          </a:p>
        </p:txBody>
      </p:sp>
    </p:spTree>
    <p:extLst>
      <p:ext uri="{BB962C8B-B14F-4D97-AF65-F5344CB8AC3E}">
        <p14:creationId xmlns:p14="http://schemas.microsoft.com/office/powerpoint/2010/main" val="2877439912"/>
      </p:ext>
    </p:extLst>
  </p:cSld>
  <p:clrMapOvr>
    <a:masterClrMapping/>
  </p:clrMapOvr>
</p:sld>
</file>

<file path=ppt/theme/theme1.xml><?xml version="1.0" encoding="utf-8"?>
<a:theme xmlns:a="http://schemas.openxmlformats.org/drawingml/2006/main" name="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2024-START HERE" id="{EEB1C984-350D-458C-B02F-FCD0A6CFA12C}" vid="{84416A49-68CA-4B25-A67A-6BEE4D906AD5}"/>
    </a:ext>
  </a:extLst>
</a:theme>
</file>

<file path=ppt/theme/theme2.xml><?xml version="1.0" encoding="utf-8"?>
<a:theme xmlns:a="http://schemas.openxmlformats.org/drawingml/2006/main" name="1_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Custom 4">
      <a:majorFont>
        <a:latin typeface="Montserrat Extra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ST-Slide-Template-START-HERE" id="{51A94B2B-18A1-4C9A-B788-051E9A184091}" vid="{6DA8A14C-AA6A-42FC-BA48-48CD5E9BD1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4693C9A4414948BCFFF10B7E3F4588" ma:contentTypeVersion="16" ma:contentTypeDescription="Create a new document." ma:contentTypeScope="" ma:versionID="fc561e5bcc0fce3a13f57f0b132fc8d5">
  <xsd:schema xmlns:xsd="http://www.w3.org/2001/XMLSchema" xmlns:xs="http://www.w3.org/2001/XMLSchema" xmlns:p="http://schemas.microsoft.com/office/2006/metadata/properties" xmlns:ns2="ae8e5fe0-92cd-407a-8551-9a7b29c760fb" xmlns:ns3="0ab55a26-4e6d-4db4-a9cd-19dbae43f457" targetNamespace="http://schemas.microsoft.com/office/2006/metadata/properties" ma:root="true" ma:fieldsID="3ad5c81d49024011cf7cf652a573aea2" ns2:_="" ns3:_="">
    <xsd:import namespace="ae8e5fe0-92cd-407a-8551-9a7b29c760fb"/>
    <xsd:import namespace="0ab55a26-4e6d-4db4-a9cd-19dbae43f4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e5fe0-92cd-407a-8551-9a7b29c760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b55a26-4e6d-4db4-a9cd-19dbae43f45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94a1f73-7a10-4c7e-a5ca-d9c337ca7513}" ma:internalName="TaxCatchAll" ma:showField="CatchAllData" ma:web="0ab55a26-4e6d-4db4-a9cd-19dbae43f4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e8e5fe0-92cd-407a-8551-9a7b29c760fb">
      <Terms xmlns="http://schemas.microsoft.com/office/infopath/2007/PartnerControls"/>
    </lcf76f155ced4ddcb4097134ff3c332f>
    <TaxCatchAll xmlns="0ab55a26-4e6d-4db4-a9cd-19dbae43f457" xsi:nil="true"/>
  </documentManagement>
</p:properties>
</file>

<file path=customXml/itemProps1.xml><?xml version="1.0" encoding="utf-8"?>
<ds:datastoreItem xmlns:ds="http://schemas.openxmlformats.org/officeDocument/2006/customXml" ds:itemID="{67DAE245-E55F-41FA-9B92-3F5244E62A2E}">
  <ds:schemaRefs>
    <ds:schemaRef ds:uri="http://schemas.microsoft.com/sharepoint/v3/contenttype/forms"/>
  </ds:schemaRefs>
</ds:datastoreItem>
</file>

<file path=customXml/itemProps2.xml><?xml version="1.0" encoding="utf-8"?>
<ds:datastoreItem xmlns:ds="http://schemas.openxmlformats.org/officeDocument/2006/customXml" ds:itemID="{26105F3B-A15E-4540-985B-2D70DBAC5921}">
  <ds:schemaRefs>
    <ds:schemaRef ds:uri="0ab55a26-4e6d-4db4-a9cd-19dbae43f457"/>
    <ds:schemaRef ds:uri="ae8e5fe0-92cd-407a-8551-9a7b29c760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437887-5B7E-4ECC-848C-C926ADF9860F}">
  <ds:schemaRefs>
    <ds:schemaRef ds:uri="0ab55a26-4e6d-4db4-a9cd-19dbae43f457"/>
    <ds:schemaRef ds:uri="ae8e5fe0-92cd-407a-8551-9a7b29c760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
  <TotalTime>0</TotalTime>
  <Words>2021</Words>
  <Application>Microsoft Office PowerPoint</Application>
  <PresentationFormat>Widescreen</PresentationFormat>
  <Paragraphs>519</Paragraphs>
  <Slides>39</Slides>
  <Notes>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Dicker Data Theme-2023</vt:lpstr>
      <vt:lpstr>1_Dicker Data Theme-2023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Short</dc:creator>
  <cp:lastModifiedBy>Ahna Budden</cp:lastModifiedBy>
  <cp:revision>2</cp:revision>
  <dcterms:created xsi:type="dcterms:W3CDTF">2024-08-12T22:16:21Z</dcterms:created>
  <dcterms:modified xsi:type="dcterms:W3CDTF">2024-10-30T23:52:58Z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0x010100B560F8D929C4844E88DD04FC432B1C7B</vt:lpwstr>
  </property>
  <property fmtid="{D5CDD505-2E9C-101B-9397-08002B2CF9AE}" pid="3" name="MediaServiceImageTags">
    <vt:lpwstr/>
  </property>
</Properties>
</file>