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7" r:id="rId4"/>
    <p:sldMasterId id="2147483786" r:id="rId5"/>
  </p:sldMasterIdLst>
  <p:notesMasterIdLst>
    <p:notesMasterId r:id="rId30"/>
  </p:notesMasterIdLst>
  <p:sldIdLst>
    <p:sldId id="1129" r:id="rId6"/>
    <p:sldId id="1091" r:id="rId7"/>
    <p:sldId id="1131" r:id="rId8"/>
    <p:sldId id="1132" r:id="rId9"/>
    <p:sldId id="1133" r:id="rId10"/>
    <p:sldId id="1135" r:id="rId11"/>
    <p:sldId id="1136" r:id="rId12"/>
    <p:sldId id="1137" r:id="rId13"/>
    <p:sldId id="1138" r:id="rId14"/>
    <p:sldId id="1139" r:id="rId15"/>
    <p:sldId id="1140" r:id="rId16"/>
    <p:sldId id="1141" r:id="rId17"/>
    <p:sldId id="1142" r:id="rId18"/>
    <p:sldId id="1143" r:id="rId19"/>
    <p:sldId id="1144" r:id="rId20"/>
    <p:sldId id="1145" r:id="rId21"/>
    <p:sldId id="1149" r:id="rId22"/>
    <p:sldId id="1150" r:id="rId23"/>
    <p:sldId id="1134" r:id="rId24"/>
    <p:sldId id="1152" r:id="rId25"/>
    <p:sldId id="1147" r:id="rId26"/>
    <p:sldId id="1148" r:id="rId27"/>
    <p:sldId id="1151" r:id="rId28"/>
    <p:sldId id="1104" r:id="rId29"/>
  </p:sldIdLst>
  <p:sldSz cx="12192000" cy="6858000"/>
  <p:notesSz cx="6858000" cy="9144000"/>
  <p:embeddedFontLst>
    <p:embeddedFont>
      <p:font typeface="Humming" panose="020B0604020202020204" charset="0"/>
      <p:regular r:id="rId31"/>
    </p:embeddedFont>
    <p:embeddedFont>
      <p:font typeface="Montserrat" panose="00000500000000000000" pitchFamily="2" charset="0"/>
      <p:regular r:id="rId32"/>
      <p:bold r:id="rId33"/>
      <p:italic r:id="rId34"/>
      <p:boldItalic r:id="rId35"/>
    </p:embeddedFont>
    <p:embeddedFont>
      <p:font typeface="Montserrat Medium" panose="00000600000000000000" pitchFamily="2" charset="0"/>
      <p:regular r:id="rId36"/>
      <p:italic r:id="rId37"/>
    </p:embeddedFont>
    <p:embeddedFont>
      <p:font typeface="Montserrat SemiBold" panose="00000700000000000000" pitchFamily="2" charset="0"/>
      <p:regular r:id="rId38"/>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EDEDED"/>
    <a:srgbClr val="373737"/>
    <a:srgbClr val="191819"/>
    <a:srgbClr val="E7EBEB"/>
    <a:srgbClr val="F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17A4D-9EFF-42A2-B258-769F339D5AF3}" v="3" dt="2026-01-14T02:44:06.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 autoAdjust="0"/>
    <p:restoredTop sz="94580"/>
  </p:normalViewPr>
  <p:slideViewPr>
    <p:cSldViewPr snapToGrid="0" showGuides="1">
      <p:cViewPr varScale="1">
        <p:scale>
          <a:sx n="51" d="100"/>
          <a:sy n="51" d="100"/>
        </p:scale>
        <p:origin x="1564" y="26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C67BB776-2CB0-4884-961E-C318D5D0C30D}" type="datetimeFigureOut">
              <a:rPr lang="en-AU" smtClean="0"/>
              <a:pPr/>
              <a:t>22/01/2026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84F64B8D-618A-4206-8DAF-56907FB11914}" type="slidenum">
              <a:rPr lang="en-AU" smtClean="0"/>
              <a:pPr/>
              <a:t>‹#›</a:t>
            </a:fld>
            <a:endParaRPr lang="en-AU" dirty="0"/>
          </a:p>
        </p:txBody>
      </p:sp>
    </p:spTree>
    <p:extLst>
      <p:ext uri="{BB962C8B-B14F-4D97-AF65-F5344CB8AC3E}">
        <p14:creationId xmlns:p14="http://schemas.microsoft.com/office/powerpoint/2010/main" val="234470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a:t>
            </a:fld>
            <a:endParaRPr lang="en-AU"/>
          </a:p>
        </p:txBody>
      </p:sp>
    </p:spTree>
    <p:extLst>
      <p:ext uri="{BB962C8B-B14F-4D97-AF65-F5344CB8AC3E}">
        <p14:creationId xmlns:p14="http://schemas.microsoft.com/office/powerpoint/2010/main" val="82004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14</a:t>
            </a:fld>
            <a:endParaRPr lang="en-AU"/>
          </a:p>
        </p:txBody>
      </p:sp>
    </p:spTree>
    <p:extLst>
      <p:ext uri="{BB962C8B-B14F-4D97-AF65-F5344CB8AC3E}">
        <p14:creationId xmlns:p14="http://schemas.microsoft.com/office/powerpoint/2010/main" val="134114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1095-7FEF-8479-55E6-6F22211F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9D433-64F6-A91C-063A-AC659244A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FD7A5-B687-E1ED-DB08-483EEAFAA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966F9-9F5F-F313-2AD0-4EA3E5C3BF9B}"/>
              </a:ext>
            </a:extLst>
          </p:cNvPr>
          <p:cNvSpPr>
            <a:spLocks noGrp="1"/>
          </p:cNvSpPr>
          <p:nvPr>
            <p:ph type="sldNum" sz="quarter" idx="5"/>
          </p:nvPr>
        </p:nvSpPr>
        <p:spPr/>
        <p:txBody>
          <a:bodyPr/>
          <a:lstStyle/>
          <a:p>
            <a:fld id="{84F64B8D-618A-4206-8DAF-56907FB11914}" type="slidenum">
              <a:rPr lang="en-AU" smtClean="0"/>
              <a:t>15</a:t>
            </a:fld>
            <a:endParaRPr lang="en-AU"/>
          </a:p>
        </p:txBody>
      </p:sp>
    </p:spTree>
    <p:extLst>
      <p:ext uri="{BB962C8B-B14F-4D97-AF65-F5344CB8AC3E}">
        <p14:creationId xmlns:p14="http://schemas.microsoft.com/office/powerpoint/2010/main" val="119590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89FA4-4676-4A1E-50A2-03D54C04B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81E33-76BE-0C6B-8C1C-DE1552C4E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57402-F16A-B0EC-F79D-E772D6B87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3A9808-EEDE-2649-AA58-7003C7E9C6D3}"/>
              </a:ext>
            </a:extLst>
          </p:cNvPr>
          <p:cNvSpPr>
            <a:spLocks noGrp="1"/>
          </p:cNvSpPr>
          <p:nvPr>
            <p:ph type="sldNum" sz="quarter" idx="5"/>
          </p:nvPr>
        </p:nvSpPr>
        <p:spPr/>
        <p:txBody>
          <a:bodyPr/>
          <a:lstStyle/>
          <a:p>
            <a:fld id="{84F64B8D-618A-4206-8DAF-56907FB11914}" type="slidenum">
              <a:rPr lang="en-AU" smtClean="0"/>
              <a:t>16</a:t>
            </a:fld>
            <a:endParaRPr lang="en-AU"/>
          </a:p>
        </p:txBody>
      </p:sp>
    </p:spTree>
    <p:extLst>
      <p:ext uri="{BB962C8B-B14F-4D97-AF65-F5344CB8AC3E}">
        <p14:creationId xmlns:p14="http://schemas.microsoft.com/office/powerpoint/2010/main" val="75618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5879-E712-F929-6524-41047DBE7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0DAE0-27B5-14DA-A4BB-964648EAC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55C44-00B2-0FD3-D8DF-36AF3374FA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1D9EC4-96B6-4C2F-BE7E-9D86787DFC46}"/>
              </a:ext>
            </a:extLst>
          </p:cNvPr>
          <p:cNvSpPr>
            <a:spLocks noGrp="1"/>
          </p:cNvSpPr>
          <p:nvPr>
            <p:ph type="sldNum" sz="quarter" idx="5"/>
          </p:nvPr>
        </p:nvSpPr>
        <p:spPr/>
        <p:txBody>
          <a:bodyPr/>
          <a:lstStyle/>
          <a:p>
            <a:fld id="{84F64B8D-618A-4206-8DAF-56907FB11914}" type="slidenum">
              <a:rPr lang="en-AU" smtClean="0"/>
              <a:t>17</a:t>
            </a:fld>
            <a:endParaRPr lang="en-AU"/>
          </a:p>
        </p:txBody>
      </p:sp>
    </p:spTree>
    <p:extLst>
      <p:ext uri="{BB962C8B-B14F-4D97-AF65-F5344CB8AC3E}">
        <p14:creationId xmlns:p14="http://schemas.microsoft.com/office/powerpoint/2010/main" val="327944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C3E4D-FDD7-BB5E-EDE6-26924DABE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54FBC-2276-8205-462E-AB202FDBC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91EF2-AB6F-C669-4224-9EE65EB012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559F3-3EC0-F6E0-9590-E7F5D7427A65}"/>
              </a:ext>
            </a:extLst>
          </p:cNvPr>
          <p:cNvSpPr>
            <a:spLocks noGrp="1"/>
          </p:cNvSpPr>
          <p:nvPr>
            <p:ph type="sldNum" sz="quarter" idx="5"/>
          </p:nvPr>
        </p:nvSpPr>
        <p:spPr/>
        <p:txBody>
          <a:bodyPr/>
          <a:lstStyle/>
          <a:p>
            <a:fld id="{84F64B8D-618A-4206-8DAF-56907FB11914}" type="slidenum">
              <a:rPr lang="en-AU" smtClean="0"/>
              <a:t>18</a:t>
            </a:fld>
            <a:endParaRPr lang="en-AU"/>
          </a:p>
        </p:txBody>
      </p:sp>
    </p:spTree>
    <p:extLst>
      <p:ext uri="{BB962C8B-B14F-4D97-AF65-F5344CB8AC3E}">
        <p14:creationId xmlns:p14="http://schemas.microsoft.com/office/powerpoint/2010/main" val="112440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64B8D-618A-4206-8DAF-56907FB11914}" type="slidenum">
              <a:rPr lang="en-AU" smtClean="0"/>
              <a:t>24</a:t>
            </a:fld>
            <a:endParaRPr lang="en-AU"/>
          </a:p>
        </p:txBody>
      </p:sp>
    </p:spTree>
    <p:extLst>
      <p:ext uri="{BB962C8B-B14F-4D97-AF65-F5344CB8AC3E}">
        <p14:creationId xmlns:p14="http://schemas.microsoft.com/office/powerpoint/2010/main" val="1652651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dickerdata.com.au/microsoft"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www.dickerdata.com.au/"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rot="10800000">
            <a:off x="0" y="-1"/>
            <a:ext cx="12192000" cy="6858000"/>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557353"/>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Tree>
    <p:extLst>
      <p:ext uri="{BB962C8B-B14F-4D97-AF65-F5344CB8AC3E}">
        <p14:creationId xmlns:p14="http://schemas.microsoft.com/office/powerpoint/2010/main" val="17322693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0" y="18998"/>
            <a:ext cx="12158227"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1191018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4 icons and text-V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A392D-DD53-8C60-1E65-4AAE419D8441}"/>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userDrawn="1"/>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userDrawn="1"/>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userDrawn="1"/>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userDrawn="1"/>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userDrawn="1"/>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userDrawn="1"/>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userDrawn="1"/>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userDrawn="1"/>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14289500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userDrawn="1"/>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userDrawn="1"/>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userDrawn="1"/>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userDrawn="1"/>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userDrawn="1"/>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userDrawn="1"/>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55274292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userDrawn="1"/>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userDrawn="1"/>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378190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4 icons and text + quot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49A84-66F8-C690-8B39-2DD424D6F7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userDrawn="1"/>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userDrawn="1"/>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userDrawn="1"/>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userDrawn="1"/>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userDrawn="1"/>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5263708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58EE15-0FC7-66FD-F140-58717745F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39" y="520"/>
            <a:ext cx="12167617" cy="685695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userDrawn="1"/>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563128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userDrawn="1"/>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userDrawn="1"/>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userDrawn="1"/>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userDrawn="1"/>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userDrawn="1"/>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userDrawn="1"/>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userDrawn="1"/>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userDrawn="1"/>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userDrawn="1"/>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userDrawn="1"/>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userDrawn="1"/>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5441925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userDrawn="1"/>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079040"/>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66433334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670013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userDrawn="1"/>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Rectangle: Rounded Corners 8">
            <a:extLst>
              <a:ext uri="{FF2B5EF4-FFF2-40B4-BE49-F238E27FC236}">
                <a16:creationId xmlns:a16="http://schemas.microsoft.com/office/drawing/2014/main" id="{A4C84960-1FE0-C00E-ABB7-F2DF702EDEF3}"/>
              </a:ext>
            </a:extLst>
          </p:cNvPr>
          <p:cNvSpPr/>
          <p:nvPr userDrawn="1"/>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Rectangle: Rounded Corners 14">
            <a:extLst>
              <a:ext uri="{FF2B5EF4-FFF2-40B4-BE49-F238E27FC236}">
                <a16:creationId xmlns:a16="http://schemas.microsoft.com/office/drawing/2014/main" id="{F8776823-2223-606C-72F5-8983B858C4E6}"/>
              </a:ext>
            </a:extLst>
          </p:cNvPr>
          <p:cNvSpPr/>
          <p:nvPr userDrawn="1"/>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BE5BE502-4B15-B453-DCDD-BAE57BEF425D}"/>
              </a:ext>
            </a:extLst>
          </p:cNvPr>
          <p:cNvSpPr/>
          <p:nvPr userDrawn="1"/>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82090635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809"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41353448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1266052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425029799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0683781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userDrawn="1"/>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41026426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597030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userDrawn="1"/>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dirty="0"/>
              <a:t>CLICK </a:t>
            </a:r>
          </a:p>
          <a:p>
            <a:r>
              <a:rPr lang="en-AU" dirty="0"/>
              <a:t>HERE TO INSERT </a:t>
            </a:r>
          </a:p>
          <a:p>
            <a:r>
              <a:rPr lang="en-AU" dirty="0"/>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6397533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userDrawn="1"/>
        </p:nvPicPr>
        <p:blipFill>
          <a:blip r:embed="rId2"/>
          <a:stretch>
            <a:fillRect/>
          </a:stretch>
        </p:blipFill>
        <p:spPr>
          <a:xfrm rot="10800000">
            <a:off x="0" y="0"/>
            <a:ext cx="12192000" cy="2736376"/>
          </a:xfrm>
          <a:prstGeom prst="rect">
            <a:avLst/>
          </a:prstGeom>
        </p:spPr>
      </p:pic>
      <p:pic>
        <p:nvPicPr>
          <p:cNvPr id="2" name="Picture 1">
            <a:extLst>
              <a:ext uri="{FF2B5EF4-FFF2-40B4-BE49-F238E27FC236}">
                <a16:creationId xmlns:a16="http://schemas.microsoft.com/office/drawing/2014/main" id="{A5534DC4-0560-0526-5431-F30B152D4E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spTree>
    <p:extLst>
      <p:ext uri="{BB962C8B-B14F-4D97-AF65-F5344CB8AC3E}">
        <p14:creationId xmlns:p14="http://schemas.microsoft.com/office/powerpoint/2010/main" val="18515416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4757299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userDrawn="1"/>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312" y="0"/>
            <a:ext cx="12158225" cy="6857998"/>
          </a:xfrm>
          <a:prstGeom prst="rect">
            <a:avLst/>
          </a:prstGeom>
        </p:spPr>
      </p:pic>
    </p:spTree>
    <p:extLst>
      <p:ext uri="{BB962C8B-B14F-4D97-AF65-F5344CB8AC3E}">
        <p14:creationId xmlns:p14="http://schemas.microsoft.com/office/powerpoint/2010/main" val="3256758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FULL PAGE </a:t>
            </a:r>
            <a:br>
              <a:rPr lang="en-AU" dirty="0"/>
            </a:br>
            <a:r>
              <a:rPr lang="en-AU" dirty="0"/>
              <a:t>IMAGE</a:t>
            </a:r>
          </a:p>
        </p:txBody>
      </p:sp>
    </p:spTree>
    <p:extLst>
      <p:ext uri="{BB962C8B-B14F-4D97-AF65-F5344CB8AC3E}">
        <p14:creationId xmlns:p14="http://schemas.microsoft.com/office/powerpoint/2010/main" val="3767663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dirty="0"/>
              <a:t>CLICK TO ADD </a:t>
            </a:r>
            <a:br>
              <a:rPr lang="en-AU" dirty="0"/>
            </a:br>
            <a:r>
              <a:rPr lang="en-AU" dirty="0"/>
              <a:t>VIDEO</a:t>
            </a:r>
          </a:p>
        </p:txBody>
      </p:sp>
    </p:spTree>
    <p:extLst>
      <p:ext uri="{BB962C8B-B14F-4D97-AF65-F5344CB8AC3E}">
        <p14:creationId xmlns:p14="http://schemas.microsoft.com/office/powerpoint/2010/main" val="157484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3896118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userDrawn="1"/>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31756638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959754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265114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5561105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623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userDrawn="1"/>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224635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9" name="Rectangle: Rounded Corners 18">
            <a:extLst>
              <a:ext uri="{FF2B5EF4-FFF2-40B4-BE49-F238E27FC236}">
                <a16:creationId xmlns:a16="http://schemas.microsoft.com/office/drawing/2014/main" id="{9A388DDC-8C02-1E73-D6ED-C040654A290C}"/>
              </a:ext>
            </a:extLst>
          </p:cNvPr>
          <p:cNvSpPr/>
          <p:nvPr userDrawn="1"/>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3" name="Rectangle: Rounded Corners 22">
            <a:extLst>
              <a:ext uri="{FF2B5EF4-FFF2-40B4-BE49-F238E27FC236}">
                <a16:creationId xmlns:a16="http://schemas.microsoft.com/office/drawing/2014/main" id="{E9605F40-FC40-33CE-E068-AB42778E9C16}"/>
              </a:ext>
            </a:extLst>
          </p:cNvPr>
          <p:cNvSpPr/>
          <p:nvPr userDrawn="1"/>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385711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3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userDrawn="1"/>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Rectangle: Rounded Corners 4">
            <a:extLst>
              <a:ext uri="{FF2B5EF4-FFF2-40B4-BE49-F238E27FC236}">
                <a16:creationId xmlns:a16="http://schemas.microsoft.com/office/drawing/2014/main" id="{78E0FCBD-DF35-7BAB-DAA9-06AE1A1D3F73}"/>
              </a:ext>
            </a:extLst>
          </p:cNvPr>
          <p:cNvSpPr/>
          <p:nvPr userDrawn="1"/>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16851DD7-A810-DECF-0AC4-D58A2959BA72}"/>
              </a:ext>
            </a:extLst>
          </p:cNvPr>
          <p:cNvSpPr/>
          <p:nvPr userDrawn="1"/>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Rectangle: Rounded Corners 10">
            <a:extLst>
              <a:ext uri="{FF2B5EF4-FFF2-40B4-BE49-F238E27FC236}">
                <a16:creationId xmlns:a16="http://schemas.microsoft.com/office/drawing/2014/main" id="{5D00EC8B-C48B-45B6-6356-3F249A1ECB05}"/>
              </a:ext>
            </a:extLst>
          </p:cNvPr>
          <p:cNvSpPr/>
          <p:nvPr userDrawn="1"/>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93891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10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794826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10 images and text">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246060679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6" name="Picture 5">
            <a:extLst>
              <a:ext uri="{FF2B5EF4-FFF2-40B4-BE49-F238E27FC236}">
                <a16:creationId xmlns:a16="http://schemas.microsoft.com/office/drawing/2014/main" id="{7B8CA3F5-3A7C-37CD-9341-E2AD6BC91C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30274" y="3429000"/>
            <a:ext cx="7461726" cy="3439642"/>
          </a:xfrm>
          <a:prstGeom prst="rect">
            <a:avLst/>
          </a:prstGeom>
        </p:spPr>
      </p:pic>
    </p:spTree>
    <p:extLst>
      <p:ext uri="{BB962C8B-B14F-4D97-AF65-F5344CB8AC3E}">
        <p14:creationId xmlns:p14="http://schemas.microsoft.com/office/powerpoint/2010/main" val="474844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82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37207598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CB07C841-D591-5231-E7F2-353C49AEDC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1" y="4293070"/>
            <a:ext cx="5852109" cy="2575204"/>
          </a:xfrm>
          <a:prstGeom prst="rect">
            <a:avLst/>
          </a:prstGeom>
        </p:spPr>
      </p:pic>
    </p:spTree>
    <p:extLst>
      <p:ext uri="{BB962C8B-B14F-4D97-AF65-F5344CB8AC3E}">
        <p14:creationId xmlns:p14="http://schemas.microsoft.com/office/powerpoint/2010/main" val="172592546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10794"/>
            <a:ext cx="12156379" cy="6856958"/>
          </a:xfrm>
          <a:prstGeom prst="rect">
            <a:avLst/>
          </a:prstGeom>
        </p:spPr>
      </p:pic>
    </p:spTree>
    <p:extLst>
      <p:ext uri="{BB962C8B-B14F-4D97-AF65-F5344CB8AC3E}">
        <p14:creationId xmlns:p14="http://schemas.microsoft.com/office/powerpoint/2010/main" val="196338136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37482833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4" name="Picture 3">
            <a:extLst>
              <a:ext uri="{FF2B5EF4-FFF2-40B4-BE49-F238E27FC236}">
                <a16:creationId xmlns:a16="http://schemas.microsoft.com/office/drawing/2014/main" id="{C4E6FF78-5792-5158-2CAE-A777DD7AB8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Tree>
    <p:extLst>
      <p:ext uri="{BB962C8B-B14F-4D97-AF65-F5344CB8AC3E}">
        <p14:creationId xmlns:p14="http://schemas.microsoft.com/office/powerpoint/2010/main" val="164239001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2410" y="3788093"/>
            <a:ext cx="6670138" cy="3074743"/>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3719944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4" name="TextBox 3">
            <a:hlinkClick r:id="rId3"/>
            <a:extLst>
              <a:ext uri="{FF2B5EF4-FFF2-40B4-BE49-F238E27FC236}">
                <a16:creationId xmlns:a16="http://schemas.microsoft.com/office/drawing/2014/main" id="{F7E74A5B-4B95-DB1D-DAF1-2F0515248E88}"/>
              </a:ext>
            </a:extLst>
          </p:cNvPr>
          <p:cNvSpPr txBox="1"/>
          <p:nvPr/>
        </p:nvSpPr>
        <p:spPr>
          <a:xfrm>
            <a:off x="1098688" y="577903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8" name="Graphic 7">
            <a:extLst>
              <a:ext uri="{FF2B5EF4-FFF2-40B4-BE49-F238E27FC236}">
                <a16:creationId xmlns:a16="http://schemas.microsoft.com/office/drawing/2014/main" id="{4D74EEE0-852A-ED58-974E-CC1C1A2D5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
        <p:nvSpPr>
          <p:cNvPr id="6" name="Heading">
            <a:extLst>
              <a:ext uri="{FF2B5EF4-FFF2-40B4-BE49-F238E27FC236}">
                <a16:creationId xmlns:a16="http://schemas.microsoft.com/office/drawing/2014/main" id="{160B808E-E15A-E294-BB41-831BC0918230}"/>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9" name="Text Placeholder 2">
            <a:extLst>
              <a:ext uri="{FF2B5EF4-FFF2-40B4-BE49-F238E27FC236}">
                <a16:creationId xmlns:a16="http://schemas.microsoft.com/office/drawing/2014/main" id="{8ADC63B0-EF04-1C08-0737-F3BF6636B47D}"/>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09814998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7656DF02-24C8-7E6C-8BC6-A3B741FDB3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8067082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376897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ext with imag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76A63-EF6F-9604-9493-086D4A606E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9165118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27667549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1649305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385869004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503" y="0"/>
            <a:ext cx="5163497" cy="204284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38705389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Text + 2 icon with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C6A7-CD49-38DD-F0B9-E565F86A0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491998"/>
            <a:ext cx="5400046" cy="2376275"/>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09674774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ext + 2 icon with imag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2D600-3786-2D8C-817C-708A9050614D}"/>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Rectangle: Rounded Corners 26">
            <a:extLst>
              <a:ext uri="{FF2B5EF4-FFF2-40B4-BE49-F238E27FC236}">
                <a16:creationId xmlns:a16="http://schemas.microsoft.com/office/drawing/2014/main" id="{857C9CC8-EA65-4B99-06E2-720907B2A6AC}"/>
              </a:ext>
            </a:extLst>
          </p:cNvPr>
          <p:cNvSpPr/>
          <p:nvPr/>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8233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ext + 3 icon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16756-BAF1-C93D-5491-2D86FF84B5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558F1F6A-26D2-D933-CD22-6B2912F90EFC}"/>
              </a:ext>
            </a:extLst>
          </p:cNvPr>
          <p:cNvSpPr/>
          <p:nvPr/>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7283882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12" name="TextBox 11">
            <a:hlinkClick r:id="rId3"/>
            <a:extLst>
              <a:ext uri="{FF2B5EF4-FFF2-40B4-BE49-F238E27FC236}">
                <a16:creationId xmlns:a16="http://schemas.microsoft.com/office/drawing/2014/main" id="{8DA8FD5F-9996-8923-4D0B-42BAF854D983}"/>
              </a:ext>
            </a:extLst>
          </p:cNvPr>
          <p:cNvSpPr txBox="1"/>
          <p:nvPr/>
        </p:nvSpPr>
        <p:spPr>
          <a:xfrm>
            <a:off x="1091431" y="5622587"/>
            <a:ext cx="5384989" cy="215444"/>
          </a:xfrm>
          <a:prstGeom prst="rect">
            <a:avLst/>
          </a:prstGeom>
          <a:noFill/>
        </p:spPr>
        <p:txBody>
          <a:bodyPr wrap="square" lIns="0" tIns="0" rIns="0" bIns="0" rtlCol="0">
            <a:spAutoFit/>
          </a:bodyPr>
          <a:lstStyle/>
          <a:p>
            <a:pPr algn="l"/>
            <a:r>
              <a:rPr lang="en-US" sz="1400" spc="30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3" name="Heading">
            <a:extLst>
              <a:ext uri="{FF2B5EF4-FFF2-40B4-BE49-F238E27FC236}">
                <a16:creationId xmlns:a16="http://schemas.microsoft.com/office/drawing/2014/main" id="{DAD7FD7A-B8B0-CB71-1E2F-78BAB8729ED9}"/>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4" name="Text Placeholder 2">
            <a:extLst>
              <a:ext uri="{FF2B5EF4-FFF2-40B4-BE49-F238E27FC236}">
                <a16:creationId xmlns:a16="http://schemas.microsoft.com/office/drawing/2014/main" id="{7C65FF96-3744-DB7A-A639-589E694FB355}"/>
              </a:ext>
            </a:extLst>
          </p:cNvPr>
          <p:cNvSpPr>
            <a:spLocks noGrp="1"/>
          </p:cNvSpPr>
          <p:nvPr>
            <p:ph type="body" sz="quarter" idx="16"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36943507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101785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335086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4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5EFFF-9498-6BCF-75CE-E02090A4D427}"/>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2933844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5 icons an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7CFEA-DAF5-5971-6BF4-C26E7A09B9E0}"/>
              </a:ext>
            </a:extLst>
          </p:cNvPr>
          <p:cNvPicPr>
            <a:picLocks noChangeAspect="1"/>
          </p:cNvPicPr>
          <p:nvPr/>
        </p:nvPicPr>
        <p:blipFill>
          <a:blip r:embed="rId2"/>
          <a:stretch>
            <a:fillRect/>
          </a:stretch>
        </p:blipFill>
        <p:spPr>
          <a:xfrm>
            <a:off x="7028240" y="0"/>
            <a:ext cx="5163760" cy="2042337"/>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9208657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4 icons and text-V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7F811-1B8E-CF4A-1F9D-030D280664D3}"/>
              </a:ext>
            </a:extLst>
          </p:cNvPr>
          <p:cNvPicPr>
            <a:picLocks noChangeAspect="1"/>
          </p:cNvPicPr>
          <p:nvPr/>
        </p:nvPicPr>
        <p:blipFill>
          <a:blip r:embed="rId2"/>
          <a:stretch>
            <a:fillRect/>
          </a:stretch>
        </p:blipFill>
        <p:spPr>
          <a:xfrm>
            <a:off x="7028240" y="0"/>
            <a:ext cx="5163760" cy="2042337"/>
          </a:xfrm>
          <a:prstGeom prst="rect">
            <a:avLst/>
          </a:prstGeom>
        </p:spPr>
      </p:pic>
      <p:sp>
        <p:nvSpPr>
          <p:cNvPr id="7" name="Rectangle: Rounded Corners 6">
            <a:extLst>
              <a:ext uri="{FF2B5EF4-FFF2-40B4-BE49-F238E27FC236}">
                <a16:creationId xmlns:a16="http://schemas.microsoft.com/office/drawing/2014/main" id="{EE34FC8E-D153-620B-C881-F283466EBEA8}"/>
              </a:ext>
            </a:extLst>
          </p:cNvPr>
          <p:cNvSpPr/>
          <p:nvPr/>
        </p:nvSpPr>
        <p:spPr>
          <a:xfrm>
            <a:off x="515938"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itle">
            <a:extLst>
              <a:ext uri="{FF2B5EF4-FFF2-40B4-BE49-F238E27FC236}">
                <a16:creationId xmlns:a16="http://schemas.microsoft.com/office/drawing/2014/main" id="{3FAD04BD-B61D-2225-F3E0-1C02E1E56D75}"/>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943C342B-AE98-CE4F-D84D-61352932AE58}"/>
              </a:ext>
            </a:extLst>
          </p:cNvPr>
          <p:cNvSpPr>
            <a:spLocks noGrp="1"/>
          </p:cNvSpPr>
          <p:nvPr>
            <p:ph type="body" sz="quarter" idx="35" hasCustomPrompt="1"/>
          </p:nvPr>
        </p:nvSpPr>
        <p:spPr>
          <a:xfrm>
            <a:off x="2407229"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Rounded Corners 7">
            <a:extLst>
              <a:ext uri="{FF2B5EF4-FFF2-40B4-BE49-F238E27FC236}">
                <a16:creationId xmlns:a16="http://schemas.microsoft.com/office/drawing/2014/main" id="{4A3881EF-3AF3-6A83-1890-5D9FC7DD6844}"/>
              </a:ext>
            </a:extLst>
          </p:cNvPr>
          <p:cNvSpPr/>
          <p:nvPr/>
        </p:nvSpPr>
        <p:spPr>
          <a:xfrm>
            <a:off x="1031752" y="2291415"/>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Icon1">
            <a:extLst>
              <a:ext uri="{FF2B5EF4-FFF2-40B4-BE49-F238E27FC236}">
                <a16:creationId xmlns:a16="http://schemas.microsoft.com/office/drawing/2014/main" id="{9EB851F3-86C7-7E72-2CFE-62566C7C0305}"/>
              </a:ext>
            </a:extLst>
          </p:cNvPr>
          <p:cNvSpPr>
            <a:spLocks noGrp="1" noChangeAspect="1"/>
          </p:cNvSpPr>
          <p:nvPr>
            <p:ph type="pic" sz="quarter" idx="10" hasCustomPrompt="1"/>
          </p:nvPr>
        </p:nvSpPr>
        <p:spPr>
          <a:xfrm>
            <a:off x="1136477"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25C5E2ED-E59B-453F-7BC6-D66DCA49AC3E}"/>
              </a:ext>
            </a:extLst>
          </p:cNvPr>
          <p:cNvSpPr/>
          <p:nvPr/>
        </p:nvSpPr>
        <p:spPr>
          <a:xfrm>
            <a:off x="5878646" y="1681170"/>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
            <a:extLst>
              <a:ext uri="{FF2B5EF4-FFF2-40B4-BE49-F238E27FC236}">
                <a16:creationId xmlns:a16="http://schemas.microsoft.com/office/drawing/2014/main" id="{E1BC2B53-80B1-4801-5FFD-006A3A80B2EC}"/>
              </a:ext>
            </a:extLst>
          </p:cNvPr>
          <p:cNvSpPr>
            <a:spLocks noGrp="1"/>
          </p:cNvSpPr>
          <p:nvPr>
            <p:ph type="body" sz="quarter" idx="36" hasCustomPrompt="1"/>
          </p:nvPr>
        </p:nvSpPr>
        <p:spPr>
          <a:xfrm>
            <a:off x="7769937" y="2084122"/>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Rectangle: Rounded Corners 15">
            <a:extLst>
              <a:ext uri="{FF2B5EF4-FFF2-40B4-BE49-F238E27FC236}">
                <a16:creationId xmlns:a16="http://schemas.microsoft.com/office/drawing/2014/main" id="{A8FB47C1-EB8B-61B8-1DC8-D9FB0187F40F}"/>
              </a:ext>
            </a:extLst>
          </p:cNvPr>
          <p:cNvSpPr/>
          <p:nvPr/>
        </p:nvSpPr>
        <p:spPr>
          <a:xfrm>
            <a:off x="6394460" y="229141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65C1D7D5-894D-3604-6430-BF14DD50A822}"/>
              </a:ext>
            </a:extLst>
          </p:cNvPr>
          <p:cNvSpPr>
            <a:spLocks noGrp="1" noChangeAspect="1"/>
          </p:cNvSpPr>
          <p:nvPr>
            <p:ph type="pic" sz="quarter" idx="37" hasCustomPrompt="1"/>
          </p:nvPr>
        </p:nvSpPr>
        <p:spPr>
          <a:xfrm>
            <a:off x="6499185" y="2394360"/>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8" name="Rectangle: Rounded Corners 17">
            <a:extLst>
              <a:ext uri="{FF2B5EF4-FFF2-40B4-BE49-F238E27FC236}">
                <a16:creationId xmlns:a16="http://schemas.microsoft.com/office/drawing/2014/main" id="{66C71B97-2321-42BC-7F32-CBD578CDCB9C}"/>
              </a:ext>
            </a:extLst>
          </p:cNvPr>
          <p:cNvSpPr/>
          <p:nvPr/>
        </p:nvSpPr>
        <p:spPr>
          <a:xfrm>
            <a:off x="515938"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Text">
            <a:extLst>
              <a:ext uri="{FF2B5EF4-FFF2-40B4-BE49-F238E27FC236}">
                <a16:creationId xmlns:a16="http://schemas.microsoft.com/office/drawing/2014/main" id="{EAEFE9B9-DF37-CCF6-3DEE-5F321C67BFE4}"/>
              </a:ext>
            </a:extLst>
          </p:cNvPr>
          <p:cNvSpPr>
            <a:spLocks noGrp="1"/>
          </p:cNvSpPr>
          <p:nvPr>
            <p:ph type="body" sz="quarter" idx="38" hasCustomPrompt="1"/>
          </p:nvPr>
        </p:nvSpPr>
        <p:spPr>
          <a:xfrm>
            <a:off x="2407229"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Rectangle: Rounded Corners 20">
            <a:extLst>
              <a:ext uri="{FF2B5EF4-FFF2-40B4-BE49-F238E27FC236}">
                <a16:creationId xmlns:a16="http://schemas.microsoft.com/office/drawing/2014/main" id="{557DB198-816E-65C7-9828-139C534A7ED9}"/>
              </a:ext>
            </a:extLst>
          </p:cNvPr>
          <p:cNvSpPr/>
          <p:nvPr/>
        </p:nvSpPr>
        <p:spPr>
          <a:xfrm>
            <a:off x="1031752" y="4762242"/>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2" name="Icon1">
            <a:extLst>
              <a:ext uri="{FF2B5EF4-FFF2-40B4-BE49-F238E27FC236}">
                <a16:creationId xmlns:a16="http://schemas.microsoft.com/office/drawing/2014/main" id="{8612C324-286D-278F-75EF-23EE73945E52}"/>
              </a:ext>
            </a:extLst>
          </p:cNvPr>
          <p:cNvSpPr>
            <a:spLocks noGrp="1" noChangeAspect="1"/>
          </p:cNvSpPr>
          <p:nvPr>
            <p:ph type="pic" sz="quarter" idx="39" hasCustomPrompt="1"/>
          </p:nvPr>
        </p:nvSpPr>
        <p:spPr>
          <a:xfrm>
            <a:off x="1136477"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3" name="Rectangle: Rounded Corners 22">
            <a:extLst>
              <a:ext uri="{FF2B5EF4-FFF2-40B4-BE49-F238E27FC236}">
                <a16:creationId xmlns:a16="http://schemas.microsoft.com/office/drawing/2014/main" id="{975C5323-B4C8-C141-86EA-4000D9E0E3D6}"/>
              </a:ext>
            </a:extLst>
          </p:cNvPr>
          <p:cNvSpPr/>
          <p:nvPr/>
        </p:nvSpPr>
        <p:spPr>
          <a:xfrm>
            <a:off x="5878646" y="4151997"/>
            <a:ext cx="4846894" cy="213443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54386635-B087-6F39-A995-C1FFCCAB652A}"/>
              </a:ext>
            </a:extLst>
          </p:cNvPr>
          <p:cNvSpPr>
            <a:spLocks noGrp="1"/>
          </p:cNvSpPr>
          <p:nvPr>
            <p:ph type="body" sz="quarter" idx="40" hasCustomPrompt="1"/>
          </p:nvPr>
        </p:nvSpPr>
        <p:spPr>
          <a:xfrm>
            <a:off x="7769937" y="4554949"/>
            <a:ext cx="2520000"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64F53032-A9BC-1559-0830-7718FFDA4C5C}"/>
              </a:ext>
            </a:extLst>
          </p:cNvPr>
          <p:cNvSpPr/>
          <p:nvPr/>
        </p:nvSpPr>
        <p:spPr>
          <a:xfrm>
            <a:off x="6394460" y="4762242"/>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F9364599-8E99-5B38-A1ED-698F08ECC339}"/>
              </a:ext>
            </a:extLst>
          </p:cNvPr>
          <p:cNvSpPr>
            <a:spLocks noGrp="1" noChangeAspect="1"/>
          </p:cNvSpPr>
          <p:nvPr>
            <p:ph type="pic" sz="quarter" idx="41" hasCustomPrompt="1"/>
          </p:nvPr>
        </p:nvSpPr>
        <p:spPr>
          <a:xfrm>
            <a:off x="6499185" y="4865187"/>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3602523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6 icons + text">
    <p:bg>
      <p:bgPr>
        <a:solidFill>
          <a:schemeClr val="bg1"/>
        </a:solidFill>
        <a:effectLst/>
      </p:bgPr>
    </p:bg>
    <p:spTree>
      <p:nvGrpSpPr>
        <p:cNvPr id="1" name=""/>
        <p:cNvGrpSpPr/>
        <p:nvPr/>
      </p:nvGrpSpPr>
      <p:grpSpPr>
        <a:xfrm>
          <a:off x="0" y="0"/>
          <a:ext cx="0" cy="0"/>
          <a:chOff x="0" y="0"/>
          <a:chExt cx="0" cy="0"/>
        </a:xfrm>
      </p:grpSpPr>
      <p:sp>
        <p:nvSpPr>
          <p:cNvPr id="42" name="Text">
            <a:extLst>
              <a:ext uri="{FF2B5EF4-FFF2-40B4-BE49-F238E27FC236}">
                <a16:creationId xmlns:a16="http://schemas.microsoft.com/office/drawing/2014/main" id="{6B02BA62-5853-040B-01F4-2E1B26060B08}"/>
              </a:ext>
            </a:extLst>
          </p:cNvPr>
          <p:cNvSpPr>
            <a:spLocks noGrp="1"/>
          </p:cNvSpPr>
          <p:nvPr>
            <p:ph type="body" sz="quarter" idx="35" hasCustomPrompt="1"/>
          </p:nvPr>
        </p:nvSpPr>
        <p:spPr>
          <a:xfrm>
            <a:off x="51593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3" name="Text">
            <a:extLst>
              <a:ext uri="{FF2B5EF4-FFF2-40B4-BE49-F238E27FC236}">
                <a16:creationId xmlns:a16="http://schemas.microsoft.com/office/drawing/2014/main" id="{144586CE-984B-432A-4866-1A6161688ED2}"/>
              </a:ext>
            </a:extLst>
          </p:cNvPr>
          <p:cNvSpPr>
            <a:spLocks noGrp="1"/>
          </p:cNvSpPr>
          <p:nvPr>
            <p:ph type="body" sz="quarter" idx="36" hasCustomPrompt="1"/>
          </p:nvPr>
        </p:nvSpPr>
        <p:spPr>
          <a:xfrm>
            <a:off x="244844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4" name="Text">
            <a:extLst>
              <a:ext uri="{FF2B5EF4-FFF2-40B4-BE49-F238E27FC236}">
                <a16:creationId xmlns:a16="http://schemas.microsoft.com/office/drawing/2014/main" id="{741B2943-ECF2-0826-65C2-42FBE268692F}"/>
              </a:ext>
            </a:extLst>
          </p:cNvPr>
          <p:cNvSpPr>
            <a:spLocks noGrp="1"/>
          </p:cNvSpPr>
          <p:nvPr>
            <p:ph type="body" sz="quarter" idx="37" hasCustomPrompt="1"/>
          </p:nvPr>
        </p:nvSpPr>
        <p:spPr>
          <a:xfrm>
            <a:off x="438094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5" name="Text">
            <a:extLst>
              <a:ext uri="{FF2B5EF4-FFF2-40B4-BE49-F238E27FC236}">
                <a16:creationId xmlns:a16="http://schemas.microsoft.com/office/drawing/2014/main" id="{817E8013-BFDC-982A-1663-E13289028D8A}"/>
              </a:ext>
            </a:extLst>
          </p:cNvPr>
          <p:cNvSpPr>
            <a:spLocks noGrp="1"/>
          </p:cNvSpPr>
          <p:nvPr>
            <p:ph type="body" sz="quarter" idx="38" hasCustomPrompt="1"/>
          </p:nvPr>
        </p:nvSpPr>
        <p:spPr>
          <a:xfrm>
            <a:off x="631345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Text">
            <a:extLst>
              <a:ext uri="{FF2B5EF4-FFF2-40B4-BE49-F238E27FC236}">
                <a16:creationId xmlns:a16="http://schemas.microsoft.com/office/drawing/2014/main" id="{D180AC05-A40F-D180-9E7E-810F226E52CC}"/>
              </a:ext>
            </a:extLst>
          </p:cNvPr>
          <p:cNvSpPr>
            <a:spLocks noGrp="1"/>
          </p:cNvSpPr>
          <p:nvPr>
            <p:ph type="body" sz="quarter" idx="39" hasCustomPrompt="1"/>
          </p:nvPr>
        </p:nvSpPr>
        <p:spPr>
          <a:xfrm>
            <a:off x="8245958"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a:extLst>
              <a:ext uri="{FF2B5EF4-FFF2-40B4-BE49-F238E27FC236}">
                <a16:creationId xmlns:a16="http://schemas.microsoft.com/office/drawing/2014/main" id="{E74CC8A3-31B8-118A-1CB4-B540FE91F78B}"/>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45AEDDE9-097B-61D3-E555-5399943B834A}"/>
              </a:ext>
            </a:extLst>
          </p:cNvPr>
          <p:cNvSpPr>
            <a:spLocks noGrp="1"/>
          </p:cNvSpPr>
          <p:nvPr>
            <p:ph type="body" sz="quarter" idx="41" hasCustomPrompt="1"/>
          </p:nvPr>
        </p:nvSpPr>
        <p:spPr>
          <a:xfrm>
            <a:off x="10178463" y="3525019"/>
            <a:ext cx="1497600" cy="2160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86612E53-9092-879D-9C07-30F4B2FB3A5A}"/>
              </a:ext>
            </a:extLst>
          </p:cNvPr>
          <p:cNvSpPr/>
          <p:nvPr/>
        </p:nvSpPr>
        <p:spPr>
          <a:xfrm>
            <a:off x="847337" y="241364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5E8C4A85-6238-DD7C-348F-FAF5DCC7537C}"/>
              </a:ext>
            </a:extLst>
          </p:cNvPr>
          <p:cNvSpPr>
            <a:spLocks noGrp="1" noChangeAspect="1"/>
          </p:cNvSpPr>
          <p:nvPr>
            <p:ph type="pic" sz="quarter" idx="10" hasCustomPrompt="1"/>
          </p:nvPr>
        </p:nvSpPr>
        <p:spPr>
          <a:xfrm>
            <a:off x="942334"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5" name="Rectangle: Rounded Corners 4">
            <a:extLst>
              <a:ext uri="{FF2B5EF4-FFF2-40B4-BE49-F238E27FC236}">
                <a16:creationId xmlns:a16="http://schemas.microsoft.com/office/drawing/2014/main" id="{4603D66C-6C5E-DE3A-36D2-301643157E25}"/>
              </a:ext>
            </a:extLst>
          </p:cNvPr>
          <p:cNvSpPr/>
          <p:nvPr/>
        </p:nvSpPr>
        <p:spPr>
          <a:xfrm>
            <a:off x="2812325" y="241364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Icon1">
            <a:extLst>
              <a:ext uri="{FF2B5EF4-FFF2-40B4-BE49-F238E27FC236}">
                <a16:creationId xmlns:a16="http://schemas.microsoft.com/office/drawing/2014/main" id="{336191D2-79D2-A1C7-4EB8-4922CCB9CEF6}"/>
              </a:ext>
            </a:extLst>
          </p:cNvPr>
          <p:cNvSpPr>
            <a:spLocks noGrp="1" noChangeAspect="1"/>
          </p:cNvSpPr>
          <p:nvPr>
            <p:ph type="pic" sz="quarter" idx="42" hasCustomPrompt="1"/>
          </p:nvPr>
        </p:nvSpPr>
        <p:spPr>
          <a:xfrm>
            <a:off x="2907322"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7" name="Rectangle: Rounded Corners 6">
            <a:extLst>
              <a:ext uri="{FF2B5EF4-FFF2-40B4-BE49-F238E27FC236}">
                <a16:creationId xmlns:a16="http://schemas.microsoft.com/office/drawing/2014/main" id="{5334A0E3-C2DA-C7E5-CADE-AFBC39749D82}"/>
              </a:ext>
            </a:extLst>
          </p:cNvPr>
          <p:cNvSpPr/>
          <p:nvPr/>
        </p:nvSpPr>
        <p:spPr>
          <a:xfrm>
            <a:off x="4709219" y="2413649"/>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Icon1">
            <a:extLst>
              <a:ext uri="{FF2B5EF4-FFF2-40B4-BE49-F238E27FC236}">
                <a16:creationId xmlns:a16="http://schemas.microsoft.com/office/drawing/2014/main" id="{1A8DECBF-E0FA-6BF9-3FB4-3E015701E115}"/>
              </a:ext>
            </a:extLst>
          </p:cNvPr>
          <p:cNvSpPr>
            <a:spLocks noGrp="1" noChangeAspect="1"/>
          </p:cNvSpPr>
          <p:nvPr>
            <p:ph type="pic" sz="quarter" idx="43" hasCustomPrompt="1"/>
          </p:nvPr>
        </p:nvSpPr>
        <p:spPr>
          <a:xfrm>
            <a:off x="4804216"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3" name="Rectangle: Rounded Corners 12">
            <a:extLst>
              <a:ext uri="{FF2B5EF4-FFF2-40B4-BE49-F238E27FC236}">
                <a16:creationId xmlns:a16="http://schemas.microsoft.com/office/drawing/2014/main" id="{8ED889BB-CA18-4C49-3EE7-D9BE91FF74E3}"/>
              </a:ext>
            </a:extLst>
          </p:cNvPr>
          <p:cNvSpPr/>
          <p:nvPr/>
        </p:nvSpPr>
        <p:spPr>
          <a:xfrm>
            <a:off x="6654751" y="2413649"/>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4" name="Icon1">
            <a:extLst>
              <a:ext uri="{FF2B5EF4-FFF2-40B4-BE49-F238E27FC236}">
                <a16:creationId xmlns:a16="http://schemas.microsoft.com/office/drawing/2014/main" id="{6AAA495E-F260-3AB6-56B9-99A03468BA38}"/>
              </a:ext>
            </a:extLst>
          </p:cNvPr>
          <p:cNvSpPr>
            <a:spLocks noGrp="1" noChangeAspect="1"/>
          </p:cNvSpPr>
          <p:nvPr>
            <p:ph type="pic" sz="quarter" idx="44" hasCustomPrompt="1"/>
          </p:nvPr>
        </p:nvSpPr>
        <p:spPr>
          <a:xfrm>
            <a:off x="6749748"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5" name="Rectangle: Rounded Corners 14">
            <a:extLst>
              <a:ext uri="{FF2B5EF4-FFF2-40B4-BE49-F238E27FC236}">
                <a16:creationId xmlns:a16="http://schemas.microsoft.com/office/drawing/2014/main" id="{98FD6C38-775A-5454-41B7-1A9A2BF4CD15}"/>
              </a:ext>
            </a:extLst>
          </p:cNvPr>
          <p:cNvSpPr/>
          <p:nvPr/>
        </p:nvSpPr>
        <p:spPr>
          <a:xfrm>
            <a:off x="8561372" y="2413649"/>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Icon1">
            <a:extLst>
              <a:ext uri="{FF2B5EF4-FFF2-40B4-BE49-F238E27FC236}">
                <a16:creationId xmlns:a16="http://schemas.microsoft.com/office/drawing/2014/main" id="{ACA4FB6B-752A-8A97-5F71-B1816AC35FD1}"/>
              </a:ext>
            </a:extLst>
          </p:cNvPr>
          <p:cNvSpPr>
            <a:spLocks noGrp="1" noChangeAspect="1"/>
          </p:cNvSpPr>
          <p:nvPr>
            <p:ph type="pic" sz="quarter" idx="45" hasCustomPrompt="1"/>
          </p:nvPr>
        </p:nvSpPr>
        <p:spPr>
          <a:xfrm>
            <a:off x="8656369"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7" name="Rectangle: Rounded Corners 16">
            <a:extLst>
              <a:ext uri="{FF2B5EF4-FFF2-40B4-BE49-F238E27FC236}">
                <a16:creationId xmlns:a16="http://schemas.microsoft.com/office/drawing/2014/main" id="{C0CFC641-0114-CF54-0985-F427143B30BF}"/>
              </a:ext>
            </a:extLst>
          </p:cNvPr>
          <p:cNvSpPr/>
          <p:nvPr/>
        </p:nvSpPr>
        <p:spPr>
          <a:xfrm>
            <a:off x="10458266" y="2413649"/>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9" name="Icon1">
            <a:extLst>
              <a:ext uri="{FF2B5EF4-FFF2-40B4-BE49-F238E27FC236}">
                <a16:creationId xmlns:a16="http://schemas.microsoft.com/office/drawing/2014/main" id="{1387AFE2-6562-BFC7-00BB-892143CEFF5C}"/>
              </a:ext>
            </a:extLst>
          </p:cNvPr>
          <p:cNvSpPr>
            <a:spLocks noGrp="1" noChangeAspect="1"/>
          </p:cNvSpPr>
          <p:nvPr>
            <p:ph type="pic" sz="quarter" idx="46" hasCustomPrompt="1"/>
          </p:nvPr>
        </p:nvSpPr>
        <p:spPr>
          <a:xfrm>
            <a:off x="10553263" y="2516594"/>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pic>
        <p:nvPicPr>
          <p:cNvPr id="8" name="Picture 7">
            <a:extLst>
              <a:ext uri="{FF2B5EF4-FFF2-40B4-BE49-F238E27FC236}">
                <a16:creationId xmlns:a16="http://schemas.microsoft.com/office/drawing/2014/main" id="{CD60066A-AE4A-4C02-AEDC-735D3AE2B3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Tree>
    <p:extLst>
      <p:ext uri="{BB962C8B-B14F-4D97-AF65-F5344CB8AC3E}">
        <p14:creationId xmlns:p14="http://schemas.microsoft.com/office/powerpoint/2010/main" val="248013351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6 icons and text + break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4CC10-E94A-B202-3B5A-5971CDA6AD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5" name="Title">
            <a:extLst>
              <a:ext uri="{FF2B5EF4-FFF2-40B4-BE49-F238E27FC236}">
                <a16:creationId xmlns:a16="http://schemas.microsoft.com/office/drawing/2014/main" id="{5272E0F6-8E41-B64B-E64A-981FA43023C0}"/>
              </a:ext>
            </a:extLst>
          </p:cNvPr>
          <p:cNvSpPr>
            <a:spLocks noGrp="1"/>
          </p:cNvSpPr>
          <p:nvPr>
            <p:ph type="title" hasCustomPrompt="1"/>
          </p:nvPr>
        </p:nvSpPr>
        <p:spPr>
          <a:xfrm>
            <a:off x="515937" y="387047"/>
            <a:ext cx="8254351"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1D5C53D3-A8D0-B0B5-C507-08EF917CF60D}"/>
              </a:ext>
            </a:extLst>
          </p:cNvPr>
          <p:cNvSpPr>
            <a:spLocks noGrp="1"/>
          </p:cNvSpPr>
          <p:nvPr>
            <p:ph type="body" sz="quarter" idx="30" hasCustomPrompt="1"/>
          </p:nvPr>
        </p:nvSpPr>
        <p:spPr>
          <a:xfrm>
            <a:off x="1613901"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03B64E88-EE6C-448E-C65A-CEA99A3CE12D}"/>
              </a:ext>
            </a:extLst>
          </p:cNvPr>
          <p:cNvSpPr>
            <a:spLocks noGrp="1"/>
          </p:cNvSpPr>
          <p:nvPr>
            <p:ph type="body" sz="quarter" idx="32" hasCustomPrompt="1"/>
          </p:nvPr>
        </p:nvSpPr>
        <p:spPr>
          <a:xfrm>
            <a:off x="1613901"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a:extLst>
              <a:ext uri="{FF2B5EF4-FFF2-40B4-BE49-F238E27FC236}">
                <a16:creationId xmlns:a16="http://schemas.microsoft.com/office/drawing/2014/main" id="{07265832-52DF-5409-8D34-814E04757105}"/>
              </a:ext>
            </a:extLst>
          </p:cNvPr>
          <p:cNvSpPr>
            <a:spLocks noGrp="1"/>
          </p:cNvSpPr>
          <p:nvPr>
            <p:ph type="body" sz="quarter" idx="42" hasCustomPrompt="1"/>
          </p:nvPr>
        </p:nvSpPr>
        <p:spPr>
          <a:xfrm>
            <a:off x="1613901"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544F80E3-7ADA-8925-47F9-3F9A232AF463}"/>
              </a:ext>
            </a:extLst>
          </p:cNvPr>
          <p:cNvSpPr>
            <a:spLocks noGrp="1"/>
          </p:cNvSpPr>
          <p:nvPr>
            <p:ph type="body" sz="quarter" idx="44" hasCustomPrompt="1"/>
          </p:nvPr>
        </p:nvSpPr>
        <p:spPr>
          <a:xfrm>
            <a:off x="5971014" y="3632786"/>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a:extLst>
              <a:ext uri="{FF2B5EF4-FFF2-40B4-BE49-F238E27FC236}">
                <a16:creationId xmlns:a16="http://schemas.microsoft.com/office/drawing/2014/main" id="{86225B36-67B0-8116-511F-7EBB1C66F13F}"/>
              </a:ext>
            </a:extLst>
          </p:cNvPr>
          <p:cNvSpPr>
            <a:spLocks noGrp="1"/>
          </p:cNvSpPr>
          <p:nvPr>
            <p:ph type="body" sz="quarter" idx="46" hasCustomPrompt="1"/>
          </p:nvPr>
        </p:nvSpPr>
        <p:spPr>
          <a:xfrm>
            <a:off x="5971014" y="4993753"/>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8" name="Text">
            <a:extLst>
              <a:ext uri="{FF2B5EF4-FFF2-40B4-BE49-F238E27FC236}">
                <a16:creationId xmlns:a16="http://schemas.microsoft.com/office/drawing/2014/main" id="{9E0D211F-400A-64AC-111B-52526ED48CA0}"/>
              </a:ext>
            </a:extLst>
          </p:cNvPr>
          <p:cNvSpPr>
            <a:spLocks noGrp="1"/>
          </p:cNvSpPr>
          <p:nvPr>
            <p:ph type="body" sz="quarter" idx="51" hasCustomPrompt="1"/>
          </p:nvPr>
        </p:nvSpPr>
        <p:spPr>
          <a:xfrm>
            <a:off x="5971014" y="2271818"/>
            <a:ext cx="2811600" cy="9612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Rectangle: Rounded Corners 13">
            <a:extLst>
              <a:ext uri="{FF2B5EF4-FFF2-40B4-BE49-F238E27FC236}">
                <a16:creationId xmlns:a16="http://schemas.microsoft.com/office/drawing/2014/main" id="{FA271BFC-BF2D-03B6-F651-17EA505C7512}"/>
              </a:ext>
            </a:extLst>
          </p:cNvPr>
          <p:cNvSpPr/>
          <p:nvPr/>
        </p:nvSpPr>
        <p:spPr>
          <a:xfrm>
            <a:off x="476494" y="2290347"/>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0" name="Icon1">
            <a:extLst>
              <a:ext uri="{FF2B5EF4-FFF2-40B4-BE49-F238E27FC236}">
                <a16:creationId xmlns:a16="http://schemas.microsoft.com/office/drawing/2014/main" id="{BB6E8508-8F3F-BD91-6FB0-189E73EEF529}"/>
              </a:ext>
            </a:extLst>
          </p:cNvPr>
          <p:cNvSpPr>
            <a:spLocks noGrp="1" noChangeAspect="1"/>
          </p:cNvSpPr>
          <p:nvPr>
            <p:ph type="pic" sz="quarter" idx="10" hasCustomPrompt="1"/>
          </p:nvPr>
        </p:nvSpPr>
        <p:spPr>
          <a:xfrm>
            <a:off x="571491"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1" name="Rectangle: Rounded Corners 20">
            <a:extLst>
              <a:ext uri="{FF2B5EF4-FFF2-40B4-BE49-F238E27FC236}">
                <a16:creationId xmlns:a16="http://schemas.microsoft.com/office/drawing/2014/main" id="{F6CC71E8-F554-41A5-2E1F-351BE1380DA2}"/>
              </a:ext>
            </a:extLst>
          </p:cNvPr>
          <p:cNvSpPr/>
          <p:nvPr/>
        </p:nvSpPr>
        <p:spPr>
          <a:xfrm>
            <a:off x="476494" y="370085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938F444C-D0CE-75B7-CFCF-3F60D68985BB}"/>
              </a:ext>
            </a:extLst>
          </p:cNvPr>
          <p:cNvSpPr>
            <a:spLocks noGrp="1" noChangeAspect="1"/>
          </p:cNvSpPr>
          <p:nvPr>
            <p:ph type="pic" sz="quarter" idx="52" hasCustomPrompt="1"/>
          </p:nvPr>
        </p:nvSpPr>
        <p:spPr>
          <a:xfrm>
            <a:off x="571491"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5" name="Rectangle: Rounded Corners 24">
            <a:extLst>
              <a:ext uri="{FF2B5EF4-FFF2-40B4-BE49-F238E27FC236}">
                <a16:creationId xmlns:a16="http://schemas.microsoft.com/office/drawing/2014/main" id="{AD811AB0-5CC4-752A-2536-BA9285057C2C}"/>
              </a:ext>
            </a:extLst>
          </p:cNvPr>
          <p:cNvSpPr/>
          <p:nvPr/>
        </p:nvSpPr>
        <p:spPr>
          <a:xfrm>
            <a:off x="476494" y="5072457"/>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64ABD9A6-778E-AD27-85A8-E34EEB5A83AE}"/>
              </a:ext>
            </a:extLst>
          </p:cNvPr>
          <p:cNvSpPr>
            <a:spLocks noGrp="1" noChangeAspect="1"/>
          </p:cNvSpPr>
          <p:nvPr>
            <p:ph type="pic" sz="quarter" idx="53" hasCustomPrompt="1"/>
          </p:nvPr>
        </p:nvSpPr>
        <p:spPr>
          <a:xfrm>
            <a:off x="571491"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7" name="Rectangle: Rounded Corners 26">
            <a:extLst>
              <a:ext uri="{FF2B5EF4-FFF2-40B4-BE49-F238E27FC236}">
                <a16:creationId xmlns:a16="http://schemas.microsoft.com/office/drawing/2014/main" id="{E1A63B0E-A5B7-21B3-F0C5-95173C45CC5D}"/>
              </a:ext>
            </a:extLst>
          </p:cNvPr>
          <p:cNvSpPr/>
          <p:nvPr/>
        </p:nvSpPr>
        <p:spPr>
          <a:xfrm>
            <a:off x="4853936" y="2290347"/>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B456AB6A-A369-B403-56BF-78285EAE793C}"/>
              </a:ext>
            </a:extLst>
          </p:cNvPr>
          <p:cNvSpPr>
            <a:spLocks noGrp="1" noChangeAspect="1"/>
          </p:cNvSpPr>
          <p:nvPr>
            <p:ph type="pic" sz="quarter" idx="54" hasCustomPrompt="1"/>
          </p:nvPr>
        </p:nvSpPr>
        <p:spPr>
          <a:xfrm>
            <a:off x="4948933" y="239329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29" name="Rectangle: Rounded Corners 28">
            <a:extLst>
              <a:ext uri="{FF2B5EF4-FFF2-40B4-BE49-F238E27FC236}">
                <a16:creationId xmlns:a16="http://schemas.microsoft.com/office/drawing/2014/main" id="{F26D923E-89A9-D833-AC49-D299B046D3C5}"/>
              </a:ext>
            </a:extLst>
          </p:cNvPr>
          <p:cNvSpPr/>
          <p:nvPr/>
        </p:nvSpPr>
        <p:spPr>
          <a:xfrm>
            <a:off x="4853936" y="370085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23C3BF23-C3FF-CD36-1020-F1FFEE349A9B}"/>
              </a:ext>
            </a:extLst>
          </p:cNvPr>
          <p:cNvSpPr>
            <a:spLocks noGrp="1" noChangeAspect="1"/>
          </p:cNvSpPr>
          <p:nvPr>
            <p:ph type="pic" sz="quarter" idx="55" hasCustomPrompt="1"/>
          </p:nvPr>
        </p:nvSpPr>
        <p:spPr>
          <a:xfrm>
            <a:off x="4948933" y="38038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191FD36D-6BAB-DD19-F422-25EE94216D51}"/>
              </a:ext>
            </a:extLst>
          </p:cNvPr>
          <p:cNvSpPr/>
          <p:nvPr/>
        </p:nvSpPr>
        <p:spPr>
          <a:xfrm>
            <a:off x="4853936" y="5072457"/>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1260FC07-17A2-C0D6-487A-A88D04C3C397}"/>
              </a:ext>
            </a:extLst>
          </p:cNvPr>
          <p:cNvSpPr>
            <a:spLocks noGrp="1" noChangeAspect="1"/>
          </p:cNvSpPr>
          <p:nvPr>
            <p:ph type="pic" sz="quarter" idx="56" hasCustomPrompt="1"/>
          </p:nvPr>
        </p:nvSpPr>
        <p:spPr>
          <a:xfrm>
            <a:off x="4948933" y="517540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3" name="Rectangle: Rounded Corners 32">
            <a:extLst>
              <a:ext uri="{FF2B5EF4-FFF2-40B4-BE49-F238E27FC236}">
                <a16:creationId xmlns:a16="http://schemas.microsoft.com/office/drawing/2014/main" id="{65681A04-3E27-C462-6D8F-4ED43DB56C2E}"/>
              </a:ext>
            </a:extLst>
          </p:cNvPr>
          <p:cNvSpPr/>
          <p:nvPr/>
        </p:nvSpPr>
        <p:spPr>
          <a:xfrm>
            <a:off x="9190477" y="600383"/>
            <a:ext cx="2430032" cy="535457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Text1">
            <a:extLst>
              <a:ext uri="{FF2B5EF4-FFF2-40B4-BE49-F238E27FC236}">
                <a16:creationId xmlns:a16="http://schemas.microsoft.com/office/drawing/2014/main" id="{0ED44588-EF82-0E40-910A-078B4D98FE81}"/>
              </a:ext>
            </a:extLst>
          </p:cNvPr>
          <p:cNvSpPr>
            <a:spLocks noGrp="1"/>
          </p:cNvSpPr>
          <p:nvPr>
            <p:ph type="body" sz="quarter" idx="28" hasCustomPrompt="1"/>
          </p:nvPr>
        </p:nvSpPr>
        <p:spPr>
          <a:xfrm>
            <a:off x="9542943" y="990309"/>
            <a:ext cx="1780053"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35" name="Text">
            <a:extLst>
              <a:ext uri="{FF2B5EF4-FFF2-40B4-BE49-F238E27FC236}">
                <a16:creationId xmlns:a16="http://schemas.microsoft.com/office/drawing/2014/main" id="{F396E381-C631-669B-0D32-0E436AF1886E}"/>
              </a:ext>
            </a:extLst>
          </p:cNvPr>
          <p:cNvSpPr>
            <a:spLocks noGrp="1"/>
          </p:cNvSpPr>
          <p:nvPr>
            <p:ph type="body" sz="quarter" idx="19" hasCustomPrompt="1"/>
          </p:nvPr>
        </p:nvSpPr>
        <p:spPr>
          <a:xfrm>
            <a:off x="9542942" y="1839106"/>
            <a:ext cx="1780054" cy="3754298"/>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345550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icons and quot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C5479B1-21AA-D191-D880-3D454DF34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534" y="0"/>
            <a:ext cx="12158227" cy="6857999"/>
          </a:xfrm>
          <a:prstGeom prst="rect">
            <a:avLst/>
          </a:prstGeom>
        </p:spPr>
      </p:pic>
      <p:sp>
        <p:nvSpPr>
          <p:cNvPr id="25" name="Title">
            <a:extLst>
              <a:ext uri="{FF2B5EF4-FFF2-40B4-BE49-F238E27FC236}">
                <a16:creationId xmlns:a16="http://schemas.microsoft.com/office/drawing/2014/main" id="{9EB7DE5A-E121-8AA9-0456-6E3E15374A45}"/>
              </a:ext>
            </a:extLst>
          </p:cNvPr>
          <p:cNvSpPr>
            <a:spLocks noGrp="1"/>
          </p:cNvSpPr>
          <p:nvPr>
            <p:ph type="title" hasCustomPrompt="1"/>
          </p:nvPr>
        </p:nvSpPr>
        <p:spPr>
          <a:xfrm>
            <a:off x="515938" y="387047"/>
            <a:ext cx="8238448"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dirty="0"/>
              <a:t>Click To </a:t>
            </a:r>
            <a:br>
              <a:rPr lang="en-US" dirty="0"/>
            </a:br>
            <a:r>
              <a:rPr lang="en-US" dirty="0"/>
              <a:t>Edit Title</a:t>
            </a:r>
            <a:endParaRPr lang="en-AU" dirty="0"/>
          </a:p>
        </p:txBody>
      </p:sp>
      <p:sp>
        <p:nvSpPr>
          <p:cNvPr id="26" name="Text">
            <a:extLst>
              <a:ext uri="{FF2B5EF4-FFF2-40B4-BE49-F238E27FC236}">
                <a16:creationId xmlns:a16="http://schemas.microsoft.com/office/drawing/2014/main" id="{9E5B6606-9F86-DD82-C2EE-28F3C56F76EE}"/>
              </a:ext>
            </a:extLst>
          </p:cNvPr>
          <p:cNvSpPr>
            <a:spLocks noGrp="1"/>
          </p:cNvSpPr>
          <p:nvPr>
            <p:ph type="body" sz="quarter" idx="30" hasCustomPrompt="1"/>
          </p:nvPr>
        </p:nvSpPr>
        <p:spPr>
          <a:xfrm>
            <a:off x="1613901" y="1956631"/>
            <a:ext cx="2811600" cy="1662873"/>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Text">
            <a:extLst>
              <a:ext uri="{FF2B5EF4-FFF2-40B4-BE49-F238E27FC236}">
                <a16:creationId xmlns:a16="http://schemas.microsoft.com/office/drawing/2014/main" id="{CAAFAE21-0123-05F0-C82D-5E7312CC143E}"/>
              </a:ext>
            </a:extLst>
          </p:cNvPr>
          <p:cNvSpPr>
            <a:spLocks noGrp="1"/>
          </p:cNvSpPr>
          <p:nvPr>
            <p:ph type="body" sz="quarter" idx="32" hasCustomPrompt="1"/>
          </p:nvPr>
        </p:nvSpPr>
        <p:spPr>
          <a:xfrm>
            <a:off x="1613901" y="4223346"/>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E27C41B4-9154-BA1E-EC3B-13BB6C87CBF6}"/>
              </a:ext>
            </a:extLst>
          </p:cNvPr>
          <p:cNvSpPr>
            <a:spLocks noGrp="1"/>
          </p:cNvSpPr>
          <p:nvPr>
            <p:ph type="body" sz="quarter" idx="44" hasCustomPrompt="1"/>
          </p:nvPr>
        </p:nvSpPr>
        <p:spPr>
          <a:xfrm>
            <a:off x="5971014" y="4223345"/>
            <a:ext cx="2811600" cy="1662871"/>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9" name="Text">
            <a:extLst>
              <a:ext uri="{FF2B5EF4-FFF2-40B4-BE49-F238E27FC236}">
                <a16:creationId xmlns:a16="http://schemas.microsoft.com/office/drawing/2014/main" id="{9BE178EE-7F12-0F73-AA81-ED34D2C5F22D}"/>
              </a:ext>
            </a:extLst>
          </p:cNvPr>
          <p:cNvSpPr>
            <a:spLocks noGrp="1"/>
          </p:cNvSpPr>
          <p:nvPr>
            <p:ph type="body" sz="quarter" idx="51" hasCustomPrompt="1"/>
          </p:nvPr>
        </p:nvSpPr>
        <p:spPr>
          <a:xfrm>
            <a:off x="5971014" y="1956632"/>
            <a:ext cx="2811600" cy="1662872"/>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0" name="Rectangle: Rounded Corners 29">
            <a:extLst>
              <a:ext uri="{FF2B5EF4-FFF2-40B4-BE49-F238E27FC236}">
                <a16:creationId xmlns:a16="http://schemas.microsoft.com/office/drawing/2014/main" id="{3DE4D539-999B-2E7F-1476-7F0A0DF983AE}"/>
              </a:ext>
            </a:extLst>
          </p:cNvPr>
          <p:cNvSpPr/>
          <p:nvPr/>
        </p:nvSpPr>
        <p:spPr>
          <a:xfrm>
            <a:off x="476494" y="1975161"/>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1" name="Icon1">
            <a:extLst>
              <a:ext uri="{FF2B5EF4-FFF2-40B4-BE49-F238E27FC236}">
                <a16:creationId xmlns:a16="http://schemas.microsoft.com/office/drawing/2014/main" id="{30939EFF-DB91-E4F9-D92C-35F2E9E01077}"/>
              </a:ext>
            </a:extLst>
          </p:cNvPr>
          <p:cNvSpPr>
            <a:spLocks noGrp="1" noChangeAspect="1"/>
          </p:cNvSpPr>
          <p:nvPr>
            <p:ph type="pic" sz="quarter" idx="10" hasCustomPrompt="1"/>
          </p:nvPr>
        </p:nvSpPr>
        <p:spPr>
          <a:xfrm>
            <a:off x="571491" y="207810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2" name="Rectangle: Rounded Corners 31">
            <a:extLst>
              <a:ext uri="{FF2B5EF4-FFF2-40B4-BE49-F238E27FC236}">
                <a16:creationId xmlns:a16="http://schemas.microsoft.com/office/drawing/2014/main" id="{309E1D0F-B3DB-AF60-BCA3-6C6C39710C7B}"/>
              </a:ext>
            </a:extLst>
          </p:cNvPr>
          <p:cNvSpPr/>
          <p:nvPr/>
        </p:nvSpPr>
        <p:spPr>
          <a:xfrm>
            <a:off x="476494" y="4291417"/>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3" name="Icon1">
            <a:extLst>
              <a:ext uri="{FF2B5EF4-FFF2-40B4-BE49-F238E27FC236}">
                <a16:creationId xmlns:a16="http://schemas.microsoft.com/office/drawing/2014/main" id="{F60550CF-4B60-19A4-924B-AC11DEE4C1FF}"/>
              </a:ext>
            </a:extLst>
          </p:cNvPr>
          <p:cNvSpPr>
            <a:spLocks noGrp="1" noChangeAspect="1"/>
          </p:cNvSpPr>
          <p:nvPr>
            <p:ph type="pic" sz="quarter" idx="52" hasCustomPrompt="1"/>
          </p:nvPr>
        </p:nvSpPr>
        <p:spPr>
          <a:xfrm>
            <a:off x="571491"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4" name="Rectangle: Rounded Corners 33">
            <a:extLst>
              <a:ext uri="{FF2B5EF4-FFF2-40B4-BE49-F238E27FC236}">
                <a16:creationId xmlns:a16="http://schemas.microsoft.com/office/drawing/2014/main" id="{F6AE0C65-22F4-EB02-5D50-D4E29EAA6220}"/>
              </a:ext>
            </a:extLst>
          </p:cNvPr>
          <p:cNvSpPr/>
          <p:nvPr/>
        </p:nvSpPr>
        <p:spPr>
          <a:xfrm>
            <a:off x="4853936" y="1975161"/>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5" name="Icon1">
            <a:extLst>
              <a:ext uri="{FF2B5EF4-FFF2-40B4-BE49-F238E27FC236}">
                <a16:creationId xmlns:a16="http://schemas.microsoft.com/office/drawing/2014/main" id="{78CC2A07-1CE0-43AD-55DC-AB0415B1FB82}"/>
              </a:ext>
            </a:extLst>
          </p:cNvPr>
          <p:cNvSpPr>
            <a:spLocks noGrp="1" noChangeAspect="1"/>
          </p:cNvSpPr>
          <p:nvPr>
            <p:ph type="pic" sz="quarter" idx="54" hasCustomPrompt="1"/>
          </p:nvPr>
        </p:nvSpPr>
        <p:spPr>
          <a:xfrm>
            <a:off x="4948933" y="2078106"/>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6" name="Rectangle: Rounded Corners 35">
            <a:extLst>
              <a:ext uri="{FF2B5EF4-FFF2-40B4-BE49-F238E27FC236}">
                <a16:creationId xmlns:a16="http://schemas.microsoft.com/office/drawing/2014/main" id="{F745E23C-109B-6774-9A0D-705FA210F4C4}"/>
              </a:ext>
            </a:extLst>
          </p:cNvPr>
          <p:cNvSpPr/>
          <p:nvPr/>
        </p:nvSpPr>
        <p:spPr>
          <a:xfrm>
            <a:off x="4853936" y="4291417"/>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7" name="Icon1">
            <a:extLst>
              <a:ext uri="{FF2B5EF4-FFF2-40B4-BE49-F238E27FC236}">
                <a16:creationId xmlns:a16="http://schemas.microsoft.com/office/drawing/2014/main" id="{5D799FBE-FA68-45B0-6DAE-E88EEF390633}"/>
              </a:ext>
            </a:extLst>
          </p:cNvPr>
          <p:cNvSpPr>
            <a:spLocks noGrp="1" noChangeAspect="1"/>
          </p:cNvSpPr>
          <p:nvPr>
            <p:ph type="pic" sz="quarter" idx="55" hasCustomPrompt="1"/>
          </p:nvPr>
        </p:nvSpPr>
        <p:spPr>
          <a:xfrm>
            <a:off x="4948933" y="4394362"/>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8" name="Rectangle: Rounded Corners 37">
            <a:extLst>
              <a:ext uri="{FF2B5EF4-FFF2-40B4-BE49-F238E27FC236}">
                <a16:creationId xmlns:a16="http://schemas.microsoft.com/office/drawing/2014/main" id="{64D2C658-86DA-4B75-647E-D1635F1A8CAB}"/>
              </a:ext>
            </a:extLst>
          </p:cNvPr>
          <p:cNvSpPr/>
          <p:nvPr/>
        </p:nvSpPr>
        <p:spPr>
          <a:xfrm>
            <a:off x="9190477" y="600383"/>
            <a:ext cx="2430032" cy="5354570"/>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9" name="Quote Mark - start">
            <a:extLst>
              <a:ext uri="{FF2B5EF4-FFF2-40B4-BE49-F238E27FC236}">
                <a16:creationId xmlns:a16="http://schemas.microsoft.com/office/drawing/2014/main" id="{E33C5E3E-9D86-8A52-9F7A-3AFCE297E2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0" name="Quote Mark - end">
            <a:extLst>
              <a:ext uri="{FF2B5EF4-FFF2-40B4-BE49-F238E27FC236}">
                <a16:creationId xmlns:a16="http://schemas.microsoft.com/office/drawing/2014/main" id="{D4E46888-3E0A-81EE-B175-F890A53665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41" name="Name">
            <a:extLst>
              <a:ext uri="{FF2B5EF4-FFF2-40B4-BE49-F238E27FC236}">
                <a16:creationId xmlns:a16="http://schemas.microsoft.com/office/drawing/2014/main" id="{C9B86005-E41B-AAC4-E906-C7B190BAD1B1}"/>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42" name="Text">
            <a:extLst>
              <a:ext uri="{FF2B5EF4-FFF2-40B4-BE49-F238E27FC236}">
                <a16:creationId xmlns:a16="http://schemas.microsoft.com/office/drawing/2014/main" id="{1A06CA21-C8D0-6C99-BE01-ECA5BB38A4AB}"/>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174930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_8 icons and headings + break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8FFFF-55B3-EB8E-ACAB-56C51FABDC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05449" y="3335963"/>
            <a:ext cx="7686551" cy="354328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7" name="Rectangle: Rounded Corners 46">
            <a:extLst>
              <a:ext uri="{FF2B5EF4-FFF2-40B4-BE49-F238E27FC236}">
                <a16:creationId xmlns:a16="http://schemas.microsoft.com/office/drawing/2014/main" id="{287A2AB9-0A38-C7C4-6AEE-AFBDC961447A}"/>
              </a:ext>
            </a:extLst>
          </p:cNvPr>
          <p:cNvSpPr/>
          <p:nvPr/>
        </p:nvSpPr>
        <p:spPr>
          <a:xfrm>
            <a:off x="8011798" y="600383"/>
            <a:ext cx="3576716"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8" name="Text1">
            <a:extLst>
              <a:ext uri="{FF2B5EF4-FFF2-40B4-BE49-F238E27FC236}">
                <a16:creationId xmlns:a16="http://schemas.microsoft.com/office/drawing/2014/main" id="{46F6F4C0-5348-5FDB-C495-1E866A8869ED}"/>
              </a:ext>
            </a:extLst>
          </p:cNvPr>
          <p:cNvSpPr>
            <a:spLocks noGrp="1"/>
          </p:cNvSpPr>
          <p:nvPr>
            <p:ph type="body" sz="quarter" idx="35" hasCustomPrompt="1"/>
          </p:nvPr>
        </p:nvSpPr>
        <p:spPr>
          <a:xfrm>
            <a:off x="8424152" y="1068129"/>
            <a:ext cx="2791839"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49" name="Text">
            <a:extLst>
              <a:ext uri="{FF2B5EF4-FFF2-40B4-BE49-F238E27FC236}">
                <a16:creationId xmlns:a16="http://schemas.microsoft.com/office/drawing/2014/main" id="{6E65ACB9-82BB-14A9-A67E-1B559F0B6F14}"/>
              </a:ext>
            </a:extLst>
          </p:cNvPr>
          <p:cNvSpPr>
            <a:spLocks noGrp="1"/>
          </p:cNvSpPr>
          <p:nvPr>
            <p:ph type="body" sz="quarter" idx="19" hasCustomPrompt="1"/>
          </p:nvPr>
        </p:nvSpPr>
        <p:spPr>
          <a:xfrm>
            <a:off x="8424152" y="1941897"/>
            <a:ext cx="279183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11514615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5_10 icons and heading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1F28C4-A04B-3BD6-2BC3-C100BF5A2C65}"/>
              </a:ext>
            </a:extLst>
          </p:cNvPr>
          <p:cNvPicPr>
            <a:picLocks noChangeAspect="1"/>
          </p:cNvPicPr>
          <p:nvPr/>
        </p:nvPicPr>
        <p:blipFill>
          <a:blip r:embed="rId2"/>
          <a:stretch>
            <a:fillRect/>
          </a:stretch>
        </p:blipFill>
        <p:spPr>
          <a:xfrm>
            <a:off x="0" y="0"/>
            <a:ext cx="12192000" cy="3589361"/>
          </a:xfrm>
          <a:prstGeom prst="rect">
            <a:avLst/>
          </a:prstGeom>
        </p:spPr>
      </p:pic>
      <p:pic>
        <p:nvPicPr>
          <p:cNvPr id="22" name="Picture 21">
            <a:extLst>
              <a:ext uri="{FF2B5EF4-FFF2-40B4-BE49-F238E27FC236}">
                <a16:creationId xmlns:a16="http://schemas.microsoft.com/office/drawing/2014/main" id="{DD5B985C-B1E5-2E4C-977F-B9FAA3732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96" y="0"/>
            <a:ext cx="12158227" cy="685800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43707"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3" name="Text2">
            <a:extLst>
              <a:ext uri="{FF2B5EF4-FFF2-40B4-BE49-F238E27FC236}">
                <a16:creationId xmlns:a16="http://schemas.microsoft.com/office/drawing/2014/main" id="{6D91584B-7E97-C586-5864-31F4ED3923EB}"/>
              </a:ext>
            </a:extLst>
          </p:cNvPr>
          <p:cNvSpPr>
            <a:spLocks noGrp="1"/>
          </p:cNvSpPr>
          <p:nvPr>
            <p:ph type="body" sz="quarter" idx="13" hasCustomPrompt="1"/>
          </p:nvPr>
        </p:nvSpPr>
        <p:spPr>
          <a:xfrm>
            <a:off x="2426274"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6" name="Text3">
            <a:extLst>
              <a:ext uri="{FF2B5EF4-FFF2-40B4-BE49-F238E27FC236}">
                <a16:creationId xmlns:a16="http://schemas.microsoft.com/office/drawing/2014/main" id="{1A247C8C-4132-5D0C-F564-385A8CBF4D07}"/>
              </a:ext>
            </a:extLst>
          </p:cNvPr>
          <p:cNvSpPr>
            <a:spLocks noGrp="1"/>
          </p:cNvSpPr>
          <p:nvPr>
            <p:ph type="body" sz="quarter" idx="15" hasCustomPrompt="1"/>
          </p:nvPr>
        </p:nvSpPr>
        <p:spPr>
          <a:xfrm>
            <a:off x="4108841"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29" name="Text4">
            <a:extLst>
              <a:ext uri="{FF2B5EF4-FFF2-40B4-BE49-F238E27FC236}">
                <a16:creationId xmlns:a16="http://schemas.microsoft.com/office/drawing/2014/main" id="{0C39238E-5920-0D4B-82AC-C737AF086CF8}"/>
              </a:ext>
            </a:extLst>
          </p:cNvPr>
          <p:cNvSpPr>
            <a:spLocks noGrp="1"/>
          </p:cNvSpPr>
          <p:nvPr>
            <p:ph type="body" sz="quarter" idx="17" hasCustomPrompt="1"/>
          </p:nvPr>
        </p:nvSpPr>
        <p:spPr>
          <a:xfrm>
            <a:off x="5791408"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5" name="Text5">
            <a:extLst>
              <a:ext uri="{FF2B5EF4-FFF2-40B4-BE49-F238E27FC236}">
                <a16:creationId xmlns:a16="http://schemas.microsoft.com/office/drawing/2014/main" id="{5C28FF88-B305-B8CA-3B0B-FB09F001746C}"/>
              </a:ext>
            </a:extLst>
          </p:cNvPr>
          <p:cNvSpPr>
            <a:spLocks noGrp="1"/>
          </p:cNvSpPr>
          <p:nvPr>
            <p:ph type="body" sz="quarter" idx="21" hasCustomPrompt="1"/>
          </p:nvPr>
        </p:nvSpPr>
        <p:spPr>
          <a:xfrm>
            <a:off x="743707"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8" name="Text6">
            <a:extLst>
              <a:ext uri="{FF2B5EF4-FFF2-40B4-BE49-F238E27FC236}">
                <a16:creationId xmlns:a16="http://schemas.microsoft.com/office/drawing/2014/main" id="{7F11F1EB-CE1E-7D38-4772-4B89CDD0834C}"/>
              </a:ext>
            </a:extLst>
          </p:cNvPr>
          <p:cNvSpPr>
            <a:spLocks noGrp="1"/>
          </p:cNvSpPr>
          <p:nvPr>
            <p:ph type="body" sz="quarter" idx="23" hasCustomPrompt="1"/>
          </p:nvPr>
        </p:nvSpPr>
        <p:spPr>
          <a:xfrm>
            <a:off x="2426274"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1" name="Text7">
            <a:extLst>
              <a:ext uri="{FF2B5EF4-FFF2-40B4-BE49-F238E27FC236}">
                <a16:creationId xmlns:a16="http://schemas.microsoft.com/office/drawing/2014/main" id="{C23CEE69-B77C-8367-78C7-A21A936B8586}"/>
              </a:ext>
            </a:extLst>
          </p:cNvPr>
          <p:cNvSpPr>
            <a:spLocks noGrp="1"/>
          </p:cNvSpPr>
          <p:nvPr>
            <p:ph type="body" sz="quarter" idx="25" hasCustomPrompt="1"/>
          </p:nvPr>
        </p:nvSpPr>
        <p:spPr>
          <a:xfrm>
            <a:off x="4108841"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44" name="Text8">
            <a:extLst>
              <a:ext uri="{FF2B5EF4-FFF2-40B4-BE49-F238E27FC236}">
                <a16:creationId xmlns:a16="http://schemas.microsoft.com/office/drawing/2014/main" id="{0311E58B-9F3E-76BD-DF78-E0C4087BC428}"/>
              </a:ext>
            </a:extLst>
          </p:cNvPr>
          <p:cNvSpPr>
            <a:spLocks noGrp="1"/>
          </p:cNvSpPr>
          <p:nvPr>
            <p:ph type="body" sz="quarter" idx="27" hasCustomPrompt="1"/>
          </p:nvPr>
        </p:nvSpPr>
        <p:spPr>
          <a:xfrm>
            <a:off x="5791408"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3" name="Title">
            <a:extLst>
              <a:ext uri="{FF2B5EF4-FFF2-40B4-BE49-F238E27FC236}">
                <a16:creationId xmlns:a16="http://schemas.microsoft.com/office/drawing/2014/main" id="{364B8E74-7446-9E60-2876-B5640D0A0587}"/>
              </a:ext>
            </a:extLst>
          </p:cNvPr>
          <p:cNvSpPr>
            <a:spLocks noGrp="1"/>
          </p:cNvSpPr>
          <p:nvPr>
            <p:ph type="title" hasCustomPrompt="1"/>
          </p:nvPr>
        </p:nvSpPr>
        <p:spPr>
          <a:xfrm>
            <a:off x="515938" y="387047"/>
            <a:ext cx="558006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Rectangle: Rounded Corners 1">
            <a:extLst>
              <a:ext uri="{FF2B5EF4-FFF2-40B4-BE49-F238E27FC236}">
                <a16:creationId xmlns:a16="http://schemas.microsoft.com/office/drawing/2014/main" id="{CCB16659-CE86-B008-359F-CB9891CC38A0}"/>
              </a:ext>
            </a:extLst>
          </p:cNvPr>
          <p:cNvSpPr/>
          <p:nvPr/>
        </p:nvSpPr>
        <p:spPr>
          <a:xfrm>
            <a:off x="1038218" y="225384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4355EFC2-0094-B552-18E1-E33547854470}"/>
              </a:ext>
            </a:extLst>
          </p:cNvPr>
          <p:cNvSpPr>
            <a:spLocks noGrp="1" noChangeAspect="1"/>
          </p:cNvSpPr>
          <p:nvPr>
            <p:ph type="pic" sz="quarter" idx="10" hasCustomPrompt="1"/>
          </p:nvPr>
        </p:nvSpPr>
        <p:spPr>
          <a:xfrm>
            <a:off x="113321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6" name="Rectangle: Rounded Corners 5">
            <a:extLst>
              <a:ext uri="{FF2B5EF4-FFF2-40B4-BE49-F238E27FC236}">
                <a16:creationId xmlns:a16="http://schemas.microsoft.com/office/drawing/2014/main" id="{8EF154DD-1C22-F7AA-720A-4B999F03AA5C}"/>
              </a:ext>
            </a:extLst>
          </p:cNvPr>
          <p:cNvSpPr/>
          <p:nvPr/>
        </p:nvSpPr>
        <p:spPr>
          <a:xfrm>
            <a:off x="2682193" y="2253844"/>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4E602FE7-CA34-59D6-6BA9-D356D5C7DD7C}"/>
              </a:ext>
            </a:extLst>
          </p:cNvPr>
          <p:cNvSpPr>
            <a:spLocks noGrp="1" noChangeAspect="1"/>
          </p:cNvSpPr>
          <p:nvPr>
            <p:ph type="pic" sz="quarter" idx="28" hasCustomPrompt="1"/>
          </p:nvPr>
        </p:nvSpPr>
        <p:spPr>
          <a:xfrm>
            <a:off x="277719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8" name="Rectangle: Rounded Corners 7">
            <a:extLst>
              <a:ext uri="{FF2B5EF4-FFF2-40B4-BE49-F238E27FC236}">
                <a16:creationId xmlns:a16="http://schemas.microsoft.com/office/drawing/2014/main" id="{0B6E3A8B-FD5B-7D86-0D3C-98BB6C6E63F3}"/>
              </a:ext>
            </a:extLst>
          </p:cNvPr>
          <p:cNvSpPr/>
          <p:nvPr/>
        </p:nvSpPr>
        <p:spPr>
          <a:xfrm>
            <a:off x="4345623" y="2253844"/>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8383A80A-56E2-2528-2DD7-3EF23F1A05CD}"/>
              </a:ext>
            </a:extLst>
          </p:cNvPr>
          <p:cNvSpPr>
            <a:spLocks noGrp="1" noChangeAspect="1"/>
          </p:cNvSpPr>
          <p:nvPr>
            <p:ph type="pic" sz="quarter" idx="29" hasCustomPrompt="1"/>
          </p:nvPr>
        </p:nvSpPr>
        <p:spPr>
          <a:xfrm>
            <a:off x="444062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4" name="Rectangle: Rounded Corners 13">
            <a:extLst>
              <a:ext uri="{FF2B5EF4-FFF2-40B4-BE49-F238E27FC236}">
                <a16:creationId xmlns:a16="http://schemas.microsoft.com/office/drawing/2014/main" id="{A0F9C3FD-488C-7F8D-0F30-272462D618D3}"/>
              </a:ext>
            </a:extLst>
          </p:cNvPr>
          <p:cNvSpPr/>
          <p:nvPr/>
        </p:nvSpPr>
        <p:spPr>
          <a:xfrm>
            <a:off x="6047963" y="2253844"/>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3296A039-721D-6B53-D613-87E208543611}"/>
              </a:ext>
            </a:extLst>
          </p:cNvPr>
          <p:cNvSpPr>
            <a:spLocks noGrp="1" noChangeAspect="1"/>
          </p:cNvSpPr>
          <p:nvPr>
            <p:ph type="pic" sz="quarter" idx="30" hasCustomPrompt="1"/>
          </p:nvPr>
        </p:nvSpPr>
        <p:spPr>
          <a:xfrm>
            <a:off x="6142960"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6" name="Rectangle: Rounded Corners 15">
            <a:extLst>
              <a:ext uri="{FF2B5EF4-FFF2-40B4-BE49-F238E27FC236}">
                <a16:creationId xmlns:a16="http://schemas.microsoft.com/office/drawing/2014/main" id="{5E055BF2-534E-5028-821F-89567E3ACEB3}"/>
              </a:ext>
            </a:extLst>
          </p:cNvPr>
          <p:cNvSpPr/>
          <p:nvPr/>
        </p:nvSpPr>
        <p:spPr>
          <a:xfrm>
            <a:off x="1038218" y="4500933"/>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7" name="Icon1">
            <a:extLst>
              <a:ext uri="{FF2B5EF4-FFF2-40B4-BE49-F238E27FC236}">
                <a16:creationId xmlns:a16="http://schemas.microsoft.com/office/drawing/2014/main" id="{AFF60E1F-230F-15DE-86AD-AF061D785C48}"/>
              </a:ext>
            </a:extLst>
          </p:cNvPr>
          <p:cNvSpPr>
            <a:spLocks noGrp="1" noChangeAspect="1"/>
          </p:cNvSpPr>
          <p:nvPr>
            <p:ph type="pic" sz="quarter" idx="31" hasCustomPrompt="1"/>
          </p:nvPr>
        </p:nvSpPr>
        <p:spPr>
          <a:xfrm>
            <a:off x="113321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9" name="Rectangle: Rounded Corners 18">
            <a:extLst>
              <a:ext uri="{FF2B5EF4-FFF2-40B4-BE49-F238E27FC236}">
                <a16:creationId xmlns:a16="http://schemas.microsoft.com/office/drawing/2014/main" id="{05E8F59B-49DC-DF17-50FF-F935A50F80F1}"/>
              </a:ext>
            </a:extLst>
          </p:cNvPr>
          <p:cNvSpPr/>
          <p:nvPr/>
        </p:nvSpPr>
        <p:spPr>
          <a:xfrm>
            <a:off x="2682193" y="4500933"/>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Icon1">
            <a:extLst>
              <a:ext uri="{FF2B5EF4-FFF2-40B4-BE49-F238E27FC236}">
                <a16:creationId xmlns:a16="http://schemas.microsoft.com/office/drawing/2014/main" id="{16825B27-283C-0904-4280-27B7F5A5EC17}"/>
              </a:ext>
            </a:extLst>
          </p:cNvPr>
          <p:cNvSpPr>
            <a:spLocks noGrp="1" noChangeAspect="1"/>
          </p:cNvSpPr>
          <p:nvPr>
            <p:ph type="pic" sz="quarter" idx="32" hasCustomPrompt="1"/>
          </p:nvPr>
        </p:nvSpPr>
        <p:spPr>
          <a:xfrm>
            <a:off x="277719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31" name="Rectangle: Rounded Corners 30">
            <a:extLst>
              <a:ext uri="{FF2B5EF4-FFF2-40B4-BE49-F238E27FC236}">
                <a16:creationId xmlns:a16="http://schemas.microsoft.com/office/drawing/2014/main" id="{5151F1C3-3901-9DBD-E3FA-3283463CF0A0}"/>
              </a:ext>
            </a:extLst>
          </p:cNvPr>
          <p:cNvSpPr/>
          <p:nvPr/>
        </p:nvSpPr>
        <p:spPr>
          <a:xfrm>
            <a:off x="4345623" y="4500933"/>
            <a:ext cx="813951" cy="80663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81634427-8744-9652-597F-A8B63111EAC2}"/>
              </a:ext>
            </a:extLst>
          </p:cNvPr>
          <p:cNvSpPr>
            <a:spLocks noGrp="1" noChangeAspect="1"/>
          </p:cNvSpPr>
          <p:nvPr>
            <p:ph type="pic" sz="quarter" idx="33" hasCustomPrompt="1"/>
          </p:nvPr>
        </p:nvSpPr>
        <p:spPr>
          <a:xfrm>
            <a:off x="444062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5" name="Rectangle: Rounded Corners 44">
            <a:extLst>
              <a:ext uri="{FF2B5EF4-FFF2-40B4-BE49-F238E27FC236}">
                <a16:creationId xmlns:a16="http://schemas.microsoft.com/office/drawing/2014/main" id="{3F991241-CC14-5292-5D7D-633C3233A624}"/>
              </a:ext>
            </a:extLst>
          </p:cNvPr>
          <p:cNvSpPr/>
          <p:nvPr/>
        </p:nvSpPr>
        <p:spPr>
          <a:xfrm>
            <a:off x="6047963" y="450093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6" name="Icon1">
            <a:extLst>
              <a:ext uri="{FF2B5EF4-FFF2-40B4-BE49-F238E27FC236}">
                <a16:creationId xmlns:a16="http://schemas.microsoft.com/office/drawing/2014/main" id="{F0556450-6D20-F4EC-BF59-EBE009CFE7D3}"/>
              </a:ext>
            </a:extLst>
          </p:cNvPr>
          <p:cNvSpPr>
            <a:spLocks noGrp="1" noChangeAspect="1"/>
          </p:cNvSpPr>
          <p:nvPr>
            <p:ph type="pic" sz="quarter" idx="34" hasCustomPrompt="1"/>
          </p:nvPr>
        </p:nvSpPr>
        <p:spPr>
          <a:xfrm>
            <a:off x="6142960"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4" name="Text4">
            <a:extLst>
              <a:ext uri="{FF2B5EF4-FFF2-40B4-BE49-F238E27FC236}">
                <a16:creationId xmlns:a16="http://schemas.microsoft.com/office/drawing/2014/main" id="{F9A00EFF-6270-FFA7-6594-8C171E7F12E8}"/>
              </a:ext>
            </a:extLst>
          </p:cNvPr>
          <p:cNvSpPr>
            <a:spLocks noGrp="1"/>
          </p:cNvSpPr>
          <p:nvPr>
            <p:ph type="body" sz="quarter" idx="35" hasCustomPrompt="1"/>
          </p:nvPr>
        </p:nvSpPr>
        <p:spPr>
          <a:xfrm>
            <a:off x="7474293" y="3333923"/>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9" name="Text8">
            <a:extLst>
              <a:ext uri="{FF2B5EF4-FFF2-40B4-BE49-F238E27FC236}">
                <a16:creationId xmlns:a16="http://schemas.microsoft.com/office/drawing/2014/main" id="{DCFC07B2-033F-033E-6AE0-662ED2A60040}"/>
              </a:ext>
            </a:extLst>
          </p:cNvPr>
          <p:cNvSpPr>
            <a:spLocks noGrp="1"/>
          </p:cNvSpPr>
          <p:nvPr>
            <p:ph type="body" sz="quarter" idx="36" hasCustomPrompt="1"/>
          </p:nvPr>
        </p:nvSpPr>
        <p:spPr>
          <a:xfrm>
            <a:off x="7474293" y="5521184"/>
            <a:ext cx="1332000" cy="528638"/>
          </a:xfrm>
          <a:prstGeom prst="rect">
            <a:avLst/>
          </a:prstGeom>
        </p:spPr>
        <p:txBody>
          <a:bodyPr lIns="0" tIns="0" rIns="0" bIns="0"/>
          <a:lstStyle>
            <a:lvl1pPr marL="0" indent="0" algn="ctr">
              <a:buNone/>
              <a:defRPr sz="1400" b="0" i="0">
                <a:latin typeface="Montserrat" pitchFamily="2" charset="77"/>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endParaRPr lang="en-AU" dirty="0"/>
          </a:p>
        </p:txBody>
      </p:sp>
      <p:sp>
        <p:nvSpPr>
          <p:cNvPr id="10" name="Rectangle: Rounded Corners 9">
            <a:extLst>
              <a:ext uri="{FF2B5EF4-FFF2-40B4-BE49-F238E27FC236}">
                <a16:creationId xmlns:a16="http://schemas.microsoft.com/office/drawing/2014/main" id="{485F77EB-66A5-8380-60B6-899ACDA81BE0}"/>
              </a:ext>
            </a:extLst>
          </p:cNvPr>
          <p:cNvSpPr/>
          <p:nvPr/>
        </p:nvSpPr>
        <p:spPr>
          <a:xfrm>
            <a:off x="7730848" y="2253844"/>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1" name="Icon1">
            <a:extLst>
              <a:ext uri="{FF2B5EF4-FFF2-40B4-BE49-F238E27FC236}">
                <a16:creationId xmlns:a16="http://schemas.microsoft.com/office/drawing/2014/main" id="{E013379C-D48E-52AD-4315-7C5A7673D745}"/>
              </a:ext>
            </a:extLst>
          </p:cNvPr>
          <p:cNvSpPr>
            <a:spLocks noGrp="1" noChangeAspect="1"/>
          </p:cNvSpPr>
          <p:nvPr>
            <p:ph type="pic" sz="quarter" idx="37" hasCustomPrompt="1"/>
          </p:nvPr>
        </p:nvSpPr>
        <p:spPr>
          <a:xfrm>
            <a:off x="7825845" y="2356789"/>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
        <p:nvSpPr>
          <p:cNvPr id="12" name="Rectangle: Rounded Corners 11">
            <a:extLst>
              <a:ext uri="{FF2B5EF4-FFF2-40B4-BE49-F238E27FC236}">
                <a16:creationId xmlns:a16="http://schemas.microsoft.com/office/drawing/2014/main" id="{22887E74-8274-D1FC-3F63-D27E2569ABD3}"/>
              </a:ext>
            </a:extLst>
          </p:cNvPr>
          <p:cNvSpPr/>
          <p:nvPr/>
        </p:nvSpPr>
        <p:spPr>
          <a:xfrm>
            <a:off x="7730848" y="4500933"/>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B225E9D6-E1A5-D4CE-A396-7951D88633FA}"/>
              </a:ext>
            </a:extLst>
          </p:cNvPr>
          <p:cNvSpPr>
            <a:spLocks noGrp="1" noChangeAspect="1"/>
          </p:cNvSpPr>
          <p:nvPr>
            <p:ph type="pic" sz="quarter" idx="38" hasCustomPrompt="1"/>
          </p:nvPr>
        </p:nvSpPr>
        <p:spPr>
          <a:xfrm>
            <a:off x="7825845" y="4603878"/>
            <a:ext cx="623956" cy="623956"/>
          </a:xfrm>
          <a:prstGeom prst="rect">
            <a:avLst/>
          </a:prstGeom>
        </p:spPr>
        <p:txBody>
          <a:bodyPr anchor="ctr"/>
          <a:lstStyle>
            <a:lvl1pPr marL="0" indent="0" algn="ctr">
              <a:buNone/>
              <a:defRPr sz="700">
                <a:solidFill>
                  <a:schemeClr val="bg1"/>
                </a:solidFill>
                <a:latin typeface="+mj-lt"/>
              </a:defRPr>
            </a:lvl1pPr>
          </a:lstStyle>
          <a:p>
            <a:r>
              <a:rPr lang="en-AU"/>
              <a:t>CLICK TO INSERT ICON</a:t>
            </a:r>
          </a:p>
        </p:txBody>
      </p:sp>
    </p:spTree>
    <p:extLst>
      <p:ext uri="{BB962C8B-B14F-4D97-AF65-F5344CB8AC3E}">
        <p14:creationId xmlns:p14="http://schemas.microsoft.com/office/powerpoint/2010/main" val="12340840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pic>
        <p:nvPicPr>
          <p:cNvPr id="6" name="Graphic 5">
            <a:extLst>
              <a:ext uri="{FF2B5EF4-FFF2-40B4-BE49-F238E27FC236}">
                <a16:creationId xmlns:a16="http://schemas.microsoft.com/office/drawing/2014/main" id="{31DBE6A5-0AAA-F2BC-3C0A-94E830C8B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5" name="Heading">
            <a:extLst>
              <a:ext uri="{FF2B5EF4-FFF2-40B4-BE49-F238E27FC236}">
                <a16:creationId xmlns:a16="http://schemas.microsoft.com/office/drawing/2014/main" id="{7FEC07F6-EC19-828B-26B5-F06A7B645931}"/>
              </a:ext>
            </a:extLst>
          </p:cNvPr>
          <p:cNvSpPr>
            <a:spLocks noGrp="1"/>
          </p:cNvSpPr>
          <p:nvPr>
            <p:ph type="body" sz="quarter" idx="15" hasCustomPrompt="1"/>
          </p:nvPr>
        </p:nvSpPr>
        <p:spPr>
          <a:xfrm>
            <a:off x="1071976" y="2330897"/>
            <a:ext cx="6719214"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dirty="0"/>
              <a:t>Add heading</a:t>
            </a:r>
          </a:p>
          <a:p>
            <a:pPr lvl="0"/>
            <a:r>
              <a:rPr lang="en-US" dirty="0"/>
              <a:t>Here</a:t>
            </a:r>
            <a:endParaRPr lang="en-AU" dirty="0"/>
          </a:p>
        </p:txBody>
      </p:sp>
      <p:sp>
        <p:nvSpPr>
          <p:cNvPr id="8" name="Text Placeholder 2">
            <a:extLst>
              <a:ext uri="{FF2B5EF4-FFF2-40B4-BE49-F238E27FC236}">
                <a16:creationId xmlns:a16="http://schemas.microsoft.com/office/drawing/2014/main" id="{185379A1-C346-7DFD-718E-E1B014982A7B}"/>
              </a:ext>
            </a:extLst>
          </p:cNvPr>
          <p:cNvSpPr>
            <a:spLocks noGrp="1"/>
          </p:cNvSpPr>
          <p:nvPr>
            <p:ph type="body" sz="quarter" idx="17" hasCustomPrompt="1"/>
          </p:nvPr>
        </p:nvSpPr>
        <p:spPr>
          <a:xfrm>
            <a:off x="1066023" y="4588094"/>
            <a:ext cx="8309709" cy="773046"/>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49564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s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3924DD-E10C-B92C-3D67-F5E58636616D}"/>
              </a:ext>
            </a:extLst>
          </p:cNvPr>
          <p:cNvSpPr/>
          <p:nvPr/>
        </p:nvSpPr>
        <p:spPr>
          <a:xfrm rot="10800000">
            <a:off x="0" y="2639832"/>
            <a:ext cx="12192000" cy="4218167"/>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70F810E8-14A8-0BE1-8128-9AC9CFD2C8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257" y="790"/>
            <a:ext cx="12155425" cy="6856419"/>
          </a:xfrm>
          <a:prstGeom prst="rect">
            <a:avLst/>
          </a:prstGeom>
        </p:spPr>
      </p:pic>
      <p:sp>
        <p:nvSpPr>
          <p:cNvPr id="9" name="Title">
            <a:extLst>
              <a:ext uri="{FF2B5EF4-FFF2-40B4-BE49-F238E27FC236}">
                <a16:creationId xmlns:a16="http://schemas.microsoft.com/office/drawing/2014/main" id="{D01E309F-B498-EC5A-0C24-F10C1FA62275}"/>
              </a:ext>
            </a:extLst>
          </p:cNvPr>
          <p:cNvSpPr>
            <a:spLocks noGrp="1"/>
          </p:cNvSpPr>
          <p:nvPr>
            <p:ph type="title" hasCustomPrompt="1"/>
          </p:nvPr>
        </p:nvSpPr>
        <p:spPr>
          <a:xfrm>
            <a:off x="522504" y="387047"/>
            <a:ext cx="11153559" cy="896265"/>
          </a:xfrm>
          <a:prstGeom prst="rect">
            <a:avLst/>
          </a:prstGeom>
        </p:spPr>
        <p:txBody>
          <a:bodyPr vert="horz" lIns="0" tIns="0" rIns="0" bIns="0" rtlCol="0" anchor="b">
            <a:noAutofit/>
          </a:bodyPr>
          <a:lstStyle>
            <a:lvl1pPr algn="ctr">
              <a:lnSpc>
                <a:spcPts val="3000"/>
              </a:lnSpc>
              <a:defRPr sz="3000"/>
            </a:lvl1pPr>
          </a:lstStyle>
          <a:p>
            <a:r>
              <a:rPr lang="en-US"/>
              <a:t>Click To </a:t>
            </a:r>
            <a:br>
              <a:rPr lang="en-US"/>
            </a:br>
            <a:r>
              <a:rPr lang="en-US"/>
              <a:t>Edit Title</a:t>
            </a:r>
            <a:endParaRPr lang="en-AU"/>
          </a:p>
        </p:txBody>
      </p:sp>
      <p:sp>
        <p:nvSpPr>
          <p:cNvPr id="14" name="Rectangle: Rounded Corners 13">
            <a:extLst>
              <a:ext uri="{FF2B5EF4-FFF2-40B4-BE49-F238E27FC236}">
                <a16:creationId xmlns:a16="http://schemas.microsoft.com/office/drawing/2014/main" id="{2BD4F32E-1FFA-AAD3-A9DB-54EF9C14D16F}"/>
              </a:ext>
            </a:extLst>
          </p:cNvPr>
          <p:cNvSpPr/>
          <p:nvPr/>
        </p:nvSpPr>
        <p:spPr>
          <a:xfrm>
            <a:off x="522503"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804237"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882054"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30693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58866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66648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100350" y="1828800"/>
            <a:ext cx="3115641" cy="440987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382084" y="4827855"/>
            <a:ext cx="2529073"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459901" y="2141951"/>
            <a:ext cx="2412345" cy="2449556"/>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0624225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6A100A-4322-5093-6CEC-EA5E45A80B44}"/>
              </a:ext>
            </a:extLst>
          </p:cNvPr>
          <p:cNvPicPr>
            <a:picLocks noChangeAspect="1"/>
          </p:cNvPicPr>
          <p:nvPr/>
        </p:nvPicPr>
        <p:blipFill>
          <a:blip r:embed="rId2"/>
          <a:stretch>
            <a:fillRect/>
          </a:stretch>
        </p:blipFill>
        <p:spPr>
          <a:xfrm>
            <a:off x="1683238" y="0"/>
            <a:ext cx="10504122" cy="5926347"/>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929496"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2">
            <a:extLst>
              <a:ext uri="{FF2B5EF4-FFF2-40B4-BE49-F238E27FC236}">
                <a16:creationId xmlns:a16="http://schemas.microsoft.com/office/drawing/2014/main" id="{E0FFE314-FEDA-B15A-C9E0-8F5F9F1D95FE}"/>
              </a:ext>
            </a:extLst>
          </p:cNvPr>
          <p:cNvSpPr>
            <a:spLocks noGrp="1"/>
          </p:cNvSpPr>
          <p:nvPr>
            <p:ph type="body" sz="quarter" idx="21" hasCustomPrompt="1"/>
          </p:nvPr>
        </p:nvSpPr>
        <p:spPr>
          <a:xfrm>
            <a:off x="3560702"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3" name="Text3">
            <a:extLst>
              <a:ext uri="{FF2B5EF4-FFF2-40B4-BE49-F238E27FC236}">
                <a16:creationId xmlns:a16="http://schemas.microsoft.com/office/drawing/2014/main" id="{125B23F1-9AC6-9E1E-A95A-39AC4E8DECB9}"/>
              </a:ext>
            </a:extLst>
          </p:cNvPr>
          <p:cNvSpPr>
            <a:spLocks noGrp="1"/>
          </p:cNvSpPr>
          <p:nvPr>
            <p:ph type="body" sz="quarter" idx="23" hasCustomPrompt="1"/>
          </p:nvPr>
        </p:nvSpPr>
        <p:spPr>
          <a:xfrm>
            <a:off x="6096014"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Text4">
            <a:extLst>
              <a:ext uri="{FF2B5EF4-FFF2-40B4-BE49-F238E27FC236}">
                <a16:creationId xmlns:a16="http://schemas.microsoft.com/office/drawing/2014/main" id="{FBC77BFD-0B00-8388-2DF7-BFF40A2A1683}"/>
              </a:ext>
            </a:extLst>
          </p:cNvPr>
          <p:cNvSpPr>
            <a:spLocks noGrp="1"/>
          </p:cNvSpPr>
          <p:nvPr>
            <p:ph type="body" sz="quarter" idx="25" hasCustomPrompt="1"/>
          </p:nvPr>
        </p:nvSpPr>
        <p:spPr>
          <a:xfrm>
            <a:off x="8738331" y="4995860"/>
            <a:ext cx="1764000"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D5DC0621-7847-B0A6-BCFB-4BEE64D1C380}"/>
              </a:ext>
            </a:extLst>
          </p:cNvPr>
          <p:cNvSpPr>
            <a:spLocks noGrp="1"/>
          </p:cNvSpPr>
          <p:nvPr>
            <p:ph type="pic" sz="quarter" idx="27" hasCustomPrompt="1"/>
          </p:nvPr>
        </p:nvSpPr>
        <p:spPr>
          <a:xfrm>
            <a:off x="710121"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2123F8E5-ADC8-D868-9E4A-9FDC158527BC}"/>
              </a:ext>
            </a:extLst>
          </p:cNvPr>
          <p:cNvSpPr>
            <a:spLocks noGrp="1"/>
          </p:cNvSpPr>
          <p:nvPr>
            <p:ph type="pic" sz="quarter" idx="28" hasCustomPrompt="1"/>
          </p:nvPr>
        </p:nvSpPr>
        <p:spPr>
          <a:xfrm>
            <a:off x="331875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6D399A2B-6BE6-DD63-A149-2823EF96560F}"/>
              </a:ext>
            </a:extLst>
          </p:cNvPr>
          <p:cNvSpPr>
            <a:spLocks noGrp="1"/>
          </p:cNvSpPr>
          <p:nvPr>
            <p:ph type="pic" sz="quarter" idx="29" hasCustomPrompt="1"/>
          </p:nvPr>
        </p:nvSpPr>
        <p:spPr>
          <a:xfrm>
            <a:off x="5909322"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FDDB2D19-5315-B23B-16DA-34252599B6EC}"/>
              </a:ext>
            </a:extLst>
          </p:cNvPr>
          <p:cNvSpPr>
            <a:spLocks noGrp="1"/>
          </p:cNvSpPr>
          <p:nvPr>
            <p:ph type="pic" sz="quarter" idx="30" hasCustomPrompt="1"/>
          </p:nvPr>
        </p:nvSpPr>
        <p:spPr>
          <a:xfrm>
            <a:off x="8499887" y="2305455"/>
            <a:ext cx="2241392" cy="24568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84723024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4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1BEAA-D383-F9D3-3637-CBB82DBE5F40}"/>
              </a:ext>
            </a:extLst>
          </p:cNvPr>
          <p:cNvPicPr>
            <a:picLocks noChangeAspect="1"/>
          </p:cNvPicPr>
          <p:nvPr/>
        </p:nvPicPr>
        <p:blipFill>
          <a:blip r:embed="rId2"/>
          <a:stretch>
            <a:fillRect/>
          </a:stretch>
        </p:blipFill>
        <p:spPr>
          <a:xfrm>
            <a:off x="31935" y="0"/>
            <a:ext cx="12155425" cy="6858000"/>
          </a:xfrm>
          <a:prstGeom prst="rect">
            <a:avLst/>
          </a:prstGeom>
        </p:spPr>
      </p:pic>
      <p:sp>
        <p:nvSpPr>
          <p:cNvPr id="7" name="Title">
            <a:extLst>
              <a:ext uri="{FF2B5EF4-FFF2-40B4-BE49-F238E27FC236}">
                <a16:creationId xmlns:a16="http://schemas.microsoft.com/office/drawing/2014/main" id="{21AD91B6-894B-37AA-0CF0-1E807D25B131}"/>
              </a:ext>
            </a:extLst>
          </p:cNvPr>
          <p:cNvSpPr>
            <a:spLocks noGrp="1"/>
          </p:cNvSpPr>
          <p:nvPr>
            <p:ph type="title" hasCustomPrompt="1"/>
          </p:nvPr>
        </p:nvSpPr>
        <p:spPr>
          <a:xfrm>
            <a:off x="50523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Rectangle: Rounded Corners 3">
            <a:extLst>
              <a:ext uri="{FF2B5EF4-FFF2-40B4-BE49-F238E27FC236}">
                <a16:creationId xmlns:a16="http://schemas.microsoft.com/office/drawing/2014/main" id="{F50182ED-5BA7-E0D0-3EEA-63445CD5217D}"/>
              </a:ext>
            </a:extLst>
          </p:cNvPr>
          <p:cNvSpPr/>
          <p:nvPr/>
        </p:nvSpPr>
        <p:spPr>
          <a:xfrm>
            <a:off x="51593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9BCF8255-8134-650E-424D-35AF0186FAFC}"/>
              </a:ext>
            </a:extLst>
          </p:cNvPr>
          <p:cNvSpPr>
            <a:spLocks noGrp="1"/>
          </p:cNvSpPr>
          <p:nvPr>
            <p:ph type="body" sz="quarter" idx="11" hasCustomPrompt="1"/>
          </p:nvPr>
        </p:nvSpPr>
        <p:spPr>
          <a:xfrm>
            <a:off x="73930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91801E0F-18E1-6AEB-E0AC-655B026EA800}"/>
              </a:ext>
            </a:extLst>
          </p:cNvPr>
          <p:cNvSpPr>
            <a:spLocks noGrp="1"/>
          </p:cNvSpPr>
          <p:nvPr>
            <p:ph type="pic" sz="quarter" idx="27" hasCustomPrompt="1"/>
          </p:nvPr>
        </p:nvSpPr>
        <p:spPr>
          <a:xfrm>
            <a:off x="85603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Rectangle: Rounded Corners 8">
            <a:extLst>
              <a:ext uri="{FF2B5EF4-FFF2-40B4-BE49-F238E27FC236}">
                <a16:creationId xmlns:a16="http://schemas.microsoft.com/office/drawing/2014/main" id="{A4C84960-1FE0-C00E-ABB7-F2DF702EDEF3}"/>
              </a:ext>
            </a:extLst>
          </p:cNvPr>
          <p:cNvSpPr/>
          <p:nvPr/>
        </p:nvSpPr>
        <p:spPr>
          <a:xfrm>
            <a:off x="3414784"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1">
            <a:extLst>
              <a:ext uri="{FF2B5EF4-FFF2-40B4-BE49-F238E27FC236}">
                <a16:creationId xmlns:a16="http://schemas.microsoft.com/office/drawing/2014/main" id="{DE9A511C-4BC9-58CD-A005-0047AE32DD77}"/>
              </a:ext>
            </a:extLst>
          </p:cNvPr>
          <p:cNvSpPr>
            <a:spLocks noGrp="1"/>
          </p:cNvSpPr>
          <p:nvPr>
            <p:ph type="body" sz="quarter" idx="28" hasCustomPrompt="1"/>
          </p:nvPr>
        </p:nvSpPr>
        <p:spPr>
          <a:xfrm>
            <a:off x="3638150"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4" name="Iphone Image">
            <a:extLst>
              <a:ext uri="{FF2B5EF4-FFF2-40B4-BE49-F238E27FC236}">
                <a16:creationId xmlns:a16="http://schemas.microsoft.com/office/drawing/2014/main" id="{45344692-ABE1-8671-0624-CA90B86313DA}"/>
              </a:ext>
            </a:extLst>
          </p:cNvPr>
          <p:cNvSpPr>
            <a:spLocks noGrp="1"/>
          </p:cNvSpPr>
          <p:nvPr>
            <p:ph type="pic" sz="quarter" idx="29" hasCustomPrompt="1"/>
          </p:nvPr>
        </p:nvSpPr>
        <p:spPr>
          <a:xfrm>
            <a:off x="3754879"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Rectangle: Rounded Corners 14">
            <a:extLst>
              <a:ext uri="{FF2B5EF4-FFF2-40B4-BE49-F238E27FC236}">
                <a16:creationId xmlns:a16="http://schemas.microsoft.com/office/drawing/2014/main" id="{F8776823-2223-606C-72F5-8983B858C4E6}"/>
              </a:ext>
            </a:extLst>
          </p:cNvPr>
          <p:cNvSpPr/>
          <p:nvPr/>
        </p:nvSpPr>
        <p:spPr>
          <a:xfrm>
            <a:off x="6291462"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6" name="Text1">
            <a:extLst>
              <a:ext uri="{FF2B5EF4-FFF2-40B4-BE49-F238E27FC236}">
                <a16:creationId xmlns:a16="http://schemas.microsoft.com/office/drawing/2014/main" id="{86FE6E59-C101-5B99-721E-F93FD1FFA7D9}"/>
              </a:ext>
            </a:extLst>
          </p:cNvPr>
          <p:cNvSpPr>
            <a:spLocks noGrp="1"/>
          </p:cNvSpPr>
          <p:nvPr>
            <p:ph type="body" sz="quarter" idx="30" hasCustomPrompt="1"/>
          </p:nvPr>
        </p:nvSpPr>
        <p:spPr>
          <a:xfrm>
            <a:off x="6514828"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Iphone Image">
            <a:extLst>
              <a:ext uri="{FF2B5EF4-FFF2-40B4-BE49-F238E27FC236}">
                <a16:creationId xmlns:a16="http://schemas.microsoft.com/office/drawing/2014/main" id="{639390C8-5556-C864-54FA-BC63DC43BE9B}"/>
              </a:ext>
            </a:extLst>
          </p:cNvPr>
          <p:cNvSpPr>
            <a:spLocks noGrp="1"/>
          </p:cNvSpPr>
          <p:nvPr>
            <p:ph type="pic" sz="quarter" idx="31" hasCustomPrompt="1"/>
          </p:nvPr>
        </p:nvSpPr>
        <p:spPr>
          <a:xfrm>
            <a:off x="6631557"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BE5BE502-4B15-B453-DCDD-BAE57BEF425D}"/>
              </a:ext>
            </a:extLst>
          </p:cNvPr>
          <p:cNvSpPr/>
          <p:nvPr/>
        </p:nvSpPr>
        <p:spPr>
          <a:xfrm>
            <a:off x="9158409" y="2071990"/>
            <a:ext cx="2499636" cy="385215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F218619C-FEDF-D298-F124-8565E2D34F35}"/>
              </a:ext>
            </a:extLst>
          </p:cNvPr>
          <p:cNvSpPr>
            <a:spLocks noGrp="1"/>
          </p:cNvSpPr>
          <p:nvPr>
            <p:ph type="body" sz="quarter" idx="32" hasCustomPrompt="1"/>
          </p:nvPr>
        </p:nvSpPr>
        <p:spPr>
          <a:xfrm>
            <a:off x="9381775" y="4995860"/>
            <a:ext cx="1983374" cy="528638"/>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Iphone Image">
            <a:extLst>
              <a:ext uri="{FF2B5EF4-FFF2-40B4-BE49-F238E27FC236}">
                <a16:creationId xmlns:a16="http://schemas.microsoft.com/office/drawing/2014/main" id="{F6F1E573-DAE1-03DD-35CC-EC8C94BAA4C1}"/>
              </a:ext>
            </a:extLst>
          </p:cNvPr>
          <p:cNvSpPr>
            <a:spLocks noGrp="1"/>
          </p:cNvSpPr>
          <p:nvPr>
            <p:ph type="pic" sz="quarter" idx="33" hasCustomPrompt="1"/>
          </p:nvPr>
        </p:nvSpPr>
        <p:spPr>
          <a:xfrm>
            <a:off x="9498504" y="2412459"/>
            <a:ext cx="1837462" cy="22914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0192232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0 images and tex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06529-4FB6-A60E-C44F-D259D30694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5516" y="520"/>
            <a:ext cx="11208674" cy="6322392"/>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27983"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736745"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745507"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754269"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763032" y="3617640"/>
            <a:ext cx="1368000" cy="37114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6" name="Text 6">
            <a:extLst>
              <a:ext uri="{FF2B5EF4-FFF2-40B4-BE49-F238E27FC236}">
                <a16:creationId xmlns:a16="http://schemas.microsoft.com/office/drawing/2014/main" id="{2E6F6BAB-E56E-7C5C-2A81-B3AE0E7DA08C}"/>
              </a:ext>
            </a:extLst>
          </p:cNvPr>
          <p:cNvSpPr>
            <a:spLocks noGrp="1"/>
          </p:cNvSpPr>
          <p:nvPr>
            <p:ph type="body" sz="quarter" idx="29" hasCustomPrompt="1"/>
          </p:nvPr>
        </p:nvSpPr>
        <p:spPr>
          <a:xfrm>
            <a:off x="727983"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8" name="Text 7">
            <a:extLst>
              <a:ext uri="{FF2B5EF4-FFF2-40B4-BE49-F238E27FC236}">
                <a16:creationId xmlns:a16="http://schemas.microsoft.com/office/drawing/2014/main" id="{FFCEFC1E-16F4-B409-13AB-3584C3C77ABD}"/>
              </a:ext>
            </a:extLst>
          </p:cNvPr>
          <p:cNvSpPr>
            <a:spLocks noGrp="1"/>
          </p:cNvSpPr>
          <p:nvPr>
            <p:ph type="body" sz="quarter" idx="31" hasCustomPrompt="1"/>
          </p:nvPr>
        </p:nvSpPr>
        <p:spPr>
          <a:xfrm>
            <a:off x="2736745"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0" name="Text 8">
            <a:extLst>
              <a:ext uri="{FF2B5EF4-FFF2-40B4-BE49-F238E27FC236}">
                <a16:creationId xmlns:a16="http://schemas.microsoft.com/office/drawing/2014/main" id="{6DDD62DF-978F-9A79-D584-1E75046FF719}"/>
              </a:ext>
            </a:extLst>
          </p:cNvPr>
          <p:cNvSpPr>
            <a:spLocks noGrp="1"/>
          </p:cNvSpPr>
          <p:nvPr>
            <p:ph type="body" sz="quarter" idx="33" hasCustomPrompt="1"/>
          </p:nvPr>
        </p:nvSpPr>
        <p:spPr>
          <a:xfrm>
            <a:off x="4745507"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2" name="Text 9">
            <a:extLst>
              <a:ext uri="{FF2B5EF4-FFF2-40B4-BE49-F238E27FC236}">
                <a16:creationId xmlns:a16="http://schemas.microsoft.com/office/drawing/2014/main" id="{672C8863-8C52-5386-427A-4090524C114E}"/>
              </a:ext>
            </a:extLst>
          </p:cNvPr>
          <p:cNvSpPr>
            <a:spLocks noGrp="1"/>
          </p:cNvSpPr>
          <p:nvPr>
            <p:ph type="body" sz="quarter" idx="35" hasCustomPrompt="1"/>
          </p:nvPr>
        </p:nvSpPr>
        <p:spPr>
          <a:xfrm>
            <a:off x="6754269"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4" name="Text 10">
            <a:extLst>
              <a:ext uri="{FF2B5EF4-FFF2-40B4-BE49-F238E27FC236}">
                <a16:creationId xmlns:a16="http://schemas.microsoft.com/office/drawing/2014/main" id="{3F582982-A7EE-BFB6-9422-09FCED824176}"/>
              </a:ext>
            </a:extLst>
          </p:cNvPr>
          <p:cNvSpPr>
            <a:spLocks noGrp="1"/>
          </p:cNvSpPr>
          <p:nvPr>
            <p:ph type="body" sz="quarter" idx="37" hasCustomPrompt="1"/>
          </p:nvPr>
        </p:nvSpPr>
        <p:spPr>
          <a:xfrm>
            <a:off x="8763032" y="5963772"/>
            <a:ext cx="1368000" cy="359140"/>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Title">
            <a:extLst>
              <a:ext uri="{FF2B5EF4-FFF2-40B4-BE49-F238E27FC236}">
                <a16:creationId xmlns:a16="http://schemas.microsoft.com/office/drawing/2014/main" id="{2AA9E456-262D-67D9-9185-0AE77A933932}"/>
              </a:ext>
            </a:extLst>
          </p:cNvPr>
          <p:cNvSpPr>
            <a:spLocks noGrp="1"/>
          </p:cNvSpPr>
          <p:nvPr>
            <p:ph type="title" hasCustomPrompt="1"/>
          </p:nvPr>
        </p:nvSpPr>
        <p:spPr>
          <a:xfrm>
            <a:off x="61978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19782"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623680"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647034"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66065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654829" y="2089321"/>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2BF362EE-FCF9-B488-9FCF-2ADFEE45634A}"/>
              </a:ext>
            </a:extLst>
          </p:cNvPr>
          <p:cNvSpPr>
            <a:spLocks noGrp="1"/>
          </p:cNvSpPr>
          <p:nvPr>
            <p:ph type="pic" sz="quarter" idx="43" hasCustomPrompt="1"/>
          </p:nvPr>
        </p:nvSpPr>
        <p:spPr>
          <a:xfrm>
            <a:off x="619782"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5" name="Iphone Image">
            <a:extLst>
              <a:ext uri="{FF2B5EF4-FFF2-40B4-BE49-F238E27FC236}">
                <a16:creationId xmlns:a16="http://schemas.microsoft.com/office/drawing/2014/main" id="{4F5A0AB6-CF80-A947-8113-04DBB5B0FD69}"/>
              </a:ext>
            </a:extLst>
          </p:cNvPr>
          <p:cNvSpPr>
            <a:spLocks noGrp="1"/>
          </p:cNvSpPr>
          <p:nvPr>
            <p:ph type="pic" sz="quarter" idx="44" hasCustomPrompt="1"/>
          </p:nvPr>
        </p:nvSpPr>
        <p:spPr>
          <a:xfrm>
            <a:off x="2623680"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Iphone Image">
            <a:extLst>
              <a:ext uri="{FF2B5EF4-FFF2-40B4-BE49-F238E27FC236}">
                <a16:creationId xmlns:a16="http://schemas.microsoft.com/office/drawing/2014/main" id="{688DF778-E3B1-4187-5E38-BEFAB3D75D1D}"/>
              </a:ext>
            </a:extLst>
          </p:cNvPr>
          <p:cNvSpPr>
            <a:spLocks noGrp="1"/>
          </p:cNvSpPr>
          <p:nvPr>
            <p:ph type="pic" sz="quarter" idx="45" hasCustomPrompt="1"/>
          </p:nvPr>
        </p:nvSpPr>
        <p:spPr>
          <a:xfrm>
            <a:off x="4647034"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7" name="Iphone Image">
            <a:extLst>
              <a:ext uri="{FF2B5EF4-FFF2-40B4-BE49-F238E27FC236}">
                <a16:creationId xmlns:a16="http://schemas.microsoft.com/office/drawing/2014/main" id="{F44A7EE3-C2CA-216D-289B-42642C442C89}"/>
              </a:ext>
            </a:extLst>
          </p:cNvPr>
          <p:cNvSpPr>
            <a:spLocks noGrp="1"/>
          </p:cNvSpPr>
          <p:nvPr>
            <p:ph type="pic" sz="quarter" idx="46" hasCustomPrompt="1"/>
          </p:nvPr>
        </p:nvSpPr>
        <p:spPr>
          <a:xfrm>
            <a:off x="666065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Iphone Image">
            <a:extLst>
              <a:ext uri="{FF2B5EF4-FFF2-40B4-BE49-F238E27FC236}">
                <a16:creationId xmlns:a16="http://schemas.microsoft.com/office/drawing/2014/main" id="{A8D3AE93-EAD2-5661-9EB5-E58C6E2ADEF8}"/>
              </a:ext>
            </a:extLst>
          </p:cNvPr>
          <p:cNvSpPr>
            <a:spLocks noGrp="1"/>
          </p:cNvSpPr>
          <p:nvPr>
            <p:ph type="pic" sz="quarter" idx="47" hasCustomPrompt="1"/>
          </p:nvPr>
        </p:nvSpPr>
        <p:spPr>
          <a:xfrm>
            <a:off x="8654829" y="44628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350872196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 images and text">
    <p:bg>
      <p:bgPr>
        <a:solidFill>
          <a:schemeClr val="bg1"/>
        </a:solidFill>
        <a:effectLst/>
      </p:bgPr>
    </p:bg>
    <p:spTree>
      <p:nvGrpSpPr>
        <p:cNvPr id="1" name=""/>
        <p:cNvGrpSpPr/>
        <p:nvPr/>
      </p:nvGrpSpPr>
      <p:grpSpPr>
        <a:xfrm>
          <a:off x="0" y="0"/>
          <a:ext cx="0" cy="0"/>
          <a:chOff x="0" y="0"/>
          <a:chExt cx="0" cy="0"/>
        </a:xfrm>
      </p:grpSpPr>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610668"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9" name="Text 2">
            <a:extLst>
              <a:ext uri="{FF2B5EF4-FFF2-40B4-BE49-F238E27FC236}">
                <a16:creationId xmlns:a16="http://schemas.microsoft.com/office/drawing/2014/main" id="{77F9A59C-555C-316F-40B0-2FBDDF3AEDFD}"/>
              </a:ext>
            </a:extLst>
          </p:cNvPr>
          <p:cNvSpPr>
            <a:spLocks noGrp="1"/>
          </p:cNvSpPr>
          <p:nvPr>
            <p:ph type="body" sz="quarter" idx="31" hasCustomPrompt="1"/>
          </p:nvPr>
        </p:nvSpPr>
        <p:spPr>
          <a:xfrm>
            <a:off x="2753707"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1" name="Text 3">
            <a:extLst>
              <a:ext uri="{FF2B5EF4-FFF2-40B4-BE49-F238E27FC236}">
                <a16:creationId xmlns:a16="http://schemas.microsoft.com/office/drawing/2014/main" id="{231A6109-C70B-6398-6C4B-C55BD8E2BA35}"/>
              </a:ext>
            </a:extLst>
          </p:cNvPr>
          <p:cNvSpPr>
            <a:spLocks noGrp="1"/>
          </p:cNvSpPr>
          <p:nvPr>
            <p:ph type="body" sz="quarter" idx="33" hasCustomPrompt="1"/>
          </p:nvPr>
        </p:nvSpPr>
        <p:spPr>
          <a:xfrm>
            <a:off x="4896746"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3" name="Text 4">
            <a:extLst>
              <a:ext uri="{FF2B5EF4-FFF2-40B4-BE49-F238E27FC236}">
                <a16:creationId xmlns:a16="http://schemas.microsoft.com/office/drawing/2014/main" id="{55EB5B8E-D941-D02E-7444-EE2F4FA6FF63}"/>
              </a:ext>
            </a:extLst>
          </p:cNvPr>
          <p:cNvSpPr>
            <a:spLocks noGrp="1"/>
          </p:cNvSpPr>
          <p:nvPr>
            <p:ph type="body" sz="quarter" idx="35" hasCustomPrompt="1"/>
          </p:nvPr>
        </p:nvSpPr>
        <p:spPr>
          <a:xfrm>
            <a:off x="7039784" y="3446234"/>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5" name="Text 5">
            <a:extLst>
              <a:ext uri="{FF2B5EF4-FFF2-40B4-BE49-F238E27FC236}">
                <a16:creationId xmlns:a16="http://schemas.microsoft.com/office/drawing/2014/main" id="{F39883CB-DB0E-3DBC-4926-3A475693B55E}"/>
              </a:ext>
            </a:extLst>
          </p:cNvPr>
          <p:cNvSpPr>
            <a:spLocks noGrp="1"/>
          </p:cNvSpPr>
          <p:nvPr>
            <p:ph type="body" sz="quarter" idx="37" hasCustomPrompt="1"/>
          </p:nvPr>
        </p:nvSpPr>
        <p:spPr>
          <a:xfrm>
            <a:off x="610668"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7" name="Text 6">
            <a:extLst>
              <a:ext uri="{FF2B5EF4-FFF2-40B4-BE49-F238E27FC236}">
                <a16:creationId xmlns:a16="http://schemas.microsoft.com/office/drawing/2014/main" id="{BCBA9F54-BC64-6118-4793-EDEDD85C1CB7}"/>
              </a:ext>
            </a:extLst>
          </p:cNvPr>
          <p:cNvSpPr>
            <a:spLocks noGrp="1"/>
          </p:cNvSpPr>
          <p:nvPr>
            <p:ph type="body" sz="quarter" idx="39" hasCustomPrompt="1"/>
          </p:nvPr>
        </p:nvSpPr>
        <p:spPr>
          <a:xfrm>
            <a:off x="2753707"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9" name="Text 7">
            <a:extLst>
              <a:ext uri="{FF2B5EF4-FFF2-40B4-BE49-F238E27FC236}">
                <a16:creationId xmlns:a16="http://schemas.microsoft.com/office/drawing/2014/main" id="{7C506F81-2B83-C0B0-B679-C2A30C7AA51E}"/>
              </a:ext>
            </a:extLst>
          </p:cNvPr>
          <p:cNvSpPr>
            <a:spLocks noGrp="1"/>
          </p:cNvSpPr>
          <p:nvPr>
            <p:ph type="body" sz="quarter" idx="41" hasCustomPrompt="1"/>
          </p:nvPr>
        </p:nvSpPr>
        <p:spPr>
          <a:xfrm>
            <a:off x="4896746"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1" name="Text 8">
            <a:extLst>
              <a:ext uri="{FF2B5EF4-FFF2-40B4-BE49-F238E27FC236}">
                <a16:creationId xmlns:a16="http://schemas.microsoft.com/office/drawing/2014/main" id="{9BCC990F-FAC9-703E-67E2-C36D7CF0DBD1}"/>
              </a:ext>
            </a:extLst>
          </p:cNvPr>
          <p:cNvSpPr>
            <a:spLocks noGrp="1"/>
          </p:cNvSpPr>
          <p:nvPr>
            <p:ph type="body" sz="quarter" idx="43" hasCustomPrompt="1"/>
          </p:nvPr>
        </p:nvSpPr>
        <p:spPr>
          <a:xfrm>
            <a:off x="7039784" y="5759596"/>
            <a:ext cx="1511999" cy="528638"/>
          </a:xfrm>
          <a:prstGeom prst="rect">
            <a:avLst/>
          </a:prstGeom>
        </p:spPr>
        <p:txBody>
          <a:bodyPr vert="horz" lIns="0" tIns="0" rIns="0" bIns="0"/>
          <a:lstStyle>
            <a:lvl1pPr marL="0" indent="0" algn="l">
              <a:buNone/>
              <a:defRPr sz="1200">
                <a:latin typeface="+mj-lt"/>
              </a:defRPr>
            </a:lvl1pPr>
            <a:lvl2pPr marL="0" indent="0" algn="l">
              <a:buNone/>
              <a:tabLst/>
              <a:defRPr sz="1000" b="0" i="0">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5" name="Title">
            <a:extLst>
              <a:ext uri="{FF2B5EF4-FFF2-40B4-BE49-F238E27FC236}">
                <a16:creationId xmlns:a16="http://schemas.microsoft.com/office/drawing/2014/main" id="{5027DEEA-6261-002E-5BCE-70F9A06791E9}"/>
              </a:ext>
            </a:extLst>
          </p:cNvPr>
          <p:cNvSpPr>
            <a:spLocks noGrp="1"/>
          </p:cNvSpPr>
          <p:nvPr>
            <p:ph type="title" hasCustomPrompt="1"/>
          </p:nvPr>
        </p:nvSpPr>
        <p:spPr>
          <a:xfrm>
            <a:off x="54196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C7E578C8-F014-1747-4BC8-E034180C848E}"/>
              </a:ext>
            </a:extLst>
          </p:cNvPr>
          <p:cNvSpPr>
            <a:spLocks noGrp="1"/>
          </p:cNvSpPr>
          <p:nvPr>
            <p:ph type="pic" sz="quarter" idx="38" hasCustomPrompt="1"/>
          </p:nvPr>
        </p:nvSpPr>
        <p:spPr>
          <a:xfrm>
            <a:off x="58109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64A2820-702D-9A60-71F0-4A7600FBFFDA}"/>
              </a:ext>
            </a:extLst>
          </p:cNvPr>
          <p:cNvSpPr>
            <a:spLocks noGrp="1"/>
          </p:cNvSpPr>
          <p:nvPr>
            <p:ph type="pic" sz="quarter" idx="44" hasCustomPrompt="1"/>
          </p:nvPr>
        </p:nvSpPr>
        <p:spPr>
          <a:xfrm>
            <a:off x="2740633"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Iphone Image">
            <a:extLst>
              <a:ext uri="{FF2B5EF4-FFF2-40B4-BE49-F238E27FC236}">
                <a16:creationId xmlns:a16="http://schemas.microsoft.com/office/drawing/2014/main" id="{0ED04122-141C-6302-26B9-05D97333E5E0}"/>
              </a:ext>
            </a:extLst>
          </p:cNvPr>
          <p:cNvSpPr>
            <a:spLocks noGrp="1"/>
          </p:cNvSpPr>
          <p:nvPr>
            <p:ph type="pic" sz="quarter" idx="45" hasCustomPrompt="1"/>
          </p:nvPr>
        </p:nvSpPr>
        <p:spPr>
          <a:xfrm>
            <a:off x="4851536"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0" name="Iphone Image">
            <a:extLst>
              <a:ext uri="{FF2B5EF4-FFF2-40B4-BE49-F238E27FC236}">
                <a16:creationId xmlns:a16="http://schemas.microsoft.com/office/drawing/2014/main" id="{5DBD47AD-4C4F-51B6-2416-340FC5682378}"/>
              </a:ext>
            </a:extLst>
          </p:cNvPr>
          <p:cNvSpPr>
            <a:spLocks noGrp="1"/>
          </p:cNvSpPr>
          <p:nvPr>
            <p:ph type="pic" sz="quarter" idx="46" hasCustomPrompt="1"/>
          </p:nvPr>
        </p:nvSpPr>
        <p:spPr>
          <a:xfrm>
            <a:off x="6981894" y="419739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964CABF4-63B3-41AD-1B9A-8570F952CD2B}"/>
              </a:ext>
            </a:extLst>
          </p:cNvPr>
          <p:cNvSpPr>
            <a:spLocks noGrp="1"/>
          </p:cNvSpPr>
          <p:nvPr>
            <p:ph type="pic" sz="quarter" idx="47" hasCustomPrompt="1"/>
          </p:nvPr>
        </p:nvSpPr>
        <p:spPr>
          <a:xfrm>
            <a:off x="58109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0F5E5EC7-B41B-70A1-38A2-3EFC49844200}"/>
              </a:ext>
            </a:extLst>
          </p:cNvPr>
          <p:cNvSpPr>
            <a:spLocks noGrp="1"/>
          </p:cNvSpPr>
          <p:nvPr>
            <p:ph type="pic" sz="quarter" idx="48" hasCustomPrompt="1"/>
          </p:nvPr>
        </p:nvSpPr>
        <p:spPr>
          <a:xfrm>
            <a:off x="2740633"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5148BE10-9045-3676-4AB5-3A851C17F1C4}"/>
              </a:ext>
            </a:extLst>
          </p:cNvPr>
          <p:cNvSpPr>
            <a:spLocks noGrp="1"/>
          </p:cNvSpPr>
          <p:nvPr>
            <p:ph type="pic" sz="quarter" idx="49" hasCustomPrompt="1"/>
          </p:nvPr>
        </p:nvSpPr>
        <p:spPr>
          <a:xfrm>
            <a:off x="4851536"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Iphone Image">
            <a:extLst>
              <a:ext uri="{FF2B5EF4-FFF2-40B4-BE49-F238E27FC236}">
                <a16:creationId xmlns:a16="http://schemas.microsoft.com/office/drawing/2014/main" id="{D4A68367-07CB-62D6-D266-D9DF5BF589FB}"/>
              </a:ext>
            </a:extLst>
          </p:cNvPr>
          <p:cNvSpPr>
            <a:spLocks noGrp="1"/>
          </p:cNvSpPr>
          <p:nvPr>
            <p:ph type="pic" sz="quarter" idx="50" hasCustomPrompt="1"/>
          </p:nvPr>
        </p:nvSpPr>
        <p:spPr>
          <a:xfrm>
            <a:off x="6981894" y="1950304"/>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3" name="Picture 2">
            <a:extLst>
              <a:ext uri="{FF2B5EF4-FFF2-40B4-BE49-F238E27FC236}">
                <a16:creationId xmlns:a16="http://schemas.microsoft.com/office/drawing/2014/main" id="{3EFD70BB-3280-9D1A-B0F7-B1CCF37133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88476560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 images and text">
    <p:bg>
      <p:bgPr>
        <a:solidFill>
          <a:schemeClr val="bg1"/>
        </a:solidFill>
        <a:effectLst/>
      </p:bgPr>
    </p:bg>
    <p:spTree>
      <p:nvGrpSpPr>
        <p:cNvPr id="1" name=""/>
        <p:cNvGrpSpPr/>
        <p:nvPr/>
      </p:nvGrpSpPr>
      <p:grpSpPr>
        <a:xfrm>
          <a:off x="0" y="0"/>
          <a:ext cx="0" cy="0"/>
          <a:chOff x="0" y="0"/>
          <a:chExt cx="0" cy="0"/>
        </a:xfrm>
      </p:grpSpPr>
      <p:sp>
        <p:nvSpPr>
          <p:cNvPr id="20" name="Text 2">
            <a:extLst>
              <a:ext uri="{FF2B5EF4-FFF2-40B4-BE49-F238E27FC236}">
                <a16:creationId xmlns:a16="http://schemas.microsoft.com/office/drawing/2014/main" id="{304F53BB-B4D5-2D74-0ECC-A6CC2A1EB0EF}"/>
              </a:ext>
            </a:extLst>
          </p:cNvPr>
          <p:cNvSpPr>
            <a:spLocks noGrp="1"/>
          </p:cNvSpPr>
          <p:nvPr>
            <p:ph type="body" sz="quarter" idx="11" hasCustomPrompt="1"/>
          </p:nvPr>
        </p:nvSpPr>
        <p:spPr>
          <a:xfrm>
            <a:off x="2180538"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a:p>
            <a:pPr lvl="0"/>
            <a:endParaRPr lang="en-AU" dirty="0"/>
          </a:p>
        </p:txBody>
      </p:sp>
      <p:sp>
        <p:nvSpPr>
          <p:cNvPr id="22" name="Text 3">
            <a:extLst>
              <a:ext uri="{FF2B5EF4-FFF2-40B4-BE49-F238E27FC236}">
                <a16:creationId xmlns:a16="http://schemas.microsoft.com/office/drawing/2014/main" id="{4892FE05-7EC4-2BB0-18E8-D2D82409B430}"/>
              </a:ext>
            </a:extLst>
          </p:cNvPr>
          <p:cNvSpPr>
            <a:spLocks noGrp="1"/>
          </p:cNvSpPr>
          <p:nvPr>
            <p:ph type="body" sz="quarter" idx="31" hasCustomPrompt="1"/>
          </p:nvPr>
        </p:nvSpPr>
        <p:spPr>
          <a:xfrm>
            <a:off x="3815634"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4" name="Text 4">
            <a:extLst>
              <a:ext uri="{FF2B5EF4-FFF2-40B4-BE49-F238E27FC236}">
                <a16:creationId xmlns:a16="http://schemas.microsoft.com/office/drawing/2014/main" id="{FA9688C3-76CF-7F39-A8B9-6B3D5F63EC5A}"/>
              </a:ext>
            </a:extLst>
          </p:cNvPr>
          <p:cNvSpPr>
            <a:spLocks noGrp="1"/>
          </p:cNvSpPr>
          <p:nvPr>
            <p:ph type="body" sz="quarter" idx="33" hasCustomPrompt="1"/>
          </p:nvPr>
        </p:nvSpPr>
        <p:spPr>
          <a:xfrm>
            <a:off x="5450730"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6" name="Text 5">
            <a:extLst>
              <a:ext uri="{FF2B5EF4-FFF2-40B4-BE49-F238E27FC236}">
                <a16:creationId xmlns:a16="http://schemas.microsoft.com/office/drawing/2014/main" id="{A7E4563E-C7BD-F04F-9585-D1FCE265E511}"/>
              </a:ext>
            </a:extLst>
          </p:cNvPr>
          <p:cNvSpPr>
            <a:spLocks noGrp="1"/>
          </p:cNvSpPr>
          <p:nvPr>
            <p:ph type="body" sz="quarter" idx="35" hasCustomPrompt="1"/>
          </p:nvPr>
        </p:nvSpPr>
        <p:spPr>
          <a:xfrm>
            <a:off x="7085826"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28" name="Text 6">
            <a:extLst>
              <a:ext uri="{FF2B5EF4-FFF2-40B4-BE49-F238E27FC236}">
                <a16:creationId xmlns:a16="http://schemas.microsoft.com/office/drawing/2014/main" id="{C028BEC7-6425-22E4-2015-2CD2524AC5DC}"/>
              </a:ext>
            </a:extLst>
          </p:cNvPr>
          <p:cNvSpPr>
            <a:spLocks noGrp="1"/>
          </p:cNvSpPr>
          <p:nvPr>
            <p:ph type="body" sz="quarter" idx="37" hasCustomPrompt="1"/>
          </p:nvPr>
        </p:nvSpPr>
        <p:spPr>
          <a:xfrm>
            <a:off x="872092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0" name="Text 9">
            <a:extLst>
              <a:ext uri="{FF2B5EF4-FFF2-40B4-BE49-F238E27FC236}">
                <a16:creationId xmlns:a16="http://schemas.microsoft.com/office/drawing/2014/main" id="{52EC4E68-B622-4F4B-5A57-CA88C456AF59}"/>
              </a:ext>
            </a:extLst>
          </p:cNvPr>
          <p:cNvSpPr>
            <a:spLocks noGrp="1"/>
          </p:cNvSpPr>
          <p:nvPr>
            <p:ph type="body" sz="quarter" idx="39" hasCustomPrompt="1"/>
          </p:nvPr>
        </p:nvSpPr>
        <p:spPr>
          <a:xfrm>
            <a:off x="2180538"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2" name="Text 10">
            <a:extLst>
              <a:ext uri="{FF2B5EF4-FFF2-40B4-BE49-F238E27FC236}">
                <a16:creationId xmlns:a16="http://schemas.microsoft.com/office/drawing/2014/main" id="{74AE3846-17FC-B3D3-B4A7-8865F659230C}"/>
              </a:ext>
            </a:extLst>
          </p:cNvPr>
          <p:cNvSpPr>
            <a:spLocks noGrp="1"/>
          </p:cNvSpPr>
          <p:nvPr>
            <p:ph type="body" sz="quarter" idx="41" hasCustomPrompt="1"/>
          </p:nvPr>
        </p:nvSpPr>
        <p:spPr>
          <a:xfrm>
            <a:off x="3815634"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4" name="Text 11">
            <a:extLst>
              <a:ext uri="{FF2B5EF4-FFF2-40B4-BE49-F238E27FC236}">
                <a16:creationId xmlns:a16="http://schemas.microsoft.com/office/drawing/2014/main" id="{3CAAAC66-CF01-0121-2CE4-A4181271D0D2}"/>
              </a:ext>
            </a:extLst>
          </p:cNvPr>
          <p:cNvSpPr>
            <a:spLocks noGrp="1"/>
          </p:cNvSpPr>
          <p:nvPr>
            <p:ph type="body" sz="quarter" idx="43" hasCustomPrompt="1"/>
          </p:nvPr>
        </p:nvSpPr>
        <p:spPr>
          <a:xfrm>
            <a:off x="5450730"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6" name="Text 12">
            <a:extLst>
              <a:ext uri="{FF2B5EF4-FFF2-40B4-BE49-F238E27FC236}">
                <a16:creationId xmlns:a16="http://schemas.microsoft.com/office/drawing/2014/main" id="{7FA816EF-E122-2278-B901-702B0A3AA4F8}"/>
              </a:ext>
            </a:extLst>
          </p:cNvPr>
          <p:cNvSpPr>
            <a:spLocks noGrp="1"/>
          </p:cNvSpPr>
          <p:nvPr>
            <p:ph type="body" sz="quarter" idx="45" hasCustomPrompt="1"/>
          </p:nvPr>
        </p:nvSpPr>
        <p:spPr>
          <a:xfrm>
            <a:off x="7085826"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38" name="Text 13">
            <a:extLst>
              <a:ext uri="{FF2B5EF4-FFF2-40B4-BE49-F238E27FC236}">
                <a16:creationId xmlns:a16="http://schemas.microsoft.com/office/drawing/2014/main" id="{F81979FA-F582-FFBA-A423-49CA62735362}"/>
              </a:ext>
            </a:extLst>
          </p:cNvPr>
          <p:cNvSpPr>
            <a:spLocks noGrp="1"/>
          </p:cNvSpPr>
          <p:nvPr>
            <p:ph type="body" sz="quarter" idx="47" hasCustomPrompt="1"/>
          </p:nvPr>
        </p:nvSpPr>
        <p:spPr>
          <a:xfrm>
            <a:off x="872092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0" name="Text 7">
            <a:extLst>
              <a:ext uri="{FF2B5EF4-FFF2-40B4-BE49-F238E27FC236}">
                <a16:creationId xmlns:a16="http://schemas.microsoft.com/office/drawing/2014/main" id="{D8CFC106-175B-9E8F-B74F-9E224A6D6FF9}"/>
              </a:ext>
            </a:extLst>
          </p:cNvPr>
          <p:cNvSpPr>
            <a:spLocks noGrp="1"/>
          </p:cNvSpPr>
          <p:nvPr>
            <p:ph type="body" sz="quarter" idx="49" hasCustomPrompt="1"/>
          </p:nvPr>
        </p:nvSpPr>
        <p:spPr>
          <a:xfrm>
            <a:off x="10356017"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2" name="Text 14">
            <a:extLst>
              <a:ext uri="{FF2B5EF4-FFF2-40B4-BE49-F238E27FC236}">
                <a16:creationId xmlns:a16="http://schemas.microsoft.com/office/drawing/2014/main" id="{94AC834A-A079-4B48-FC60-C936FC12FA1D}"/>
              </a:ext>
            </a:extLst>
          </p:cNvPr>
          <p:cNvSpPr>
            <a:spLocks noGrp="1"/>
          </p:cNvSpPr>
          <p:nvPr>
            <p:ph type="body" sz="quarter" idx="51" hasCustomPrompt="1"/>
          </p:nvPr>
        </p:nvSpPr>
        <p:spPr>
          <a:xfrm>
            <a:off x="10356017"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3" name="Text 1">
            <a:extLst>
              <a:ext uri="{FF2B5EF4-FFF2-40B4-BE49-F238E27FC236}">
                <a16:creationId xmlns:a16="http://schemas.microsoft.com/office/drawing/2014/main" id="{48220EB6-4240-8E66-88BC-BB9F1E3C0768}"/>
              </a:ext>
            </a:extLst>
          </p:cNvPr>
          <p:cNvSpPr>
            <a:spLocks noGrp="1"/>
          </p:cNvSpPr>
          <p:nvPr>
            <p:ph type="body" sz="quarter" idx="53" hasCustomPrompt="1"/>
          </p:nvPr>
        </p:nvSpPr>
        <p:spPr>
          <a:xfrm>
            <a:off x="545442" y="3355414"/>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ea typeface="Roboto Light" panose="02000000000000000000" pitchFamily="2" charset="0"/>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4" name="Text 8">
            <a:extLst>
              <a:ext uri="{FF2B5EF4-FFF2-40B4-BE49-F238E27FC236}">
                <a16:creationId xmlns:a16="http://schemas.microsoft.com/office/drawing/2014/main" id="{1807B19D-82E9-8C41-12BB-1E3F06256D12}"/>
              </a:ext>
            </a:extLst>
          </p:cNvPr>
          <p:cNvSpPr>
            <a:spLocks noGrp="1"/>
          </p:cNvSpPr>
          <p:nvPr>
            <p:ph type="body" sz="quarter" idx="55" hasCustomPrompt="1"/>
          </p:nvPr>
        </p:nvSpPr>
        <p:spPr>
          <a:xfrm>
            <a:off x="545442" y="5546131"/>
            <a:ext cx="1350000" cy="528638"/>
          </a:xfrm>
          <a:prstGeom prst="rect">
            <a:avLst/>
          </a:prstGeom>
        </p:spPr>
        <p:txBody>
          <a:bodyPr lIns="0" tIns="0" rIns="0" bIns="0"/>
          <a:lstStyle>
            <a:lvl1pPr marL="0" indent="0" algn="l">
              <a:buNone/>
              <a:defRPr sz="1200" baseline="0">
                <a:solidFill>
                  <a:schemeClr val="tx1"/>
                </a:solidFill>
                <a:latin typeface="+mj-lt"/>
              </a:defRPr>
            </a:lvl1pPr>
            <a:lvl2pPr marL="358775" indent="-358775" algn="l">
              <a:buNone/>
              <a:defRPr sz="1000" b="0" i="0" baseline="0">
                <a:solidFill>
                  <a:schemeClr val="tx1"/>
                </a:solidFill>
                <a:latin typeface="Montserrat" pitchFamily="2" charset="77"/>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HERE</a:t>
            </a:r>
          </a:p>
          <a:p>
            <a:pPr lvl="1"/>
            <a:r>
              <a:rPr lang="en-US" dirty="0"/>
              <a:t>Body text</a:t>
            </a:r>
            <a:endParaRPr lang="en-AU" dirty="0"/>
          </a:p>
        </p:txBody>
      </p:sp>
      <p:sp>
        <p:nvSpPr>
          <p:cNvPr id="46" name="Title">
            <a:extLst>
              <a:ext uri="{FF2B5EF4-FFF2-40B4-BE49-F238E27FC236}">
                <a16:creationId xmlns:a16="http://schemas.microsoft.com/office/drawing/2014/main" id="{55CCE28E-2C92-B88D-D169-F6CBDB86221D}"/>
              </a:ext>
            </a:extLst>
          </p:cNvPr>
          <p:cNvSpPr>
            <a:spLocks noGrp="1"/>
          </p:cNvSpPr>
          <p:nvPr>
            <p:ph type="title" hasCustomPrompt="1"/>
          </p:nvPr>
        </p:nvSpPr>
        <p:spPr>
          <a:xfrm>
            <a:off x="515938" y="387047"/>
            <a:ext cx="7645295"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2" name="Iphone Image">
            <a:extLst>
              <a:ext uri="{FF2B5EF4-FFF2-40B4-BE49-F238E27FC236}">
                <a16:creationId xmlns:a16="http://schemas.microsoft.com/office/drawing/2014/main" id="{BEADB654-9105-7721-52DB-C22B8527BF07}"/>
              </a:ext>
            </a:extLst>
          </p:cNvPr>
          <p:cNvSpPr>
            <a:spLocks noGrp="1"/>
          </p:cNvSpPr>
          <p:nvPr>
            <p:ph type="pic" sz="quarter" idx="38" hasCustomPrompt="1"/>
          </p:nvPr>
        </p:nvSpPr>
        <p:spPr>
          <a:xfrm>
            <a:off x="515938"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 name="Iphone Image">
            <a:extLst>
              <a:ext uri="{FF2B5EF4-FFF2-40B4-BE49-F238E27FC236}">
                <a16:creationId xmlns:a16="http://schemas.microsoft.com/office/drawing/2014/main" id="{66E4AFE9-90D1-8A10-9322-3E79BB6EBE4C}"/>
              </a:ext>
            </a:extLst>
          </p:cNvPr>
          <p:cNvSpPr>
            <a:spLocks noGrp="1"/>
          </p:cNvSpPr>
          <p:nvPr>
            <p:ph type="pic" sz="quarter" idx="56" hasCustomPrompt="1"/>
          </p:nvPr>
        </p:nvSpPr>
        <p:spPr>
          <a:xfrm>
            <a:off x="2155049"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Iphone Image">
            <a:extLst>
              <a:ext uri="{FF2B5EF4-FFF2-40B4-BE49-F238E27FC236}">
                <a16:creationId xmlns:a16="http://schemas.microsoft.com/office/drawing/2014/main" id="{0389D7AB-2A3A-88CD-8B34-2667C6CC30E5}"/>
              </a:ext>
            </a:extLst>
          </p:cNvPr>
          <p:cNvSpPr>
            <a:spLocks noGrp="1"/>
          </p:cNvSpPr>
          <p:nvPr>
            <p:ph type="pic" sz="quarter" idx="57" hasCustomPrompt="1"/>
          </p:nvPr>
        </p:nvSpPr>
        <p:spPr>
          <a:xfrm>
            <a:off x="3794160"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Iphone Image">
            <a:extLst>
              <a:ext uri="{FF2B5EF4-FFF2-40B4-BE49-F238E27FC236}">
                <a16:creationId xmlns:a16="http://schemas.microsoft.com/office/drawing/2014/main" id="{971E3749-DB65-A877-390B-64F99F3E56EC}"/>
              </a:ext>
            </a:extLst>
          </p:cNvPr>
          <p:cNvSpPr>
            <a:spLocks noGrp="1"/>
          </p:cNvSpPr>
          <p:nvPr>
            <p:ph type="pic" sz="quarter" idx="58" hasCustomPrompt="1"/>
          </p:nvPr>
        </p:nvSpPr>
        <p:spPr>
          <a:xfrm>
            <a:off x="548677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Iphone Image">
            <a:extLst>
              <a:ext uri="{FF2B5EF4-FFF2-40B4-BE49-F238E27FC236}">
                <a16:creationId xmlns:a16="http://schemas.microsoft.com/office/drawing/2014/main" id="{8B667145-5B92-D03E-7D5B-EA02370B5285}"/>
              </a:ext>
            </a:extLst>
          </p:cNvPr>
          <p:cNvSpPr>
            <a:spLocks noGrp="1"/>
          </p:cNvSpPr>
          <p:nvPr>
            <p:ph type="pic" sz="quarter" idx="59" hasCustomPrompt="1"/>
          </p:nvPr>
        </p:nvSpPr>
        <p:spPr>
          <a:xfrm>
            <a:off x="5433271"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1" name="Iphone Image">
            <a:extLst>
              <a:ext uri="{FF2B5EF4-FFF2-40B4-BE49-F238E27FC236}">
                <a16:creationId xmlns:a16="http://schemas.microsoft.com/office/drawing/2014/main" id="{9ABE5C3A-9F1F-06E1-F582-E2B0E294E879}"/>
              </a:ext>
            </a:extLst>
          </p:cNvPr>
          <p:cNvSpPr>
            <a:spLocks noGrp="1"/>
          </p:cNvSpPr>
          <p:nvPr>
            <p:ph type="pic" sz="quarter" idx="60" hasCustomPrompt="1"/>
          </p:nvPr>
        </p:nvSpPr>
        <p:spPr>
          <a:xfrm>
            <a:off x="707238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Iphone Image">
            <a:extLst>
              <a:ext uri="{FF2B5EF4-FFF2-40B4-BE49-F238E27FC236}">
                <a16:creationId xmlns:a16="http://schemas.microsoft.com/office/drawing/2014/main" id="{1780D760-6F65-3A35-92F6-967B6AD42E6C}"/>
              </a:ext>
            </a:extLst>
          </p:cNvPr>
          <p:cNvSpPr>
            <a:spLocks noGrp="1"/>
          </p:cNvSpPr>
          <p:nvPr>
            <p:ph type="pic" sz="quarter" idx="61" hasCustomPrompt="1"/>
          </p:nvPr>
        </p:nvSpPr>
        <p:spPr>
          <a:xfrm>
            <a:off x="8711493"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5" name="Iphone Image">
            <a:extLst>
              <a:ext uri="{FF2B5EF4-FFF2-40B4-BE49-F238E27FC236}">
                <a16:creationId xmlns:a16="http://schemas.microsoft.com/office/drawing/2014/main" id="{7BF065DD-5304-C4D3-82FD-2D2A18EC9E74}"/>
              </a:ext>
            </a:extLst>
          </p:cNvPr>
          <p:cNvSpPr>
            <a:spLocks noGrp="1"/>
          </p:cNvSpPr>
          <p:nvPr>
            <p:ph type="pic" sz="quarter" idx="62" hasCustomPrompt="1"/>
          </p:nvPr>
        </p:nvSpPr>
        <p:spPr>
          <a:xfrm>
            <a:off x="10350602" y="4289898"/>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7" name="Iphone Image">
            <a:extLst>
              <a:ext uri="{FF2B5EF4-FFF2-40B4-BE49-F238E27FC236}">
                <a16:creationId xmlns:a16="http://schemas.microsoft.com/office/drawing/2014/main" id="{BCC99232-8981-2BB0-840F-7CA4C7203F7E}"/>
              </a:ext>
            </a:extLst>
          </p:cNvPr>
          <p:cNvSpPr>
            <a:spLocks noGrp="1"/>
          </p:cNvSpPr>
          <p:nvPr>
            <p:ph type="pic" sz="quarter" idx="63" hasCustomPrompt="1"/>
          </p:nvPr>
        </p:nvSpPr>
        <p:spPr>
          <a:xfrm>
            <a:off x="515938"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9" name="Iphone Image">
            <a:extLst>
              <a:ext uri="{FF2B5EF4-FFF2-40B4-BE49-F238E27FC236}">
                <a16:creationId xmlns:a16="http://schemas.microsoft.com/office/drawing/2014/main" id="{7AAA52D2-CBB4-01E2-2ACB-8F9F4DC4EF13}"/>
              </a:ext>
            </a:extLst>
          </p:cNvPr>
          <p:cNvSpPr>
            <a:spLocks noGrp="1"/>
          </p:cNvSpPr>
          <p:nvPr>
            <p:ph type="pic" sz="quarter" idx="64" hasCustomPrompt="1"/>
          </p:nvPr>
        </p:nvSpPr>
        <p:spPr>
          <a:xfrm>
            <a:off x="2155049"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1" name="Iphone Image">
            <a:extLst>
              <a:ext uri="{FF2B5EF4-FFF2-40B4-BE49-F238E27FC236}">
                <a16:creationId xmlns:a16="http://schemas.microsoft.com/office/drawing/2014/main" id="{43D348CE-3301-AD5B-03ED-83E43E4FEF86}"/>
              </a:ext>
            </a:extLst>
          </p:cNvPr>
          <p:cNvSpPr>
            <a:spLocks noGrp="1"/>
          </p:cNvSpPr>
          <p:nvPr>
            <p:ph type="pic" sz="quarter" idx="65" hasCustomPrompt="1"/>
          </p:nvPr>
        </p:nvSpPr>
        <p:spPr>
          <a:xfrm>
            <a:off x="3794160"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3" name="Iphone Image">
            <a:extLst>
              <a:ext uri="{FF2B5EF4-FFF2-40B4-BE49-F238E27FC236}">
                <a16:creationId xmlns:a16="http://schemas.microsoft.com/office/drawing/2014/main" id="{383EF224-A525-2D9D-CB96-19CE87DF350C}"/>
              </a:ext>
            </a:extLst>
          </p:cNvPr>
          <p:cNvSpPr>
            <a:spLocks noGrp="1"/>
          </p:cNvSpPr>
          <p:nvPr>
            <p:ph type="pic" sz="quarter" idx="66" hasCustomPrompt="1"/>
          </p:nvPr>
        </p:nvSpPr>
        <p:spPr>
          <a:xfrm>
            <a:off x="5433271"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5" name="Iphone Image">
            <a:extLst>
              <a:ext uri="{FF2B5EF4-FFF2-40B4-BE49-F238E27FC236}">
                <a16:creationId xmlns:a16="http://schemas.microsoft.com/office/drawing/2014/main" id="{62BEBED0-D88E-E3B6-4554-D5C3A9B7F059}"/>
              </a:ext>
            </a:extLst>
          </p:cNvPr>
          <p:cNvSpPr>
            <a:spLocks noGrp="1"/>
          </p:cNvSpPr>
          <p:nvPr>
            <p:ph type="pic" sz="quarter" idx="67" hasCustomPrompt="1"/>
          </p:nvPr>
        </p:nvSpPr>
        <p:spPr>
          <a:xfrm>
            <a:off x="707238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7" name="Iphone Image">
            <a:extLst>
              <a:ext uri="{FF2B5EF4-FFF2-40B4-BE49-F238E27FC236}">
                <a16:creationId xmlns:a16="http://schemas.microsoft.com/office/drawing/2014/main" id="{0B803680-A684-BAB3-EDA8-41B6DF2D2568}"/>
              </a:ext>
            </a:extLst>
          </p:cNvPr>
          <p:cNvSpPr>
            <a:spLocks noGrp="1"/>
          </p:cNvSpPr>
          <p:nvPr>
            <p:ph type="pic" sz="quarter" idx="68" hasCustomPrompt="1"/>
          </p:nvPr>
        </p:nvSpPr>
        <p:spPr>
          <a:xfrm>
            <a:off x="8711493"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39" name="Iphone Image">
            <a:extLst>
              <a:ext uri="{FF2B5EF4-FFF2-40B4-BE49-F238E27FC236}">
                <a16:creationId xmlns:a16="http://schemas.microsoft.com/office/drawing/2014/main" id="{707376A2-5EAB-CE7C-FC2A-EE289590301A}"/>
              </a:ext>
            </a:extLst>
          </p:cNvPr>
          <p:cNvSpPr>
            <a:spLocks noGrp="1"/>
          </p:cNvSpPr>
          <p:nvPr>
            <p:ph type="pic" sz="quarter" idx="69" hasCustomPrompt="1"/>
          </p:nvPr>
        </p:nvSpPr>
        <p:spPr>
          <a:xfrm>
            <a:off x="10350602" y="2091447"/>
            <a:ext cx="1379504" cy="1095033"/>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pic>
        <p:nvPicPr>
          <p:cNvPr id="5" name="Picture 4">
            <a:extLst>
              <a:ext uri="{FF2B5EF4-FFF2-40B4-BE49-F238E27FC236}">
                <a16:creationId xmlns:a16="http://schemas.microsoft.com/office/drawing/2014/main" id="{0C0DAF5E-2A5A-5E8C-45A7-3148E84FE4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Tree>
    <p:extLst>
      <p:ext uri="{BB962C8B-B14F-4D97-AF65-F5344CB8AC3E}">
        <p14:creationId xmlns:p14="http://schemas.microsoft.com/office/powerpoint/2010/main" val="173449740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760227-6902-EB0B-7051-0E24AACAFECF}"/>
              </a:ext>
            </a:extLst>
          </p:cNvPr>
          <p:cNvPicPr>
            <a:picLocks noChangeAspect="1"/>
          </p:cNvPicPr>
          <p:nvPr/>
        </p:nvPicPr>
        <p:blipFill>
          <a:blip r:embed="rId2"/>
          <a:stretch>
            <a:fillRect/>
          </a:stretch>
        </p:blipFill>
        <p:spPr>
          <a:xfrm rot="10800000">
            <a:off x="0" y="0"/>
            <a:ext cx="12192000" cy="6315455"/>
          </a:xfrm>
          <a:prstGeom prst="rect">
            <a:avLst/>
          </a:prstGeom>
        </p:spPr>
      </p:pic>
      <p:pic>
        <p:nvPicPr>
          <p:cNvPr id="2" name="Picture 1">
            <a:extLst>
              <a:ext uri="{FF2B5EF4-FFF2-40B4-BE49-F238E27FC236}">
                <a16:creationId xmlns:a16="http://schemas.microsoft.com/office/drawing/2014/main" id="{BBEB5DD5-71A7-BC3B-2729-DFCF72F282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75" y="0"/>
            <a:ext cx="12158225" cy="6857999"/>
          </a:xfrm>
          <a:prstGeom prst="rect">
            <a:avLst/>
          </a:prstGeom>
        </p:spPr>
      </p:pic>
      <p:pic>
        <p:nvPicPr>
          <p:cNvPr id="9" name="Laptop">
            <a:extLst>
              <a:ext uri="{FF2B5EF4-FFF2-40B4-BE49-F238E27FC236}">
                <a16:creationId xmlns:a16="http://schemas.microsoft.com/office/drawing/2014/main" id="{34F95C90-C1C9-50F2-316D-3F242367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580" y="1895474"/>
            <a:ext cx="7811733" cy="471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aptop image">
            <a:extLst>
              <a:ext uri="{FF2B5EF4-FFF2-40B4-BE49-F238E27FC236}">
                <a16:creationId xmlns:a16="http://schemas.microsoft.com/office/drawing/2014/main" id="{CF0838CB-1D12-934A-232E-3F95BA163196}"/>
              </a:ext>
            </a:extLst>
          </p:cNvPr>
          <p:cNvSpPr>
            <a:spLocks noGrp="1"/>
          </p:cNvSpPr>
          <p:nvPr>
            <p:ph type="pic" sz="quarter" idx="16" hasCustomPrompt="1"/>
          </p:nvPr>
        </p:nvSpPr>
        <p:spPr>
          <a:xfrm>
            <a:off x="7445221" y="2141385"/>
            <a:ext cx="5920451" cy="3738312"/>
          </a:xfrm>
          <a:prstGeom prst="rect">
            <a:avLst/>
          </a:prstGeom>
          <a:solidFill>
            <a:schemeClr val="bg1">
              <a:lumMod val="8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4" name="Text">
            <a:extLst>
              <a:ext uri="{FF2B5EF4-FFF2-40B4-BE49-F238E27FC236}">
                <a16:creationId xmlns:a16="http://schemas.microsoft.com/office/drawing/2014/main" id="{A20FC331-4BC4-4EC5-B8DC-D7B92F9563A6}"/>
              </a:ext>
            </a:extLst>
          </p:cNvPr>
          <p:cNvSpPr>
            <a:spLocks noGrp="1"/>
          </p:cNvSpPr>
          <p:nvPr>
            <p:ph type="body" sz="quarter" idx="23" hasCustomPrompt="1"/>
          </p:nvPr>
        </p:nvSpPr>
        <p:spPr>
          <a:xfrm>
            <a:off x="483595" y="1828680"/>
            <a:ext cx="51048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a:extLst>
              <a:ext uri="{FF2B5EF4-FFF2-40B4-BE49-F238E27FC236}">
                <a16:creationId xmlns:a16="http://schemas.microsoft.com/office/drawing/2014/main" id="{D56E1C33-2C27-656C-7C6B-71EAF010A4D2}"/>
              </a:ext>
            </a:extLst>
          </p:cNvPr>
          <p:cNvSpPr>
            <a:spLocks noGrp="1"/>
          </p:cNvSpPr>
          <p:nvPr>
            <p:ph type="title" hasCustomPrompt="1"/>
          </p:nvPr>
        </p:nvSpPr>
        <p:spPr>
          <a:xfrm>
            <a:off x="48359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0049829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obile Phone and tex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30F64-527A-48CB-90C3-6F67C5630A37}"/>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F2F7BC76-7A9D-F95D-E07A-CAA5C27C8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66" y="0"/>
            <a:ext cx="12158227" cy="6858000"/>
          </a:xfrm>
          <a:prstGeom prst="rect">
            <a:avLst/>
          </a:prstGeom>
        </p:spPr>
      </p:pic>
      <p:pic>
        <p:nvPicPr>
          <p:cNvPr id="6" name="Ipohone">
            <a:extLst>
              <a:ext uri="{FF2B5EF4-FFF2-40B4-BE49-F238E27FC236}">
                <a16:creationId xmlns:a16="http://schemas.microsoft.com/office/drawing/2014/main" id="{A56CEC69-4D97-C780-6114-6DC94605E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2726" y="512762"/>
            <a:ext cx="2889806" cy="5832475"/>
          </a:xfrm>
          <a:prstGeom prst="rect">
            <a:avLst/>
          </a:prstGeom>
        </p:spPr>
      </p:pic>
      <p:sp>
        <p:nvSpPr>
          <p:cNvPr id="15" name="Iphone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8461629" y="645411"/>
            <a:ext cx="2592000" cy="5565600"/>
          </a:xfrm>
          <a:prstGeom prst="roundRect">
            <a:avLst>
              <a:gd name="adj" fmla="val 13330"/>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7" name="Text">
            <a:extLst>
              <a:ext uri="{FF2B5EF4-FFF2-40B4-BE49-F238E27FC236}">
                <a16:creationId xmlns:a16="http://schemas.microsoft.com/office/drawing/2014/main" id="{0C885111-38D7-8FE1-993E-234910F323AC}"/>
              </a:ext>
            </a:extLst>
          </p:cNvPr>
          <p:cNvSpPr>
            <a:spLocks noGrp="1"/>
          </p:cNvSpPr>
          <p:nvPr>
            <p:ph type="body" sz="quarter" idx="23" hasCustomPrompt="1"/>
          </p:nvPr>
        </p:nvSpPr>
        <p:spPr>
          <a:xfrm>
            <a:off x="544957" y="1777218"/>
            <a:ext cx="7645295"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65A80B26-F43D-A2B6-7F6C-A613BB172FF7}"/>
              </a:ext>
            </a:extLst>
          </p:cNvPr>
          <p:cNvSpPr>
            <a:spLocks noGrp="1"/>
          </p:cNvSpPr>
          <p:nvPr>
            <p:ph type="title" hasCustomPrompt="1"/>
          </p:nvPr>
        </p:nvSpPr>
        <p:spPr>
          <a:xfrm>
            <a:off x="544958" y="377320"/>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17281028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Pad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0E33-CE35-F792-7C99-6F48FC51117D}"/>
              </a:ext>
            </a:extLst>
          </p:cNvPr>
          <p:cNvPicPr>
            <a:picLocks noChangeAspect="1"/>
          </p:cNvPicPr>
          <p:nvPr/>
        </p:nvPicPr>
        <p:blipFill>
          <a:blip r:embed="rId2"/>
          <a:stretch>
            <a:fillRect/>
          </a:stretch>
        </p:blipFill>
        <p:spPr>
          <a:xfrm>
            <a:off x="0" y="542545"/>
            <a:ext cx="12192000" cy="6315455"/>
          </a:xfrm>
          <a:prstGeom prst="rect">
            <a:avLst/>
          </a:prstGeom>
        </p:spPr>
      </p:pic>
      <p:pic>
        <p:nvPicPr>
          <p:cNvPr id="3" name="Picture 2">
            <a:extLst>
              <a:ext uri="{FF2B5EF4-FFF2-40B4-BE49-F238E27FC236}">
                <a16:creationId xmlns:a16="http://schemas.microsoft.com/office/drawing/2014/main" id="{11DAC3DE-41BA-937F-4F06-7F32B08C0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09" y="520"/>
            <a:ext cx="12156381" cy="6856959"/>
          </a:xfrm>
          <a:prstGeom prst="rect">
            <a:avLst/>
          </a:prstGeom>
        </p:spPr>
      </p:pic>
      <p:pic>
        <p:nvPicPr>
          <p:cNvPr id="14" name="Ipad">
            <a:extLst>
              <a:ext uri="{FF2B5EF4-FFF2-40B4-BE49-F238E27FC236}">
                <a16:creationId xmlns:a16="http://schemas.microsoft.com/office/drawing/2014/main" id="{0A4649F1-BB58-C5E6-262C-5CCF044C087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096" t="6968" r="17401" b="7500"/>
          <a:stretch/>
        </p:blipFill>
        <p:spPr>
          <a:xfrm>
            <a:off x="7167491" y="456318"/>
            <a:ext cx="4509997" cy="5888917"/>
          </a:xfrm>
          <a:prstGeom prst="rect">
            <a:avLst/>
          </a:prstGeom>
        </p:spPr>
      </p:pic>
      <p:sp>
        <p:nvSpPr>
          <p:cNvPr id="15" name="Ipad Image">
            <a:extLst>
              <a:ext uri="{FF2B5EF4-FFF2-40B4-BE49-F238E27FC236}">
                <a16:creationId xmlns:a16="http://schemas.microsoft.com/office/drawing/2014/main" id="{AA70D2AE-708A-0EC1-1E80-18A5AF2E44E3}"/>
              </a:ext>
            </a:extLst>
          </p:cNvPr>
          <p:cNvSpPr>
            <a:spLocks noGrp="1"/>
          </p:cNvSpPr>
          <p:nvPr>
            <p:ph type="pic" sz="quarter" idx="18" hasCustomPrompt="1"/>
          </p:nvPr>
        </p:nvSpPr>
        <p:spPr>
          <a:xfrm>
            <a:off x="7322324" y="648256"/>
            <a:ext cx="4200330" cy="5565600"/>
          </a:xfrm>
          <a:prstGeom prst="roundRect">
            <a:avLst>
              <a:gd name="adj" fmla="val 2434"/>
            </a:avLst>
          </a:prstGeom>
          <a:solidFill>
            <a:schemeClr val="bg1">
              <a:lumMod val="75000"/>
            </a:schemeClr>
          </a:solidFill>
        </p:spPr>
        <p:txBody>
          <a:bodyPr anchor="ctr"/>
          <a:lstStyle>
            <a:lvl1pPr marL="0" indent="0" algn="ctr">
              <a:buNone/>
              <a:defRPr>
                <a:latin typeface="+mj-lt"/>
              </a:defRPr>
            </a:lvl1pPr>
          </a:lstStyle>
          <a:p>
            <a:r>
              <a:rPr lang="en-AU"/>
              <a:t>CLICK </a:t>
            </a:r>
          </a:p>
          <a:p>
            <a:r>
              <a:rPr lang="en-AU"/>
              <a:t>HERE TO INSERT </a:t>
            </a:r>
          </a:p>
          <a:p>
            <a:r>
              <a:rPr lang="en-AU"/>
              <a:t>IMAGE</a:t>
            </a:r>
          </a:p>
        </p:txBody>
      </p:sp>
      <p:sp>
        <p:nvSpPr>
          <p:cNvPr id="6" name="Text">
            <a:extLst>
              <a:ext uri="{FF2B5EF4-FFF2-40B4-BE49-F238E27FC236}">
                <a16:creationId xmlns:a16="http://schemas.microsoft.com/office/drawing/2014/main" id="{78279716-352E-70A8-E702-10B115F31191}"/>
              </a:ext>
            </a:extLst>
          </p:cNvPr>
          <p:cNvSpPr>
            <a:spLocks noGrp="1"/>
          </p:cNvSpPr>
          <p:nvPr>
            <p:ph type="body" sz="quarter" idx="23" hasCustomPrompt="1"/>
          </p:nvPr>
        </p:nvSpPr>
        <p:spPr>
          <a:xfrm>
            <a:off x="561414" y="1773860"/>
            <a:ext cx="5804228"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a:extLst>
              <a:ext uri="{FF2B5EF4-FFF2-40B4-BE49-F238E27FC236}">
                <a16:creationId xmlns:a16="http://schemas.microsoft.com/office/drawing/2014/main" id="{B63C6B66-94D8-2D05-58EF-932F4FE7DCB7}"/>
              </a:ext>
            </a:extLst>
          </p:cNvPr>
          <p:cNvSpPr>
            <a:spLocks noGrp="1"/>
          </p:cNvSpPr>
          <p:nvPr>
            <p:ph type="title" hasCustomPrompt="1"/>
          </p:nvPr>
        </p:nvSpPr>
        <p:spPr>
          <a:xfrm>
            <a:off x="561414"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313731677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0164F-684E-5FA3-BA0A-8A4DA23580F0}"/>
              </a:ext>
            </a:extLst>
          </p:cNvPr>
          <p:cNvPicPr>
            <a:picLocks noChangeAspect="1"/>
          </p:cNvPicPr>
          <p:nvPr/>
        </p:nvPicPr>
        <p:blipFill>
          <a:blip r:embed="rId2"/>
          <a:stretch>
            <a:fillRect/>
          </a:stretch>
        </p:blipFill>
        <p:spPr>
          <a:xfrm rot="10800000">
            <a:off x="0" y="0"/>
            <a:ext cx="12192000" cy="2736376"/>
          </a:xfrm>
          <a:prstGeom prst="rect">
            <a:avLst/>
          </a:prstGeom>
        </p:spPr>
      </p:pic>
      <p:sp>
        <p:nvSpPr>
          <p:cNvPr id="9" name="Text Placeholder 7">
            <a:extLst>
              <a:ext uri="{FF2B5EF4-FFF2-40B4-BE49-F238E27FC236}">
                <a16:creationId xmlns:a16="http://schemas.microsoft.com/office/drawing/2014/main" id="{83BEB6C0-41C9-F964-4A84-F2ED1723AB1D}"/>
              </a:ext>
            </a:extLst>
          </p:cNvPr>
          <p:cNvSpPr>
            <a:spLocks noGrp="1"/>
          </p:cNvSpPr>
          <p:nvPr>
            <p:ph type="body" sz="quarter" idx="10" hasCustomPrompt="1"/>
          </p:nvPr>
        </p:nvSpPr>
        <p:spPr>
          <a:xfrm>
            <a:off x="974723" y="1988249"/>
            <a:ext cx="10241917" cy="2407285"/>
          </a:xfrm>
          <a:prstGeom prst="rect">
            <a:avLst/>
          </a:prstGeom>
        </p:spPr>
        <p:txBody>
          <a:bodyPr lIns="0" tIns="0" rIns="0" bIns="0" anchor="ctr"/>
          <a:lstStyle>
            <a:lvl1pPr marL="0" indent="0">
              <a:buNone/>
              <a:defRPr sz="4000" b="0" i="0">
                <a:latin typeface="Montserrat" pitchFamily="2" charset="77"/>
              </a:defRPr>
            </a:lvl1pPr>
            <a:lvl2pPr marL="360000" indent="0">
              <a:buNone/>
              <a:defRPr/>
            </a:lvl2pPr>
            <a:lvl3pPr marL="722312" indent="0">
              <a:buNone/>
              <a:defRPr/>
            </a:lvl3pPr>
            <a:lvl4pPr marL="1071562" indent="0">
              <a:buNone/>
              <a:defRPr/>
            </a:lvl4pPr>
            <a:lvl5pPr marL="1431925" indent="0">
              <a:buNone/>
              <a:defRPr/>
            </a:lvl5pPr>
          </a:lstStyle>
          <a:p>
            <a:pPr lvl="0"/>
            <a:r>
              <a:rPr lang="en-US" dirty="0"/>
              <a:t>Quote goes here. It can extend to multiple lines.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pic>
        <p:nvPicPr>
          <p:cNvPr id="5" name="Quote Mark - start">
            <a:extLst>
              <a:ext uri="{FF2B5EF4-FFF2-40B4-BE49-F238E27FC236}">
                <a16:creationId xmlns:a16="http://schemas.microsoft.com/office/drawing/2014/main" id="{750B802F-F328-9FCD-3DDD-EC36C377E4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59" y="1079700"/>
            <a:ext cx="949699" cy="949696"/>
          </a:xfrm>
          <a:prstGeom prst="rect">
            <a:avLst/>
          </a:prstGeom>
        </p:spPr>
      </p:pic>
      <p:pic>
        <p:nvPicPr>
          <p:cNvPr id="6" name="Quote Mark - end">
            <a:extLst>
              <a:ext uri="{FF2B5EF4-FFF2-40B4-BE49-F238E27FC236}">
                <a16:creationId xmlns:a16="http://schemas.microsoft.com/office/drawing/2014/main" id="{546FEC33-ED0B-DEEA-C06D-216F1B2E72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266945" y="4354387"/>
            <a:ext cx="949696" cy="949699"/>
          </a:xfrm>
          <a:prstGeom prst="rect">
            <a:avLst/>
          </a:prstGeom>
        </p:spPr>
      </p:pic>
      <p:sp>
        <p:nvSpPr>
          <p:cNvPr id="10" name="Name">
            <a:extLst>
              <a:ext uri="{FF2B5EF4-FFF2-40B4-BE49-F238E27FC236}">
                <a16:creationId xmlns:a16="http://schemas.microsoft.com/office/drawing/2014/main" id="{06DE7610-37AC-FD48-E453-7793B75FE96C}"/>
              </a:ext>
            </a:extLst>
          </p:cNvPr>
          <p:cNvSpPr>
            <a:spLocks noGrp="1"/>
          </p:cNvSpPr>
          <p:nvPr>
            <p:ph type="body" sz="quarter" idx="11" hasCustomPrompt="1"/>
          </p:nvPr>
        </p:nvSpPr>
        <p:spPr>
          <a:xfrm>
            <a:off x="974724" y="4668838"/>
            <a:ext cx="5461000" cy="1309687"/>
          </a:xfrm>
          <a:prstGeom prst="rect">
            <a:avLst/>
          </a:prstGeom>
        </p:spPr>
        <p:txBody>
          <a:bodyPr lIns="0" tIns="0" rIns="0" bIns="0"/>
          <a:lstStyle>
            <a:lvl1pPr marL="0" indent="0">
              <a:buNone/>
              <a:defRPr sz="2000">
                <a:latin typeface="+mj-lt"/>
              </a:defRPr>
            </a:lvl1pPr>
          </a:lstStyle>
          <a:p>
            <a:pPr lvl="0"/>
            <a:r>
              <a:rPr lang="en-US"/>
              <a:t>Name</a:t>
            </a:r>
          </a:p>
          <a:p>
            <a:pPr lvl="0"/>
            <a:r>
              <a:rPr lang="en-US"/>
              <a:t>JOB TITLE</a:t>
            </a:r>
          </a:p>
        </p:txBody>
      </p:sp>
      <p:pic>
        <p:nvPicPr>
          <p:cNvPr id="3" name="Picture 2">
            <a:extLst>
              <a:ext uri="{FF2B5EF4-FFF2-40B4-BE49-F238E27FC236}">
                <a16:creationId xmlns:a16="http://schemas.microsoft.com/office/drawing/2014/main" id="{8DEC2D0B-EEA3-F961-3B29-96D46B1F46F7}"/>
              </a:ext>
            </a:extLst>
          </p:cNvPr>
          <p:cNvPicPr>
            <a:picLocks noChangeAspect="1"/>
          </p:cNvPicPr>
          <p:nvPr/>
        </p:nvPicPr>
        <p:blipFill>
          <a:blip r:embed="rId5"/>
          <a:stretch>
            <a:fillRect/>
          </a:stretch>
        </p:blipFill>
        <p:spPr>
          <a:xfrm>
            <a:off x="5763802" y="0"/>
            <a:ext cx="6428198" cy="2542439"/>
          </a:xfrm>
          <a:prstGeom prst="rect">
            <a:avLst/>
          </a:prstGeom>
        </p:spPr>
      </p:pic>
    </p:spTree>
    <p:extLst>
      <p:ext uri="{BB962C8B-B14F-4D97-AF65-F5344CB8AC3E}">
        <p14:creationId xmlns:p14="http://schemas.microsoft.com/office/powerpoint/2010/main" val="18045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25776" y="0"/>
            <a:ext cx="5566224" cy="2202171"/>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489355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and quot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158E5-4E4F-3F8E-442F-1BDA7FA4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3850000"/>
            <a:ext cx="6858976" cy="3018274"/>
          </a:xfrm>
          <a:prstGeom prst="rect">
            <a:avLst/>
          </a:prstGeom>
        </p:spPr>
      </p:pic>
      <p:sp>
        <p:nvSpPr>
          <p:cNvPr id="33" name="Rectangle: Rounded Corners 32">
            <a:extLst>
              <a:ext uri="{FF2B5EF4-FFF2-40B4-BE49-F238E27FC236}">
                <a16:creationId xmlns:a16="http://schemas.microsoft.com/office/drawing/2014/main" id="{65681A04-3E27-C462-6D8F-4ED43DB56C2E}"/>
              </a:ext>
            </a:extLst>
          </p:cNvPr>
          <p:cNvSpPr/>
          <p:nvPr/>
        </p:nvSpPr>
        <p:spPr>
          <a:xfrm>
            <a:off x="9190477" y="525294"/>
            <a:ext cx="2430032" cy="580741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Quote Mark - start">
            <a:extLst>
              <a:ext uri="{FF2B5EF4-FFF2-40B4-BE49-F238E27FC236}">
                <a16:creationId xmlns:a16="http://schemas.microsoft.com/office/drawing/2014/main" id="{A3AA150F-780D-FEE5-3D5C-1100550770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4" name="Quote Mark - end">
            <a:extLst>
              <a:ext uri="{FF2B5EF4-FFF2-40B4-BE49-F238E27FC236}">
                <a16:creationId xmlns:a16="http://schemas.microsoft.com/office/drawing/2014/main" id="{33239306-26A4-722B-994C-80B697D2B5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955133"/>
            <a:ext cx="462014" cy="462014"/>
          </a:xfrm>
          <a:prstGeom prst="rect">
            <a:avLst/>
          </a:prstGeom>
        </p:spPr>
      </p:pic>
      <p:sp>
        <p:nvSpPr>
          <p:cNvPr id="6" name="Name">
            <a:extLst>
              <a:ext uri="{FF2B5EF4-FFF2-40B4-BE49-F238E27FC236}">
                <a16:creationId xmlns:a16="http://schemas.microsoft.com/office/drawing/2014/main" id="{8992D734-F809-225A-9FAD-1456B8B947B1}"/>
              </a:ext>
            </a:extLst>
          </p:cNvPr>
          <p:cNvSpPr>
            <a:spLocks noGrp="1"/>
          </p:cNvSpPr>
          <p:nvPr>
            <p:ph type="body" sz="quarter" idx="11" hasCustomPrompt="1"/>
          </p:nvPr>
        </p:nvSpPr>
        <p:spPr>
          <a:xfrm>
            <a:off x="9580545" y="5634115"/>
            <a:ext cx="1431561" cy="481623"/>
          </a:xfrm>
          <a:prstGeom prst="rect">
            <a:avLst/>
          </a:prstGeom>
        </p:spPr>
        <p:txBody>
          <a:bodyPr lIns="0" tIns="0" rIns="0" bIns="0"/>
          <a:lstStyle>
            <a:lvl1pPr marL="0" indent="0">
              <a:buNone/>
              <a:defRPr sz="1200">
                <a:latin typeface="+mj-lt"/>
              </a:defRPr>
            </a:lvl1pPr>
          </a:lstStyle>
          <a:p>
            <a:pPr lvl="0"/>
            <a:r>
              <a:rPr lang="en-US" dirty="0"/>
              <a:t>Name</a:t>
            </a:r>
          </a:p>
          <a:p>
            <a:pPr lvl="0"/>
            <a:r>
              <a:rPr lang="en-US" dirty="0"/>
              <a:t>JOB TITLE</a:t>
            </a:r>
          </a:p>
        </p:txBody>
      </p:sp>
      <p:sp>
        <p:nvSpPr>
          <p:cNvPr id="7" name="Text">
            <a:extLst>
              <a:ext uri="{FF2B5EF4-FFF2-40B4-BE49-F238E27FC236}">
                <a16:creationId xmlns:a16="http://schemas.microsoft.com/office/drawing/2014/main" id="{3996440C-2202-5989-360D-B72AD9CACDE0}"/>
              </a:ext>
            </a:extLst>
          </p:cNvPr>
          <p:cNvSpPr>
            <a:spLocks noGrp="1"/>
          </p:cNvSpPr>
          <p:nvPr>
            <p:ph type="body" sz="quarter" idx="56" hasCustomPrompt="1"/>
          </p:nvPr>
        </p:nvSpPr>
        <p:spPr>
          <a:xfrm>
            <a:off x="9560521" y="1759571"/>
            <a:ext cx="1743019" cy="3657576"/>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
        <p:nvSpPr>
          <p:cNvPr id="8" name="Iphone Image">
            <a:extLst>
              <a:ext uri="{FF2B5EF4-FFF2-40B4-BE49-F238E27FC236}">
                <a16:creationId xmlns:a16="http://schemas.microsoft.com/office/drawing/2014/main" id="{64FB6B83-4594-4CED-B121-090BBDA5FF84}"/>
              </a:ext>
            </a:extLst>
          </p:cNvPr>
          <p:cNvSpPr>
            <a:spLocks noGrp="1"/>
          </p:cNvSpPr>
          <p:nvPr>
            <p:ph type="pic" sz="quarter" idx="28" hasCustomPrompt="1"/>
          </p:nvPr>
        </p:nvSpPr>
        <p:spPr>
          <a:xfrm>
            <a:off x="515938" y="525294"/>
            <a:ext cx="8231020" cy="5807412"/>
          </a:xfrm>
          <a:prstGeom prst="roundRect">
            <a:avLst>
              <a:gd name="adj" fmla="val 4920"/>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19215125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C6C759-017E-36DE-B17D-B11D92241A1B}"/>
              </a:ext>
            </a:extLst>
          </p:cNvPr>
          <p:cNvSpPr>
            <a:spLocks noGrp="1"/>
          </p:cNvSpPr>
          <p:nvPr>
            <p:ph type="pic"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FULL PAGE </a:t>
            </a:r>
            <a:br>
              <a:rPr lang="en-AU"/>
            </a:br>
            <a:r>
              <a:rPr lang="en-AU"/>
              <a:t>IMAGE</a:t>
            </a:r>
          </a:p>
        </p:txBody>
      </p:sp>
    </p:spTree>
    <p:extLst>
      <p:ext uri="{BB962C8B-B14F-4D97-AF65-F5344CB8AC3E}">
        <p14:creationId xmlns:p14="http://schemas.microsoft.com/office/powerpoint/2010/main" val="3101793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1BBBF8E-E73C-34B7-E1F3-EE89B633B52E}"/>
              </a:ext>
            </a:extLst>
          </p:cNvPr>
          <p:cNvSpPr>
            <a:spLocks noGrp="1"/>
          </p:cNvSpPr>
          <p:nvPr>
            <p:ph type="media" sz="quarter" idx="10" hasCustomPrompt="1"/>
          </p:nvPr>
        </p:nvSpPr>
        <p:spPr>
          <a:xfrm>
            <a:off x="0" y="0"/>
            <a:ext cx="12192000" cy="6858000"/>
          </a:xfrm>
          <a:prstGeom prst="rect">
            <a:avLst/>
          </a:prstGeom>
          <a:solidFill>
            <a:schemeClr val="bg1"/>
          </a:solidFill>
        </p:spPr>
        <p:txBody>
          <a:bodyPr anchor="ctr"/>
          <a:lstStyle>
            <a:lvl1pPr marL="0" indent="0" algn="ctr">
              <a:buNone/>
              <a:defRPr sz="6000">
                <a:latin typeface="+mj-lt"/>
              </a:defRPr>
            </a:lvl1pPr>
          </a:lstStyle>
          <a:p>
            <a:r>
              <a:rPr lang="en-AU"/>
              <a:t>CLICK TO ADD </a:t>
            </a:r>
            <a:br>
              <a:rPr lang="en-AU"/>
            </a:br>
            <a:r>
              <a:rPr lang="en-AU"/>
              <a:t>VIDEO</a:t>
            </a:r>
          </a:p>
        </p:txBody>
      </p:sp>
    </p:spTree>
    <p:extLst>
      <p:ext uri="{BB962C8B-B14F-4D97-AF65-F5344CB8AC3E}">
        <p14:creationId xmlns:p14="http://schemas.microsoft.com/office/powerpoint/2010/main" val="216084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urple gradient top">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513E6-1FB6-C2AC-D498-DFA564848893}"/>
              </a:ext>
            </a:extLst>
          </p:cNvPr>
          <p:cNvPicPr>
            <a:picLocks noChangeAspect="1"/>
          </p:cNvPicPr>
          <p:nvPr/>
        </p:nvPicPr>
        <p:blipFill>
          <a:blip r:embed="rId2"/>
          <a:stretch>
            <a:fillRect/>
          </a:stretch>
        </p:blipFill>
        <p:spPr>
          <a:xfrm rot="10800000">
            <a:off x="0" y="0"/>
            <a:ext cx="12192000" cy="6315455"/>
          </a:xfrm>
          <a:prstGeom prst="rect">
            <a:avLst/>
          </a:prstGeom>
        </p:spPr>
      </p:pic>
    </p:spTree>
    <p:extLst>
      <p:ext uri="{BB962C8B-B14F-4D97-AF65-F5344CB8AC3E}">
        <p14:creationId xmlns:p14="http://schemas.microsoft.com/office/powerpoint/2010/main" val="131336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urple gradient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C9997-6F9E-FC0C-9677-E5527BC89EB9}"/>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3502128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ue gradient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1198833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ue gradient 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4A98A4-99A9-D8F3-22BB-4F34B2E2C68F}"/>
              </a:ext>
            </a:extLst>
          </p:cNvPr>
          <p:cNvSpPr/>
          <p:nvPr/>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Tree>
    <p:extLst>
      <p:ext uri="{BB962C8B-B14F-4D97-AF65-F5344CB8AC3E}">
        <p14:creationId xmlns:p14="http://schemas.microsoft.com/office/powerpoint/2010/main" val="4221634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94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White with Pa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052D5C8-5B09-3D9A-AC19-9C8E295CD19E}"/>
              </a:ext>
            </a:extLst>
          </p:cNvPr>
          <p:cNvSpPr>
            <a:spLocks noChangeAspect="1"/>
          </p:cNvSpPr>
          <p:nvPr/>
        </p:nvSpPr>
        <p:spPr>
          <a:xfrm>
            <a:off x="11440805" y="611787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fld id="{5F35ABA0-4F47-491F-9F60-95C86C574E21}" type="slidenum">
              <a:rPr lang="en-US" sz="1700" smtClean="0">
                <a:solidFill>
                  <a:schemeClr val="tx1"/>
                </a:solidFill>
                <a:latin typeface="+mj-lt"/>
              </a:rPr>
              <a:pPr algn="ctr"/>
              <a:t>‹#›</a:t>
            </a:fld>
            <a:endParaRPr lang="en-AU" sz="1700" b="0" i="0" dirty="0">
              <a:latin typeface="Montserrat" pitchFamily="2" charset="77"/>
            </a:endParaRPr>
          </a:p>
        </p:txBody>
      </p:sp>
    </p:spTree>
    <p:extLst>
      <p:ext uri="{BB962C8B-B14F-4D97-AF65-F5344CB8AC3E}">
        <p14:creationId xmlns:p14="http://schemas.microsoft.com/office/powerpoint/2010/main" val="339116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3 images and tex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AB1BC-A5D3-ECB5-C000-A799CA1848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20"/>
            <a:ext cx="1219200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745849" y="833848"/>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1027583"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1105400"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9" name="Rectangle: Rounded Corners 18">
            <a:extLst>
              <a:ext uri="{FF2B5EF4-FFF2-40B4-BE49-F238E27FC236}">
                <a16:creationId xmlns:a16="http://schemas.microsoft.com/office/drawing/2014/main" id="{9A388DDC-8C02-1E73-D6ED-C040654A290C}"/>
              </a:ext>
            </a:extLst>
          </p:cNvPr>
          <p:cNvSpPr/>
          <p:nvPr/>
        </p:nvSpPr>
        <p:spPr>
          <a:xfrm>
            <a:off x="453027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1" name="Text1">
            <a:extLst>
              <a:ext uri="{FF2B5EF4-FFF2-40B4-BE49-F238E27FC236}">
                <a16:creationId xmlns:a16="http://schemas.microsoft.com/office/drawing/2014/main" id="{7AE66FC0-EAF4-994F-7E49-8CC25C911289}"/>
              </a:ext>
            </a:extLst>
          </p:cNvPr>
          <p:cNvSpPr>
            <a:spLocks noGrp="1"/>
          </p:cNvSpPr>
          <p:nvPr>
            <p:ph type="body" sz="quarter" idx="28" hasCustomPrompt="1"/>
          </p:nvPr>
        </p:nvSpPr>
        <p:spPr>
          <a:xfrm>
            <a:off x="481201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2" name="Iphone Image">
            <a:extLst>
              <a:ext uri="{FF2B5EF4-FFF2-40B4-BE49-F238E27FC236}">
                <a16:creationId xmlns:a16="http://schemas.microsoft.com/office/drawing/2014/main" id="{C2218FB1-86B2-1309-5065-1811138E7732}"/>
              </a:ext>
            </a:extLst>
          </p:cNvPr>
          <p:cNvSpPr>
            <a:spLocks noGrp="1"/>
          </p:cNvSpPr>
          <p:nvPr>
            <p:ph type="pic" sz="quarter" idx="29" hasCustomPrompt="1"/>
          </p:nvPr>
        </p:nvSpPr>
        <p:spPr>
          <a:xfrm>
            <a:off x="488982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23" name="Rectangle: Rounded Corners 22">
            <a:extLst>
              <a:ext uri="{FF2B5EF4-FFF2-40B4-BE49-F238E27FC236}">
                <a16:creationId xmlns:a16="http://schemas.microsoft.com/office/drawing/2014/main" id="{E9605F40-FC40-33CE-E068-AB42778E9C16}"/>
              </a:ext>
            </a:extLst>
          </p:cNvPr>
          <p:cNvSpPr/>
          <p:nvPr/>
        </p:nvSpPr>
        <p:spPr>
          <a:xfrm>
            <a:off x="8323696" y="833847"/>
            <a:ext cx="3115641" cy="525566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1">
            <a:extLst>
              <a:ext uri="{FF2B5EF4-FFF2-40B4-BE49-F238E27FC236}">
                <a16:creationId xmlns:a16="http://schemas.microsoft.com/office/drawing/2014/main" id="{6D680D00-84E6-7AD2-D110-744C97BF11CF}"/>
              </a:ext>
            </a:extLst>
          </p:cNvPr>
          <p:cNvSpPr>
            <a:spLocks noGrp="1"/>
          </p:cNvSpPr>
          <p:nvPr>
            <p:ph type="body" sz="quarter" idx="30" hasCustomPrompt="1"/>
          </p:nvPr>
        </p:nvSpPr>
        <p:spPr>
          <a:xfrm>
            <a:off x="8605430" y="3900485"/>
            <a:ext cx="2529073" cy="1783200"/>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5" name="Iphone Image">
            <a:extLst>
              <a:ext uri="{FF2B5EF4-FFF2-40B4-BE49-F238E27FC236}">
                <a16:creationId xmlns:a16="http://schemas.microsoft.com/office/drawing/2014/main" id="{2FBE53AF-2FE9-14D3-D34D-FDC8CA76D0D3}"/>
              </a:ext>
            </a:extLst>
          </p:cNvPr>
          <p:cNvSpPr>
            <a:spLocks noGrp="1"/>
          </p:cNvSpPr>
          <p:nvPr>
            <p:ph type="pic" sz="quarter" idx="31" hasCustomPrompt="1"/>
          </p:nvPr>
        </p:nvSpPr>
        <p:spPr>
          <a:xfrm>
            <a:off x="8683247" y="1174315"/>
            <a:ext cx="2412345" cy="251246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937366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65484515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4 images and tex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1F1168-009B-25C4-6C7D-3B8660C52F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90" y="520"/>
            <a:ext cx="12246590" cy="6856959"/>
          </a:xfrm>
          <a:prstGeom prst="rect">
            <a:avLst/>
          </a:prstGeom>
        </p:spPr>
      </p:pic>
      <p:sp>
        <p:nvSpPr>
          <p:cNvPr id="14" name="Rectangle: Rounded Corners 13">
            <a:extLst>
              <a:ext uri="{FF2B5EF4-FFF2-40B4-BE49-F238E27FC236}">
                <a16:creationId xmlns:a16="http://schemas.microsoft.com/office/drawing/2014/main" id="{2BD4F32E-1FFA-AAD3-A9DB-54EF9C14D16F}"/>
              </a:ext>
            </a:extLst>
          </p:cNvPr>
          <p:cNvSpPr/>
          <p:nvPr/>
        </p:nvSpPr>
        <p:spPr>
          <a:xfrm>
            <a:off x="476655"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Text1">
            <a:extLst>
              <a:ext uri="{FF2B5EF4-FFF2-40B4-BE49-F238E27FC236}">
                <a16:creationId xmlns:a16="http://schemas.microsoft.com/office/drawing/2014/main" id="{E42F9CFE-2FD0-EB0B-6CD7-F51ED3E057DA}"/>
              </a:ext>
            </a:extLst>
          </p:cNvPr>
          <p:cNvSpPr>
            <a:spLocks noGrp="1"/>
          </p:cNvSpPr>
          <p:nvPr>
            <p:ph type="body" sz="quarter" idx="11" hasCustomPrompt="1"/>
          </p:nvPr>
        </p:nvSpPr>
        <p:spPr>
          <a:xfrm>
            <a:off x="794114"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6" name="Iphone Image">
            <a:extLst>
              <a:ext uri="{FF2B5EF4-FFF2-40B4-BE49-F238E27FC236}">
                <a16:creationId xmlns:a16="http://schemas.microsoft.com/office/drawing/2014/main" id="{CBE7D47B-B07E-4C52-6B20-E187DD3E378E}"/>
              </a:ext>
            </a:extLst>
          </p:cNvPr>
          <p:cNvSpPr>
            <a:spLocks noGrp="1"/>
          </p:cNvSpPr>
          <p:nvPr>
            <p:ph type="pic" sz="quarter" idx="27" hasCustomPrompt="1"/>
          </p:nvPr>
        </p:nvSpPr>
        <p:spPr>
          <a:xfrm>
            <a:off x="794114"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Rectangle: Rounded Corners 4">
            <a:extLst>
              <a:ext uri="{FF2B5EF4-FFF2-40B4-BE49-F238E27FC236}">
                <a16:creationId xmlns:a16="http://schemas.microsoft.com/office/drawing/2014/main" id="{78E0FCBD-DF35-7BAB-DAA9-06AE1A1D3F73}"/>
              </a:ext>
            </a:extLst>
          </p:cNvPr>
          <p:cNvSpPr/>
          <p:nvPr/>
        </p:nvSpPr>
        <p:spPr>
          <a:xfrm>
            <a:off x="337549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ext1">
            <a:extLst>
              <a:ext uri="{FF2B5EF4-FFF2-40B4-BE49-F238E27FC236}">
                <a16:creationId xmlns:a16="http://schemas.microsoft.com/office/drawing/2014/main" id="{1AB82C11-FA60-DB2C-552F-7FE86D0B7275}"/>
              </a:ext>
            </a:extLst>
          </p:cNvPr>
          <p:cNvSpPr>
            <a:spLocks noGrp="1"/>
          </p:cNvSpPr>
          <p:nvPr>
            <p:ph type="body" sz="quarter" idx="28" hasCustomPrompt="1"/>
          </p:nvPr>
        </p:nvSpPr>
        <p:spPr>
          <a:xfrm>
            <a:off x="369295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7" name="Iphone Image">
            <a:extLst>
              <a:ext uri="{FF2B5EF4-FFF2-40B4-BE49-F238E27FC236}">
                <a16:creationId xmlns:a16="http://schemas.microsoft.com/office/drawing/2014/main" id="{6C6FFF96-66DA-583B-A1EA-A490EAB98AB6}"/>
              </a:ext>
            </a:extLst>
          </p:cNvPr>
          <p:cNvSpPr>
            <a:spLocks noGrp="1"/>
          </p:cNvSpPr>
          <p:nvPr>
            <p:ph type="pic" sz="quarter" idx="29" hasCustomPrompt="1"/>
          </p:nvPr>
        </p:nvSpPr>
        <p:spPr>
          <a:xfrm>
            <a:off x="369295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8" name="Rectangle: Rounded Corners 7">
            <a:extLst>
              <a:ext uri="{FF2B5EF4-FFF2-40B4-BE49-F238E27FC236}">
                <a16:creationId xmlns:a16="http://schemas.microsoft.com/office/drawing/2014/main" id="{16851DD7-A810-DECF-0AC4-D58A2959BA72}"/>
              </a:ext>
            </a:extLst>
          </p:cNvPr>
          <p:cNvSpPr/>
          <p:nvPr/>
        </p:nvSpPr>
        <p:spPr>
          <a:xfrm>
            <a:off x="6254887"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ext1">
            <a:extLst>
              <a:ext uri="{FF2B5EF4-FFF2-40B4-BE49-F238E27FC236}">
                <a16:creationId xmlns:a16="http://schemas.microsoft.com/office/drawing/2014/main" id="{F14512A5-94F2-3597-5E3E-9668C04561F2}"/>
              </a:ext>
            </a:extLst>
          </p:cNvPr>
          <p:cNvSpPr>
            <a:spLocks noGrp="1"/>
          </p:cNvSpPr>
          <p:nvPr>
            <p:ph type="body" sz="quarter" idx="30" hasCustomPrompt="1"/>
          </p:nvPr>
        </p:nvSpPr>
        <p:spPr>
          <a:xfrm>
            <a:off x="6572346"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10" name="Iphone Image">
            <a:extLst>
              <a:ext uri="{FF2B5EF4-FFF2-40B4-BE49-F238E27FC236}">
                <a16:creationId xmlns:a16="http://schemas.microsoft.com/office/drawing/2014/main" id="{DE77CDFF-867A-60F4-7829-59FF4B80275F}"/>
              </a:ext>
            </a:extLst>
          </p:cNvPr>
          <p:cNvSpPr>
            <a:spLocks noGrp="1"/>
          </p:cNvSpPr>
          <p:nvPr>
            <p:ph type="pic" sz="quarter" idx="31" hasCustomPrompt="1"/>
          </p:nvPr>
        </p:nvSpPr>
        <p:spPr>
          <a:xfrm>
            <a:off x="6572346"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Rectangle: Rounded Corners 10">
            <a:extLst>
              <a:ext uri="{FF2B5EF4-FFF2-40B4-BE49-F238E27FC236}">
                <a16:creationId xmlns:a16="http://schemas.microsoft.com/office/drawing/2014/main" id="{5D00EC8B-C48B-45B6-6356-3F249A1ECB05}"/>
              </a:ext>
            </a:extLst>
          </p:cNvPr>
          <p:cNvSpPr/>
          <p:nvPr/>
        </p:nvSpPr>
        <p:spPr>
          <a:xfrm>
            <a:off x="9114822" y="690664"/>
            <a:ext cx="2636196" cy="539885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1">
            <a:extLst>
              <a:ext uri="{FF2B5EF4-FFF2-40B4-BE49-F238E27FC236}">
                <a16:creationId xmlns:a16="http://schemas.microsoft.com/office/drawing/2014/main" id="{E0A575D9-3D9B-C63D-263F-44493C77E021}"/>
              </a:ext>
            </a:extLst>
          </p:cNvPr>
          <p:cNvSpPr>
            <a:spLocks noGrp="1"/>
          </p:cNvSpPr>
          <p:nvPr>
            <p:ph type="body" sz="quarter" idx="32" hasCustomPrompt="1"/>
          </p:nvPr>
        </p:nvSpPr>
        <p:spPr>
          <a:xfrm>
            <a:off x="9432281" y="3786176"/>
            <a:ext cx="2026907" cy="1933687"/>
          </a:xfrm>
          <a:prstGeom prst="rect">
            <a:avLst/>
          </a:prstGeom>
        </p:spPr>
        <p:txBody>
          <a:bodyPr lIns="0" tIns="0" rIns="0" bIns="0"/>
          <a:lstStyle>
            <a:lvl1pPr marL="0" indent="0" algn="ctr">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dirty="0"/>
              <a:t>INSERT TEXT </a:t>
            </a:r>
            <a:br>
              <a:rPr lang="en-US" dirty="0"/>
            </a:br>
            <a:r>
              <a:rPr lang="en-US" dirty="0"/>
              <a:t>HERE</a:t>
            </a:r>
            <a:endParaRPr lang="en-AU" dirty="0"/>
          </a:p>
        </p:txBody>
      </p:sp>
      <p:sp>
        <p:nvSpPr>
          <p:cNvPr id="13" name="Iphone Image">
            <a:extLst>
              <a:ext uri="{FF2B5EF4-FFF2-40B4-BE49-F238E27FC236}">
                <a16:creationId xmlns:a16="http://schemas.microsoft.com/office/drawing/2014/main" id="{0D4BA168-6A36-E855-9F8B-4147791CC11A}"/>
              </a:ext>
            </a:extLst>
          </p:cNvPr>
          <p:cNvSpPr>
            <a:spLocks noGrp="1"/>
          </p:cNvSpPr>
          <p:nvPr>
            <p:ph type="pic" sz="quarter" idx="33" hasCustomPrompt="1"/>
          </p:nvPr>
        </p:nvSpPr>
        <p:spPr>
          <a:xfrm>
            <a:off x="9432281" y="1011677"/>
            <a:ext cx="2026907" cy="2482977"/>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7344542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 images and tex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D33DC-186A-E10B-2AAF-0351D3EC15E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6" name="Picture 5">
            <a:extLst>
              <a:ext uri="{FF2B5EF4-FFF2-40B4-BE49-F238E27FC236}">
                <a16:creationId xmlns:a16="http://schemas.microsoft.com/office/drawing/2014/main" id="{D0ACEF97-A9F8-EE77-55E1-36255EFEB7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49451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3" name="Text 2">
            <a:extLst>
              <a:ext uri="{FF2B5EF4-FFF2-40B4-BE49-F238E27FC236}">
                <a16:creationId xmlns:a16="http://schemas.microsoft.com/office/drawing/2014/main" id="{1F2A7AF0-AB40-B3CE-F94B-A3E5FCC46078}"/>
              </a:ext>
            </a:extLst>
          </p:cNvPr>
          <p:cNvSpPr>
            <a:spLocks noGrp="1"/>
          </p:cNvSpPr>
          <p:nvPr>
            <p:ph type="body" sz="quarter" idx="21" hasCustomPrompt="1"/>
          </p:nvPr>
        </p:nvSpPr>
        <p:spPr>
          <a:xfrm>
            <a:off x="2464369"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8" name="Text 3">
            <a:extLst>
              <a:ext uri="{FF2B5EF4-FFF2-40B4-BE49-F238E27FC236}">
                <a16:creationId xmlns:a16="http://schemas.microsoft.com/office/drawing/2014/main" id="{50C44366-47A9-DB58-8815-F74924491EC5}"/>
              </a:ext>
            </a:extLst>
          </p:cNvPr>
          <p:cNvSpPr>
            <a:spLocks noGrp="1"/>
          </p:cNvSpPr>
          <p:nvPr>
            <p:ph type="body" sz="quarter" idx="23" hasCustomPrompt="1"/>
          </p:nvPr>
        </p:nvSpPr>
        <p:spPr>
          <a:xfrm>
            <a:off x="4445164" y="2440593"/>
            <a:ext cx="1368000"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2" name="Text 4">
            <a:extLst>
              <a:ext uri="{FF2B5EF4-FFF2-40B4-BE49-F238E27FC236}">
                <a16:creationId xmlns:a16="http://schemas.microsoft.com/office/drawing/2014/main" id="{9CF37793-C0E9-776E-038F-FD6CCD906C5D}"/>
              </a:ext>
            </a:extLst>
          </p:cNvPr>
          <p:cNvSpPr>
            <a:spLocks noGrp="1"/>
          </p:cNvSpPr>
          <p:nvPr>
            <p:ph type="body" sz="quarter" idx="25" hasCustomPrompt="1"/>
          </p:nvPr>
        </p:nvSpPr>
        <p:spPr>
          <a:xfrm>
            <a:off x="6425959" y="2440592"/>
            <a:ext cx="1368000" cy="3872657"/>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4" name="Text 5">
            <a:extLst>
              <a:ext uri="{FF2B5EF4-FFF2-40B4-BE49-F238E27FC236}">
                <a16:creationId xmlns:a16="http://schemas.microsoft.com/office/drawing/2014/main" id="{6C153EFC-DADA-C0A1-F00B-02E10AD97BBD}"/>
              </a:ext>
            </a:extLst>
          </p:cNvPr>
          <p:cNvSpPr>
            <a:spLocks noGrp="1"/>
          </p:cNvSpPr>
          <p:nvPr>
            <p:ph type="body" sz="quarter" idx="27" hasCustomPrompt="1"/>
          </p:nvPr>
        </p:nvSpPr>
        <p:spPr>
          <a:xfrm>
            <a:off x="8416482" y="2440593"/>
            <a:ext cx="1368000" cy="3872656"/>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38631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5" name="Iphone Image">
            <a:extLst>
              <a:ext uri="{FF2B5EF4-FFF2-40B4-BE49-F238E27FC236}">
                <a16:creationId xmlns:a16="http://schemas.microsoft.com/office/drawing/2014/main" id="{BD940180-BDDB-25AD-08A2-E0935452C4C6}"/>
              </a:ext>
            </a:extLst>
          </p:cNvPr>
          <p:cNvSpPr>
            <a:spLocks noGrp="1"/>
          </p:cNvSpPr>
          <p:nvPr>
            <p:ph type="pic" sz="quarter" idx="39" hasCustomPrompt="1"/>
          </p:nvPr>
        </p:nvSpPr>
        <p:spPr>
          <a:xfrm>
            <a:off x="2361876"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1" name="Iphone Image">
            <a:extLst>
              <a:ext uri="{FF2B5EF4-FFF2-40B4-BE49-F238E27FC236}">
                <a16:creationId xmlns:a16="http://schemas.microsoft.com/office/drawing/2014/main" id="{23F8B7EC-90A9-20B8-2D50-7F636E2358ED}"/>
              </a:ext>
            </a:extLst>
          </p:cNvPr>
          <p:cNvSpPr>
            <a:spLocks noGrp="1"/>
          </p:cNvSpPr>
          <p:nvPr>
            <p:ph type="pic" sz="quarter" idx="40" hasCustomPrompt="1"/>
          </p:nvPr>
        </p:nvSpPr>
        <p:spPr>
          <a:xfrm>
            <a:off x="4337434"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2" name="Iphone Image">
            <a:extLst>
              <a:ext uri="{FF2B5EF4-FFF2-40B4-BE49-F238E27FC236}">
                <a16:creationId xmlns:a16="http://schemas.microsoft.com/office/drawing/2014/main" id="{E8C46B9D-241D-E70C-B552-FECA50F2F2AF}"/>
              </a:ext>
            </a:extLst>
          </p:cNvPr>
          <p:cNvSpPr>
            <a:spLocks noGrp="1"/>
          </p:cNvSpPr>
          <p:nvPr>
            <p:ph type="pic" sz="quarter" idx="41" hasCustomPrompt="1"/>
          </p:nvPr>
        </p:nvSpPr>
        <p:spPr>
          <a:xfrm>
            <a:off x="6312992"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3" name="Iphone Image">
            <a:extLst>
              <a:ext uri="{FF2B5EF4-FFF2-40B4-BE49-F238E27FC236}">
                <a16:creationId xmlns:a16="http://schemas.microsoft.com/office/drawing/2014/main" id="{474AB12D-BAD1-DD82-7343-2F59376893BA}"/>
              </a:ext>
            </a:extLst>
          </p:cNvPr>
          <p:cNvSpPr>
            <a:spLocks noGrp="1"/>
          </p:cNvSpPr>
          <p:nvPr>
            <p:ph type="pic" sz="quarter" idx="42" hasCustomPrompt="1"/>
          </p:nvPr>
        </p:nvSpPr>
        <p:spPr>
          <a:xfrm>
            <a:off x="8288550"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Text 5">
            <a:extLst>
              <a:ext uri="{FF2B5EF4-FFF2-40B4-BE49-F238E27FC236}">
                <a16:creationId xmlns:a16="http://schemas.microsoft.com/office/drawing/2014/main" id="{979C9ED1-F28D-503D-94B2-760A9A795DF1}"/>
              </a:ext>
            </a:extLst>
          </p:cNvPr>
          <p:cNvSpPr>
            <a:spLocks noGrp="1"/>
          </p:cNvSpPr>
          <p:nvPr>
            <p:ph type="body" sz="quarter" idx="48" hasCustomPrompt="1"/>
          </p:nvPr>
        </p:nvSpPr>
        <p:spPr>
          <a:xfrm>
            <a:off x="10387551" y="2440592"/>
            <a:ext cx="1368000" cy="3872655"/>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8" name="Iphone Image">
            <a:extLst>
              <a:ext uri="{FF2B5EF4-FFF2-40B4-BE49-F238E27FC236}">
                <a16:creationId xmlns:a16="http://schemas.microsoft.com/office/drawing/2014/main" id="{D7EDD6FC-2BC4-53E8-9097-FF7C2B949AA4}"/>
              </a:ext>
            </a:extLst>
          </p:cNvPr>
          <p:cNvSpPr>
            <a:spLocks noGrp="1"/>
          </p:cNvSpPr>
          <p:nvPr>
            <p:ph type="pic" sz="quarter" idx="50" hasCustomPrompt="1"/>
          </p:nvPr>
        </p:nvSpPr>
        <p:spPr>
          <a:xfrm>
            <a:off x="10264108" y="805270"/>
            <a:ext cx="1541574" cy="1339679"/>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Tree>
    <p:extLst>
      <p:ext uri="{BB962C8B-B14F-4D97-AF65-F5344CB8AC3E}">
        <p14:creationId xmlns:p14="http://schemas.microsoft.com/office/powerpoint/2010/main" val="5170081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ackground V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CD35AC2-7D8E-4D81-68B8-13CE368D8251}"/>
              </a:ext>
            </a:extLst>
          </p:cNvPr>
          <p:cNvPicPr>
            <a:picLocks noChangeAspect="1"/>
          </p:cNvPicPr>
          <p:nvPr/>
        </p:nvPicPr>
        <p:blipFill>
          <a:blip r:embed="rId2"/>
          <a:stretch>
            <a:fillRect/>
          </a:stretch>
        </p:blipFill>
        <p:spPr>
          <a:xfrm>
            <a:off x="0" y="1042416"/>
            <a:ext cx="12192000" cy="5815584"/>
          </a:xfrm>
          <a:prstGeom prst="rect">
            <a:avLst/>
          </a:prstGeom>
        </p:spPr>
      </p:pic>
      <p:pic>
        <p:nvPicPr>
          <p:cNvPr id="3" name="Picture 2">
            <a:extLst>
              <a:ext uri="{FF2B5EF4-FFF2-40B4-BE49-F238E27FC236}">
                <a16:creationId xmlns:a16="http://schemas.microsoft.com/office/drawing/2014/main" id="{823415CA-CCD2-F9C7-55B8-526E50D286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 y="790"/>
            <a:ext cx="12155425" cy="6856419"/>
          </a:xfrm>
          <a:prstGeom prst="rect">
            <a:avLst/>
          </a:prstGeom>
        </p:spPr>
      </p:pic>
      <p:sp>
        <p:nvSpPr>
          <p:cNvPr id="20" name="Text1">
            <a:extLst>
              <a:ext uri="{FF2B5EF4-FFF2-40B4-BE49-F238E27FC236}">
                <a16:creationId xmlns:a16="http://schemas.microsoft.com/office/drawing/2014/main" id="{9DBE31F8-F8EE-A205-26BA-AFE80932FA80}"/>
              </a:ext>
            </a:extLst>
          </p:cNvPr>
          <p:cNvSpPr>
            <a:spLocks noGrp="1"/>
          </p:cNvSpPr>
          <p:nvPr>
            <p:ph type="body" sz="quarter" idx="11" hasCustomPrompt="1"/>
          </p:nvPr>
        </p:nvSpPr>
        <p:spPr>
          <a:xfrm>
            <a:off x="796076"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2" name="Iphone Image">
            <a:extLst>
              <a:ext uri="{FF2B5EF4-FFF2-40B4-BE49-F238E27FC236}">
                <a16:creationId xmlns:a16="http://schemas.microsoft.com/office/drawing/2014/main" id="{BBEC07BE-05F0-66BC-67E2-17921C13C55F}"/>
              </a:ext>
            </a:extLst>
          </p:cNvPr>
          <p:cNvSpPr>
            <a:spLocks noGrp="1"/>
          </p:cNvSpPr>
          <p:nvPr>
            <p:ph type="pic" sz="quarter" idx="38" hasCustomPrompt="1"/>
          </p:nvPr>
        </p:nvSpPr>
        <p:spPr>
          <a:xfrm>
            <a:off x="687874"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6" name="Text1">
            <a:extLst>
              <a:ext uri="{FF2B5EF4-FFF2-40B4-BE49-F238E27FC236}">
                <a16:creationId xmlns:a16="http://schemas.microsoft.com/office/drawing/2014/main" id="{9D527488-BE1C-814E-25D9-DAEEB373D1B7}"/>
              </a:ext>
            </a:extLst>
          </p:cNvPr>
          <p:cNvSpPr>
            <a:spLocks noGrp="1"/>
          </p:cNvSpPr>
          <p:nvPr>
            <p:ph type="body" sz="quarter" idx="39" hasCustomPrompt="1"/>
          </p:nvPr>
        </p:nvSpPr>
        <p:spPr>
          <a:xfrm>
            <a:off x="3033438"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7" name="Iphone Image">
            <a:extLst>
              <a:ext uri="{FF2B5EF4-FFF2-40B4-BE49-F238E27FC236}">
                <a16:creationId xmlns:a16="http://schemas.microsoft.com/office/drawing/2014/main" id="{50BFB506-55E7-149B-C306-BCF68489A8FC}"/>
              </a:ext>
            </a:extLst>
          </p:cNvPr>
          <p:cNvSpPr>
            <a:spLocks noGrp="1"/>
          </p:cNvSpPr>
          <p:nvPr>
            <p:ph type="pic" sz="quarter" idx="40" hasCustomPrompt="1"/>
          </p:nvPr>
        </p:nvSpPr>
        <p:spPr>
          <a:xfrm>
            <a:off x="2925236"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9" name="Text1">
            <a:extLst>
              <a:ext uri="{FF2B5EF4-FFF2-40B4-BE49-F238E27FC236}">
                <a16:creationId xmlns:a16="http://schemas.microsoft.com/office/drawing/2014/main" id="{27FFCB4C-BFE8-850D-4046-4DFF948C45AE}"/>
              </a:ext>
            </a:extLst>
          </p:cNvPr>
          <p:cNvSpPr>
            <a:spLocks noGrp="1"/>
          </p:cNvSpPr>
          <p:nvPr>
            <p:ph type="body" sz="quarter" idx="41" hasCustomPrompt="1"/>
          </p:nvPr>
        </p:nvSpPr>
        <p:spPr>
          <a:xfrm>
            <a:off x="5270800"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0" name="Iphone Image">
            <a:extLst>
              <a:ext uri="{FF2B5EF4-FFF2-40B4-BE49-F238E27FC236}">
                <a16:creationId xmlns:a16="http://schemas.microsoft.com/office/drawing/2014/main" id="{2E7744A7-27C3-593E-3C7A-F363858E9E93}"/>
              </a:ext>
            </a:extLst>
          </p:cNvPr>
          <p:cNvSpPr>
            <a:spLocks noGrp="1"/>
          </p:cNvSpPr>
          <p:nvPr>
            <p:ph type="pic" sz="quarter" idx="42" hasCustomPrompt="1"/>
          </p:nvPr>
        </p:nvSpPr>
        <p:spPr>
          <a:xfrm>
            <a:off x="5162598"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4" name="Text1">
            <a:extLst>
              <a:ext uri="{FF2B5EF4-FFF2-40B4-BE49-F238E27FC236}">
                <a16:creationId xmlns:a16="http://schemas.microsoft.com/office/drawing/2014/main" id="{14809637-B103-DCB0-4099-E40AA6E1AC66}"/>
              </a:ext>
            </a:extLst>
          </p:cNvPr>
          <p:cNvSpPr>
            <a:spLocks noGrp="1"/>
          </p:cNvSpPr>
          <p:nvPr>
            <p:ph type="body" sz="quarter" idx="43" hasCustomPrompt="1"/>
          </p:nvPr>
        </p:nvSpPr>
        <p:spPr>
          <a:xfrm>
            <a:off x="7508162"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5" name="Iphone Image">
            <a:extLst>
              <a:ext uri="{FF2B5EF4-FFF2-40B4-BE49-F238E27FC236}">
                <a16:creationId xmlns:a16="http://schemas.microsoft.com/office/drawing/2014/main" id="{9B8541D9-B470-A00B-E2F3-0DCB5919DA16}"/>
              </a:ext>
            </a:extLst>
          </p:cNvPr>
          <p:cNvSpPr>
            <a:spLocks noGrp="1"/>
          </p:cNvSpPr>
          <p:nvPr>
            <p:ph type="pic" sz="quarter" idx="44" hasCustomPrompt="1"/>
          </p:nvPr>
        </p:nvSpPr>
        <p:spPr>
          <a:xfrm>
            <a:off x="7399960"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16" name="Text1">
            <a:extLst>
              <a:ext uri="{FF2B5EF4-FFF2-40B4-BE49-F238E27FC236}">
                <a16:creationId xmlns:a16="http://schemas.microsoft.com/office/drawing/2014/main" id="{1C576269-3936-C378-CDA5-5CC7B5E8BE64}"/>
              </a:ext>
            </a:extLst>
          </p:cNvPr>
          <p:cNvSpPr>
            <a:spLocks noGrp="1"/>
          </p:cNvSpPr>
          <p:nvPr>
            <p:ph type="body" sz="quarter" idx="45" hasCustomPrompt="1"/>
          </p:nvPr>
        </p:nvSpPr>
        <p:spPr>
          <a:xfrm>
            <a:off x="9764979" y="2537869"/>
            <a:ext cx="1694204" cy="3872658"/>
          </a:xfrm>
          <a:prstGeom prst="rect">
            <a:avLst/>
          </a:prstGeom>
        </p:spPr>
        <p:txBody>
          <a:bodyPr lIns="0" tIns="0" rIns="0" bIns="0"/>
          <a:lstStyle>
            <a:lvl1pPr marL="0" indent="0" algn="ctr">
              <a:buNone/>
              <a:defRPr sz="12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HERE</a:t>
            </a:r>
            <a:endParaRPr lang="en-AU"/>
          </a:p>
        </p:txBody>
      </p:sp>
      <p:sp>
        <p:nvSpPr>
          <p:cNvPr id="17" name="Iphone Image">
            <a:extLst>
              <a:ext uri="{FF2B5EF4-FFF2-40B4-BE49-F238E27FC236}">
                <a16:creationId xmlns:a16="http://schemas.microsoft.com/office/drawing/2014/main" id="{AE32635E-30ED-FC3F-F6E8-8D0E4E97094B}"/>
              </a:ext>
            </a:extLst>
          </p:cNvPr>
          <p:cNvSpPr>
            <a:spLocks noGrp="1"/>
          </p:cNvSpPr>
          <p:nvPr>
            <p:ph type="pic" sz="quarter" idx="46" hasCustomPrompt="1"/>
          </p:nvPr>
        </p:nvSpPr>
        <p:spPr>
          <a:xfrm>
            <a:off x="9656777" y="642026"/>
            <a:ext cx="1938593" cy="1600200"/>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a:t>Click to Add</a:t>
            </a:r>
          </a:p>
          <a:p>
            <a:r>
              <a:rPr lang="en-US"/>
              <a:t>Image Here</a:t>
            </a:r>
          </a:p>
        </p:txBody>
      </p:sp>
      <p:sp>
        <p:nvSpPr>
          <p:cNvPr id="4" name="Rectangle 3">
            <a:extLst>
              <a:ext uri="{FF2B5EF4-FFF2-40B4-BE49-F238E27FC236}">
                <a16:creationId xmlns:a16="http://schemas.microsoft.com/office/drawing/2014/main" id="{5B9D4AE8-EBDC-4343-588B-9C0C7F1FB19F}"/>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8" name="Picture 7">
            <a:extLst>
              <a:ext uri="{FF2B5EF4-FFF2-40B4-BE49-F238E27FC236}">
                <a16:creationId xmlns:a16="http://schemas.microsoft.com/office/drawing/2014/main" id="{032B851A-C514-3A2E-B6F0-EB9678F75F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2" y="4585710"/>
            <a:ext cx="5163740" cy="2272290"/>
          </a:xfrm>
          <a:prstGeom prst="rect">
            <a:avLst/>
          </a:prstGeom>
        </p:spPr>
      </p:pic>
    </p:spTree>
    <p:extLst>
      <p:ext uri="{BB962C8B-B14F-4D97-AF65-F5344CB8AC3E}">
        <p14:creationId xmlns:p14="http://schemas.microsoft.com/office/powerpoint/2010/main" val="30107211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ackground 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0"/>
            <a:ext cx="12192000" cy="4590789"/>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86" y="0"/>
            <a:ext cx="12158225" cy="6857999"/>
          </a:xfrm>
          <a:prstGeom prst="rect">
            <a:avLst/>
          </a:prstGeom>
        </p:spPr>
      </p:pic>
    </p:spTree>
    <p:extLst>
      <p:ext uri="{BB962C8B-B14F-4D97-AF65-F5344CB8AC3E}">
        <p14:creationId xmlns:p14="http://schemas.microsoft.com/office/powerpoint/2010/main" val="2074559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ackground V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103F1-10F5-C849-3EC5-1619F28245DA}"/>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B08DC93E-1E85-5763-60FA-B665677DB1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1" y="1042"/>
            <a:ext cx="12156379" cy="6856958"/>
          </a:xfrm>
          <a:prstGeom prst="rect">
            <a:avLst/>
          </a:prstGeom>
        </p:spPr>
      </p:pic>
    </p:spTree>
    <p:extLst>
      <p:ext uri="{BB962C8B-B14F-4D97-AF65-F5344CB8AC3E}">
        <p14:creationId xmlns:p14="http://schemas.microsoft.com/office/powerpoint/2010/main" val="38758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ackground V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AF22D-2FE6-0F2C-EF3D-929E6472AE7F}"/>
              </a:ext>
            </a:extLst>
          </p:cNvPr>
          <p:cNvPicPr>
            <a:picLocks noChangeAspect="1"/>
          </p:cNvPicPr>
          <p:nvPr/>
        </p:nvPicPr>
        <p:blipFill>
          <a:blip r:embed="rId2"/>
          <a:stretch>
            <a:fillRect/>
          </a:stretch>
        </p:blipFill>
        <p:spPr>
          <a:xfrm>
            <a:off x="0" y="542545"/>
            <a:ext cx="12192000" cy="6315455"/>
          </a:xfrm>
          <a:prstGeom prst="rect">
            <a:avLst/>
          </a:prstGeom>
        </p:spPr>
      </p:pic>
      <p:pic>
        <p:nvPicPr>
          <p:cNvPr id="4" name="Picture 3">
            <a:extLst>
              <a:ext uri="{FF2B5EF4-FFF2-40B4-BE49-F238E27FC236}">
                <a16:creationId xmlns:a16="http://schemas.microsoft.com/office/drawing/2014/main" id="{8089F359-20C8-D843-8EE1-787D9E567A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989325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ackground V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464160-0D52-01A8-7D65-C2D60473C501}"/>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49E3BB0A-D27B-9826-0C16-74145732F4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33773" y="0"/>
            <a:ext cx="12158227" cy="6839002"/>
          </a:xfrm>
          <a:prstGeom prst="rect">
            <a:avLst/>
          </a:prstGeom>
        </p:spPr>
      </p:pic>
    </p:spTree>
    <p:extLst>
      <p:ext uri="{BB962C8B-B14F-4D97-AF65-F5344CB8AC3E}">
        <p14:creationId xmlns:p14="http://schemas.microsoft.com/office/powerpoint/2010/main" val="243324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ackground V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328F5-FA16-80BC-932D-08D1C69593F1}"/>
              </a:ext>
            </a:extLst>
          </p:cNvPr>
          <p:cNvPicPr>
            <a:picLocks noChangeAspect="1"/>
          </p:cNvPicPr>
          <p:nvPr/>
        </p:nvPicPr>
        <p:blipFill>
          <a:blip r:embed="rId2"/>
          <a:stretch>
            <a:fillRect/>
          </a:stretch>
        </p:blipFill>
        <p:spPr>
          <a:xfrm>
            <a:off x="0" y="-479684"/>
            <a:ext cx="12192000" cy="3072982"/>
          </a:xfrm>
          <a:prstGeom prst="rect">
            <a:avLst/>
          </a:prstGeom>
        </p:spPr>
      </p:pic>
      <p:pic>
        <p:nvPicPr>
          <p:cNvPr id="2" name="Picture 1">
            <a:extLst>
              <a:ext uri="{FF2B5EF4-FFF2-40B4-BE49-F238E27FC236}">
                <a16:creationId xmlns:a16="http://schemas.microsoft.com/office/drawing/2014/main" id="{441C6A55-AA96-2F1C-5AF1-A672C970F5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7443" y="-442081"/>
            <a:ext cx="9664557" cy="7300079"/>
          </a:xfrm>
          <a:prstGeom prst="rect">
            <a:avLst/>
          </a:prstGeom>
        </p:spPr>
      </p:pic>
    </p:spTree>
    <p:extLst>
      <p:ext uri="{BB962C8B-B14F-4D97-AF65-F5344CB8AC3E}">
        <p14:creationId xmlns:p14="http://schemas.microsoft.com/office/powerpoint/2010/main" val="3683400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80" y="0"/>
            <a:ext cx="12158225" cy="6857999"/>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3206386"/>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10923"/>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2110902"/>
            <a:ext cx="5344218" cy="590159"/>
          </a:xfrm>
          <a:prstGeom prst="rect">
            <a:avLst/>
          </a:prstGeom>
        </p:spPr>
      </p:pic>
    </p:spTree>
    <p:extLst>
      <p:ext uri="{BB962C8B-B14F-4D97-AF65-F5344CB8AC3E}">
        <p14:creationId xmlns:p14="http://schemas.microsoft.com/office/powerpoint/2010/main" val="249550249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19084-8C58-3C0A-E9F3-26255A72A9AB}"/>
              </a:ext>
            </a:extLst>
          </p:cNvPr>
          <p:cNvSpPr/>
          <p:nvPr userDrawn="1"/>
        </p:nvSpPr>
        <p:spPr>
          <a:xfrm>
            <a:off x="0" y="0"/>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56" y="0"/>
            <a:ext cx="12158225" cy="6857999"/>
          </a:xfrm>
          <a:prstGeom prst="rect">
            <a:avLst/>
          </a:prstGeom>
        </p:spPr>
      </p:pic>
      <p:sp>
        <p:nvSpPr>
          <p:cNvPr id="3" name="Heading">
            <a:extLst>
              <a:ext uri="{FF2B5EF4-FFF2-40B4-BE49-F238E27FC236}">
                <a16:creationId xmlns:a16="http://schemas.microsoft.com/office/drawing/2014/main" id="{098E9447-3DAB-CF8E-43B7-A474A422F6DA}"/>
              </a:ext>
            </a:extLst>
          </p:cNvPr>
          <p:cNvSpPr txBox="1">
            <a:spLocks/>
          </p:cNvSpPr>
          <p:nvPr userDrawn="1"/>
        </p:nvSpPr>
        <p:spPr>
          <a:xfrm>
            <a:off x="1006660" y="2152417"/>
            <a:ext cx="9826848" cy="2008416"/>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500" dirty="0"/>
              <a:t>Dicker Data </a:t>
            </a:r>
            <a:br>
              <a:rPr lang="en-US" sz="6500" dirty="0"/>
            </a:br>
            <a:r>
              <a:rPr lang="en-US" sz="6500" dirty="0"/>
              <a:t>for Microsoft</a:t>
            </a:r>
            <a:endParaRPr lang="en-AU" sz="6500" dirty="0"/>
          </a:p>
        </p:txBody>
      </p:sp>
      <p:sp>
        <p:nvSpPr>
          <p:cNvPr id="4" name="TextBox 3">
            <a:hlinkClick r:id="rId3"/>
            <a:extLst>
              <a:ext uri="{FF2B5EF4-FFF2-40B4-BE49-F238E27FC236}">
                <a16:creationId xmlns:a16="http://schemas.microsoft.com/office/drawing/2014/main" id="{F7E74A5B-4B95-DB1D-DAF1-2F0515248E88}"/>
              </a:ext>
            </a:extLst>
          </p:cNvPr>
          <p:cNvSpPr txBox="1"/>
          <p:nvPr userDrawn="1"/>
        </p:nvSpPr>
        <p:spPr>
          <a:xfrm>
            <a:off x="1098688" y="577903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sp>
        <p:nvSpPr>
          <p:cNvPr id="5" name="Heading">
            <a:extLst>
              <a:ext uri="{FF2B5EF4-FFF2-40B4-BE49-F238E27FC236}">
                <a16:creationId xmlns:a16="http://schemas.microsoft.com/office/drawing/2014/main" id="{FEE1FF40-784B-4973-141E-6992675A7B2C}"/>
              </a:ext>
            </a:extLst>
          </p:cNvPr>
          <p:cNvSpPr txBox="1">
            <a:spLocks/>
          </p:cNvSpPr>
          <p:nvPr userDrawn="1"/>
        </p:nvSpPr>
        <p:spPr>
          <a:xfrm>
            <a:off x="1026116" y="3974878"/>
            <a:ext cx="6539605"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pic>
        <p:nvPicPr>
          <p:cNvPr id="8" name="Graphic 7">
            <a:extLst>
              <a:ext uri="{FF2B5EF4-FFF2-40B4-BE49-F238E27FC236}">
                <a16:creationId xmlns:a16="http://schemas.microsoft.com/office/drawing/2014/main" id="{4D74EEE0-852A-ED58-974E-CC1C1A2D5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119735"/>
            <a:ext cx="5344218" cy="590159"/>
          </a:xfrm>
          <a:prstGeom prst="rect">
            <a:avLst/>
          </a:prstGeom>
        </p:spPr>
      </p:pic>
    </p:spTree>
    <p:extLst>
      <p:ext uri="{BB962C8B-B14F-4D97-AF65-F5344CB8AC3E}">
        <p14:creationId xmlns:p14="http://schemas.microsoft.com/office/powerpoint/2010/main" val="179579871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Tree>
    <p:extLst>
      <p:ext uri="{BB962C8B-B14F-4D97-AF65-F5344CB8AC3E}">
        <p14:creationId xmlns:p14="http://schemas.microsoft.com/office/powerpoint/2010/main" val="383509890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5B28E-36DC-DD91-28A6-5AB1E16FAF7B}"/>
              </a:ext>
            </a:extLst>
          </p:cNvPr>
          <p:cNvSpPr/>
          <p:nvPr userDrawn="1"/>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34"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330897"/>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sp>
        <p:nvSpPr>
          <p:cNvPr id="12" name="TextBox 11">
            <a:hlinkClick r:id="rId3"/>
            <a:extLst>
              <a:ext uri="{FF2B5EF4-FFF2-40B4-BE49-F238E27FC236}">
                <a16:creationId xmlns:a16="http://schemas.microsoft.com/office/drawing/2014/main" id="{8DA8FD5F-9996-8923-4D0B-42BAF854D983}"/>
              </a:ext>
            </a:extLst>
          </p:cNvPr>
          <p:cNvSpPr txBox="1"/>
          <p:nvPr userDrawn="1"/>
        </p:nvSpPr>
        <p:spPr>
          <a:xfrm>
            <a:off x="1091431" y="5622587"/>
            <a:ext cx="5384989" cy="215444"/>
          </a:xfrm>
          <a:prstGeom prst="rect">
            <a:avLst/>
          </a:prstGeom>
          <a:noFill/>
        </p:spPr>
        <p:txBody>
          <a:bodyPr wrap="square" lIns="0" tIns="0" rIns="0" bIns="0" rtlCol="0">
            <a:spAutoFit/>
          </a:bodyPr>
          <a:lstStyle/>
          <a:p>
            <a:pPr algn="l"/>
            <a:r>
              <a:rPr lang="en-US" sz="1400" spc="300" dirty="0">
                <a:solidFill>
                  <a:schemeClr val="tx1"/>
                </a:solidFill>
                <a:latin typeface="+mj-lt"/>
                <a:cs typeface="Poppins" panose="00000500000000000000" pitchFamily="2" charset="0"/>
              </a:rPr>
              <a:t>www.dickerdata.com.au/microsoft</a:t>
            </a:r>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1235413"/>
            <a:ext cx="5344218" cy="590159"/>
          </a:xfrm>
          <a:prstGeom prst="rect">
            <a:avLst/>
          </a:prstGeom>
        </p:spPr>
      </p:pic>
      <p:sp>
        <p:nvSpPr>
          <p:cNvPr id="2" name="Heading">
            <a:extLst>
              <a:ext uri="{FF2B5EF4-FFF2-40B4-BE49-F238E27FC236}">
                <a16:creationId xmlns:a16="http://schemas.microsoft.com/office/drawing/2014/main" id="{BBBC56F2-E5BF-5656-25B5-85893867608B}"/>
              </a:ext>
            </a:extLst>
          </p:cNvPr>
          <p:cNvSpPr txBox="1">
            <a:spLocks/>
          </p:cNvSpPr>
          <p:nvPr userDrawn="1"/>
        </p:nvSpPr>
        <p:spPr>
          <a:xfrm>
            <a:off x="1055088" y="4129883"/>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1771061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43DAA-EBE5-8995-D9FB-B01B4A617E28}"/>
              </a:ext>
            </a:extLst>
          </p:cNvPr>
          <p:cNvPicPr>
            <a:picLocks noChangeAspect="1"/>
          </p:cNvPicPr>
          <p:nvPr userDrawn="1"/>
        </p:nvPicPr>
        <p:blipFill>
          <a:blip r:embed="rId2"/>
          <a:stretch>
            <a:fillRect/>
          </a:stretch>
        </p:blipFill>
        <p:spPr>
          <a:xfrm rot="10800000">
            <a:off x="0" y="542545"/>
            <a:ext cx="12192000" cy="6315455"/>
          </a:xfrm>
          <a:prstGeom prst="rect">
            <a:avLst/>
          </a:prstGeom>
        </p:spPr>
      </p:pic>
      <p:pic>
        <p:nvPicPr>
          <p:cNvPr id="7" name="Picture 6">
            <a:extLst>
              <a:ext uri="{FF2B5EF4-FFF2-40B4-BE49-F238E27FC236}">
                <a16:creationId xmlns:a16="http://schemas.microsoft.com/office/drawing/2014/main" id="{4245090A-C52C-74EE-D46E-246573C05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8155" y="0"/>
            <a:ext cx="12158227" cy="6858000"/>
          </a:xfrm>
          <a:prstGeom prst="rect">
            <a:avLst/>
          </a:prstGeom>
        </p:spPr>
      </p:pic>
      <p:sp>
        <p:nvSpPr>
          <p:cNvPr id="25" name="Heading">
            <a:extLst>
              <a:ext uri="{FF2B5EF4-FFF2-40B4-BE49-F238E27FC236}">
                <a16:creationId xmlns:a16="http://schemas.microsoft.com/office/drawing/2014/main" id="{FB5F6D1E-D7E9-FD61-9159-6FCBC41C8ED8}"/>
              </a:ext>
            </a:extLst>
          </p:cNvPr>
          <p:cNvSpPr>
            <a:spLocks noGrp="1"/>
          </p:cNvSpPr>
          <p:nvPr>
            <p:ph type="body" sz="quarter" idx="15" hasCustomPrompt="1"/>
          </p:nvPr>
        </p:nvSpPr>
        <p:spPr>
          <a:xfrm>
            <a:off x="1071975" y="2156625"/>
            <a:ext cx="9826848" cy="2008416"/>
          </a:xfrm>
          <a:prstGeom prst="rect">
            <a:avLst/>
          </a:prstGeom>
          <a:effectLst/>
        </p:spPr>
        <p:txBody>
          <a:bodyPr lIns="0" tIns="0" rIns="0" bIns="0" anchor="b">
            <a:noAutofit/>
          </a:bodyPr>
          <a:lstStyle>
            <a:lvl1pPr marL="0" indent="0">
              <a:lnSpc>
                <a:spcPts val="7000"/>
              </a:lnSpc>
              <a:spcBef>
                <a:spcPts val="0"/>
              </a:spcBef>
              <a:buFontTx/>
              <a:buNone/>
              <a:defRPr sz="72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heading</a:t>
            </a:r>
          </a:p>
          <a:p>
            <a:pPr lvl="0"/>
            <a:r>
              <a:rPr lang="en-US"/>
              <a:t>Here</a:t>
            </a:r>
            <a:endParaRPr lang="en-AU"/>
          </a:p>
        </p:txBody>
      </p:sp>
      <p:pic>
        <p:nvPicPr>
          <p:cNvPr id="6" name="Graphic 5">
            <a:extLst>
              <a:ext uri="{FF2B5EF4-FFF2-40B4-BE49-F238E27FC236}">
                <a16:creationId xmlns:a16="http://schemas.microsoft.com/office/drawing/2014/main" id="{31DBE6A5-0AAA-F2BC-3C0A-94E830C8B8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1975" y="982978"/>
            <a:ext cx="5344218" cy="590159"/>
          </a:xfrm>
          <a:prstGeom prst="rect">
            <a:avLst/>
          </a:prstGeom>
        </p:spPr>
      </p:pic>
      <p:sp>
        <p:nvSpPr>
          <p:cNvPr id="2" name="Text Placeholder 2">
            <a:extLst>
              <a:ext uri="{FF2B5EF4-FFF2-40B4-BE49-F238E27FC236}">
                <a16:creationId xmlns:a16="http://schemas.microsoft.com/office/drawing/2014/main" id="{648301FB-1353-44FA-1711-CB0861F507B3}"/>
              </a:ext>
            </a:extLst>
          </p:cNvPr>
          <p:cNvSpPr>
            <a:spLocks noGrp="1"/>
          </p:cNvSpPr>
          <p:nvPr>
            <p:ph type="body" sz="quarter" idx="16" hasCustomPrompt="1"/>
          </p:nvPr>
        </p:nvSpPr>
        <p:spPr>
          <a:xfrm>
            <a:off x="1066023" y="5622587"/>
            <a:ext cx="4129087" cy="492125"/>
          </a:xfrm>
          <a:prstGeom prst="rect">
            <a:avLst/>
          </a:prstGeom>
        </p:spPr>
        <p:txBody>
          <a:bodyPr lIns="0" tIns="0" rIns="0" bIns="0" anchor="ctr"/>
          <a:lstStyle>
            <a:lvl1pPr marL="0" indent="0">
              <a:buNone/>
              <a:defRPr sz="12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PRESENTED BY:  Add presenters name here</a:t>
            </a:r>
          </a:p>
        </p:txBody>
      </p:sp>
      <p:sp>
        <p:nvSpPr>
          <p:cNvPr id="4" name="Heading">
            <a:extLst>
              <a:ext uri="{FF2B5EF4-FFF2-40B4-BE49-F238E27FC236}">
                <a16:creationId xmlns:a16="http://schemas.microsoft.com/office/drawing/2014/main" id="{129CD6D3-B6ED-1073-857B-69B577700F0F}"/>
              </a:ext>
            </a:extLst>
          </p:cNvPr>
          <p:cNvSpPr txBox="1">
            <a:spLocks/>
          </p:cNvSpPr>
          <p:nvPr userDrawn="1"/>
        </p:nvSpPr>
        <p:spPr>
          <a:xfrm>
            <a:off x="1026116" y="3974878"/>
            <a:ext cx="6543084" cy="955211"/>
          </a:xfrm>
          <a:prstGeom prst="rect">
            <a:avLst/>
          </a:prstGeom>
          <a:effectLst/>
        </p:spPr>
        <p:txBody>
          <a:bodyPr lIns="0" tIns="0" rIns="0" bIns="0" anchor="b">
            <a:noAutofit/>
          </a:bodyPr>
          <a:lstStyle>
            <a:lvl1pPr marL="0" indent="0" algn="l" defTabSz="914400" rtl="0" eaLnBrk="1" latinLnBrk="0" hangingPunct="1">
              <a:lnSpc>
                <a:spcPts val="7000"/>
              </a:lnSpc>
              <a:spcBef>
                <a:spcPts val="0"/>
              </a:spcBef>
              <a:buClr>
                <a:schemeClr val="accent2"/>
              </a:buClr>
              <a:buFontTx/>
              <a:buNone/>
              <a:defRPr sz="7200" kern="1200">
                <a:solidFill>
                  <a:schemeClr val="tx1"/>
                </a:solidFill>
                <a:effectLst/>
                <a:latin typeface="+mj-lt"/>
                <a:ea typeface="+mn-ea"/>
                <a:cs typeface="+mn-cs"/>
              </a:defRPr>
            </a:lvl1pPr>
            <a:lvl2pPr marL="457200" indent="0" algn="l" defTabSz="914400" rtl="0" eaLnBrk="1" latinLnBrk="0" hangingPunct="1">
              <a:lnSpc>
                <a:spcPct val="150000"/>
              </a:lnSpc>
              <a:spcBef>
                <a:spcPts val="0"/>
              </a:spcBef>
              <a:buClr>
                <a:schemeClr val="accent2"/>
              </a:buClr>
              <a:buFontTx/>
              <a:buNone/>
              <a:defRPr sz="6000" kern="1200">
                <a:solidFill>
                  <a:schemeClr val="bg1"/>
                </a:solidFill>
                <a:latin typeface="+mj-lt"/>
                <a:ea typeface="+mn-ea"/>
                <a:cs typeface="+mn-cs"/>
              </a:defRPr>
            </a:lvl2pPr>
            <a:lvl3pPr marL="914400" indent="0" algn="l" defTabSz="914400" rtl="0" eaLnBrk="1" latinLnBrk="0" hangingPunct="1">
              <a:lnSpc>
                <a:spcPct val="150000"/>
              </a:lnSpc>
              <a:spcBef>
                <a:spcPts val="0"/>
              </a:spcBef>
              <a:buClr>
                <a:schemeClr val="accent2"/>
              </a:buClr>
              <a:buFontTx/>
              <a:buNone/>
              <a:tabLst/>
              <a:defRPr sz="6000" kern="1200">
                <a:solidFill>
                  <a:schemeClr val="bg1"/>
                </a:solidFill>
                <a:latin typeface="+mj-lt"/>
                <a:ea typeface="+mn-ea"/>
                <a:cs typeface="+mn-cs"/>
              </a:defRPr>
            </a:lvl3pPr>
            <a:lvl4pPr marL="13716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4pPr>
            <a:lvl5pPr marL="1828800" indent="0" algn="l" defTabSz="914400" rtl="0" eaLnBrk="1" latinLnBrk="0" hangingPunct="1">
              <a:lnSpc>
                <a:spcPct val="100000"/>
              </a:lnSpc>
              <a:spcBef>
                <a:spcPts val="0"/>
              </a:spcBef>
              <a:buClr>
                <a:schemeClr val="accent2"/>
              </a:buClr>
              <a:buFontTx/>
              <a:buNone/>
              <a:defRPr sz="6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i="0" dirty="0">
                <a:latin typeface="Montserrat" pitchFamily="2" charset="77"/>
              </a:rPr>
              <a:t>Empowering Microsoft Partners with the people, practices, and programs to thrive in the era of AI.​</a:t>
            </a:r>
            <a:endParaRPr lang="en-AU" sz="1800" b="0" i="0" dirty="0">
              <a:latin typeface="Montserrat" pitchFamily="2" charset="77"/>
            </a:endParaRPr>
          </a:p>
        </p:txBody>
      </p:sp>
    </p:spTree>
    <p:extLst>
      <p:ext uri="{BB962C8B-B14F-4D97-AF65-F5344CB8AC3E}">
        <p14:creationId xmlns:p14="http://schemas.microsoft.com/office/powerpoint/2010/main" val="124345299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090" y="0"/>
            <a:ext cx="12158227" cy="6858000"/>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55238654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1 image with Hea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ACC4E2-960E-5F72-F0AF-AF06D9BBA5D1}"/>
              </a:ext>
            </a:extLst>
          </p:cNvPr>
          <p:cNvSpPr/>
          <p:nvPr userDrawn="1"/>
        </p:nvSpPr>
        <p:spPr>
          <a:xfrm rot="10800000">
            <a:off x="-22537"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15" y="0"/>
            <a:ext cx="12158225" cy="6857998"/>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718998"/>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807396" y="817123"/>
            <a:ext cx="4686313" cy="5282120"/>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6396751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1 image with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67CD9-8CB6-732B-F79E-7797C2581A78}"/>
              </a:ext>
            </a:extLst>
          </p:cNvPr>
          <p:cNvPicPr>
            <a:picLocks noChangeAspect="1"/>
          </p:cNvPicPr>
          <p:nvPr userDrawn="1"/>
        </p:nvPicPr>
        <p:blipFill>
          <a:blip r:embed="rId2"/>
          <a:stretch>
            <a:fillRect/>
          </a:stretch>
        </p:blipFill>
        <p:spPr>
          <a:xfrm>
            <a:off x="0" y="1042416"/>
            <a:ext cx="12192000" cy="5815584"/>
          </a:xfrm>
          <a:prstGeom prst="rect">
            <a:avLst/>
          </a:prstGeom>
        </p:spPr>
      </p:pic>
      <p:pic>
        <p:nvPicPr>
          <p:cNvPr id="7" name="Picture 6">
            <a:extLst>
              <a:ext uri="{FF2B5EF4-FFF2-40B4-BE49-F238E27FC236}">
                <a16:creationId xmlns:a16="http://schemas.microsoft.com/office/drawing/2014/main" id="{DD6727F1-6878-4771-4645-34CA5DB79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535" y="0"/>
            <a:ext cx="12158225" cy="6857999"/>
          </a:xfrm>
          <a:prstGeom prst="rect">
            <a:avLst/>
          </a:prstGeom>
        </p:spPr>
      </p:pic>
      <p:sp>
        <p:nvSpPr>
          <p:cNvPr id="2" name="Heading">
            <a:extLst>
              <a:ext uri="{FF2B5EF4-FFF2-40B4-BE49-F238E27FC236}">
                <a16:creationId xmlns:a16="http://schemas.microsoft.com/office/drawing/2014/main" id="{87BB52D4-142A-F1CC-DCB8-5A48BF2F41E9}"/>
              </a:ext>
            </a:extLst>
          </p:cNvPr>
          <p:cNvSpPr>
            <a:spLocks noGrp="1"/>
          </p:cNvSpPr>
          <p:nvPr>
            <p:ph type="body" sz="quarter" idx="15" hasCustomPrompt="1"/>
          </p:nvPr>
        </p:nvSpPr>
        <p:spPr>
          <a:xfrm>
            <a:off x="6282000" y="2446624"/>
            <a:ext cx="5019151" cy="1964752"/>
          </a:xfrm>
          <a:prstGeom prst="rect">
            <a:avLst/>
          </a:prstGeom>
          <a:effectLst/>
        </p:spPr>
        <p:txBody>
          <a:bodyPr lIns="0" tIns="0" rIns="0" bIns="0" anchor="b">
            <a:noAutofit/>
          </a:bodyPr>
          <a:lstStyle>
            <a:lvl1pPr marL="0" indent="0">
              <a:lnSpc>
                <a:spcPct val="100000"/>
              </a:lnSpc>
              <a:spcBef>
                <a:spcPts val="0"/>
              </a:spcBef>
              <a:buFontTx/>
              <a:buNone/>
              <a:defRPr sz="5500">
                <a:solidFill>
                  <a:schemeClr val="tx1"/>
                </a:solidFill>
                <a:effectLst/>
                <a:latin typeface="+mj-lt"/>
              </a:defRPr>
            </a:lvl1pPr>
            <a:lvl2pPr marL="457200" indent="0">
              <a:buFontTx/>
              <a:buNone/>
              <a:defRPr sz="6000">
                <a:solidFill>
                  <a:schemeClr val="bg1"/>
                </a:solidFill>
                <a:latin typeface="+mj-lt"/>
              </a:defRPr>
            </a:lvl2pPr>
            <a:lvl3pPr marL="914400" indent="0">
              <a:buFontTx/>
              <a:buNone/>
              <a:defRPr sz="6000">
                <a:solidFill>
                  <a:schemeClr val="bg1"/>
                </a:solidFill>
                <a:latin typeface="+mj-lt"/>
              </a:defRPr>
            </a:lvl3pPr>
            <a:lvl4pPr marL="1371600" indent="0">
              <a:buFontTx/>
              <a:buNone/>
              <a:defRPr sz="6000">
                <a:solidFill>
                  <a:schemeClr val="bg1"/>
                </a:solidFill>
                <a:latin typeface="+mj-lt"/>
              </a:defRPr>
            </a:lvl4pPr>
            <a:lvl5pPr marL="1828800" indent="0">
              <a:buFontTx/>
              <a:buNone/>
              <a:defRPr sz="6000">
                <a:solidFill>
                  <a:schemeClr val="bg1"/>
                </a:solidFill>
                <a:latin typeface="+mj-lt"/>
              </a:defRPr>
            </a:lvl5pPr>
          </a:lstStyle>
          <a:p>
            <a:pPr lvl="0"/>
            <a:r>
              <a:rPr lang="en-US"/>
              <a:t>Add your heading </a:t>
            </a:r>
          </a:p>
          <a:p>
            <a:pPr lvl="0"/>
            <a:r>
              <a:rPr lang="en-US"/>
              <a:t>here</a:t>
            </a:r>
            <a:endParaRPr lang="en-AU"/>
          </a:p>
        </p:txBody>
      </p:sp>
      <p:sp>
        <p:nvSpPr>
          <p:cNvPr id="8" name="Iphone Image">
            <a:extLst>
              <a:ext uri="{FF2B5EF4-FFF2-40B4-BE49-F238E27FC236}">
                <a16:creationId xmlns:a16="http://schemas.microsoft.com/office/drawing/2014/main" id="{F8CF91FA-A437-106E-3090-4229A2229CAE}"/>
              </a:ext>
            </a:extLst>
          </p:cNvPr>
          <p:cNvSpPr>
            <a:spLocks noGrp="1"/>
          </p:cNvSpPr>
          <p:nvPr>
            <p:ph type="pic" sz="quarter" idx="18" hasCustomPrompt="1"/>
          </p:nvPr>
        </p:nvSpPr>
        <p:spPr>
          <a:xfrm>
            <a:off x="-525294" y="-642026"/>
            <a:ext cx="6019003" cy="8151779"/>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81397170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userDrawn="1"/>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7" y="30542"/>
            <a:ext cx="12156381" cy="6856959"/>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dirty="0"/>
              <a:t>Click to Add</a:t>
            </a:r>
          </a:p>
          <a:p>
            <a:r>
              <a:rPr lang="en-US" dirty="0"/>
              <a:t>Image Here</a:t>
            </a:r>
          </a:p>
        </p:txBody>
      </p:sp>
      <p:sp>
        <p:nvSpPr>
          <p:cNvPr id="4" name="TextBox 3">
            <a:extLst>
              <a:ext uri="{FF2B5EF4-FFF2-40B4-BE49-F238E27FC236}">
                <a16:creationId xmlns:a16="http://schemas.microsoft.com/office/drawing/2014/main" id="{EE694B97-C9C0-3522-133A-C9FB0FE2DD3C}"/>
              </a:ext>
            </a:extLst>
          </p:cNvPr>
          <p:cNvSpPr txBox="1"/>
          <p:nvPr userDrawn="1"/>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7" name="TextBox 6">
            <a:extLst>
              <a:ext uri="{FF2B5EF4-FFF2-40B4-BE49-F238E27FC236}">
                <a16:creationId xmlns:a16="http://schemas.microsoft.com/office/drawing/2014/main" id="{F2DF8E1B-6B1B-5801-B3B7-EED0CFBBA2C5}"/>
              </a:ext>
            </a:extLst>
          </p:cNvPr>
          <p:cNvSpPr txBox="1"/>
          <p:nvPr userDrawn="1"/>
        </p:nvSpPr>
        <p:spPr>
          <a:xfrm>
            <a:off x="524299" y="1636518"/>
            <a:ext cx="5894590" cy="584775"/>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192384085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userDrawn="1"/>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233" y="0"/>
            <a:ext cx="12158227" cy="6858000"/>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83407073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1 column-V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B15AF3-8813-0E22-91EF-B6FB5F329F4B}"/>
              </a:ext>
            </a:extLst>
          </p:cNvPr>
          <p:cNvSpPr/>
          <p:nvPr userDrawn="1"/>
        </p:nvSpPr>
        <p:spPr>
          <a:xfrm rot="10800000">
            <a:off x="1540" y="0"/>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3" name="Picture 2">
            <a:extLst>
              <a:ext uri="{FF2B5EF4-FFF2-40B4-BE49-F238E27FC236}">
                <a16:creationId xmlns:a16="http://schemas.microsoft.com/office/drawing/2014/main" id="{257D385E-255C-7D77-069D-53A32AB35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3" name="Rectangle 12">
            <a:extLst>
              <a:ext uri="{FF2B5EF4-FFF2-40B4-BE49-F238E27FC236}">
                <a16:creationId xmlns:a16="http://schemas.microsoft.com/office/drawing/2014/main" id="{0F84A01C-ACC5-2D95-7DFC-75CCBEA6855E}"/>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6" name="Title">
            <a:extLst>
              <a:ext uri="{FF2B5EF4-FFF2-40B4-BE49-F238E27FC236}">
                <a16:creationId xmlns:a16="http://schemas.microsoft.com/office/drawing/2014/main" id="{BA4AD0BD-89EF-CC66-403D-DCB7D1E773BF}"/>
              </a:ext>
            </a:extLst>
          </p:cNvPr>
          <p:cNvSpPr>
            <a:spLocks noGrp="1"/>
          </p:cNvSpPr>
          <p:nvPr>
            <p:ph type="title" hasCustomPrompt="1"/>
          </p:nvPr>
        </p:nvSpPr>
        <p:spPr>
          <a:xfrm>
            <a:off x="1767646" y="387047"/>
            <a:ext cx="990841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 name="Text">
            <a:extLst>
              <a:ext uri="{FF2B5EF4-FFF2-40B4-BE49-F238E27FC236}">
                <a16:creationId xmlns:a16="http://schemas.microsoft.com/office/drawing/2014/main" id="{F1FF4D34-443A-69ED-0E36-3F5D9F5D03F9}"/>
              </a:ext>
            </a:extLst>
          </p:cNvPr>
          <p:cNvSpPr>
            <a:spLocks noGrp="1"/>
          </p:cNvSpPr>
          <p:nvPr>
            <p:ph type="body" sz="quarter" idx="18" hasCustomPrompt="1"/>
          </p:nvPr>
        </p:nvSpPr>
        <p:spPr>
          <a:xfrm>
            <a:off x="1767645" y="2197290"/>
            <a:ext cx="9908417" cy="359347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Box 4">
            <a:extLst>
              <a:ext uri="{FF2B5EF4-FFF2-40B4-BE49-F238E27FC236}">
                <a16:creationId xmlns:a16="http://schemas.microsoft.com/office/drawing/2014/main" id="{7854353E-F2EA-7886-76CF-C41C3F3F110D}"/>
              </a:ext>
            </a:extLst>
          </p:cNvPr>
          <p:cNvSpPr txBox="1"/>
          <p:nvPr userDrawn="1"/>
        </p:nvSpPr>
        <p:spPr>
          <a:xfrm>
            <a:off x="1691182" y="1466442"/>
            <a:ext cx="8142514" cy="338554"/>
          </a:xfrm>
          <a:prstGeom prst="rect">
            <a:avLst/>
          </a:prstGeom>
          <a:noFill/>
        </p:spPr>
        <p:txBody>
          <a:bodyPr wrap="square">
            <a:spAutoFit/>
          </a:bodyPr>
          <a:lstStyle/>
          <a:p>
            <a:pPr>
              <a:lnSpc>
                <a:spcPct val="100000"/>
              </a:lnSpc>
            </a:pPr>
            <a:r>
              <a:rPr lang="en-US" sz="1600" b="0" i="0" dirty="0">
                <a:latin typeface="Montserrat" pitchFamily="2" charset="77"/>
              </a:rPr>
              <a:t>SMBs have a pressing need to transform disruption into opportunity.</a:t>
            </a:r>
          </a:p>
        </p:txBody>
      </p:sp>
    </p:spTree>
    <p:extLst>
      <p:ext uri="{BB962C8B-B14F-4D97-AF65-F5344CB8AC3E}">
        <p14:creationId xmlns:p14="http://schemas.microsoft.com/office/powerpoint/2010/main" val="343437959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1 column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84112-E5BC-3C5D-E40A-6EA9553F9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9"/>
          </a:xfrm>
          <a:prstGeom prst="rect">
            <a:avLst/>
          </a:prstGeom>
        </p:spPr>
      </p:pic>
      <p:sp>
        <p:nvSpPr>
          <p:cNvPr id="12" name="Rectangle: Rounded Corners 11">
            <a:extLst>
              <a:ext uri="{FF2B5EF4-FFF2-40B4-BE49-F238E27FC236}">
                <a16:creationId xmlns:a16="http://schemas.microsoft.com/office/drawing/2014/main" id="{3390D154-FA77-27BD-A02D-0243B91ED27A}"/>
              </a:ext>
            </a:extLst>
          </p:cNvPr>
          <p:cNvSpPr/>
          <p:nvPr userDrawn="1"/>
        </p:nvSpPr>
        <p:spPr>
          <a:xfrm>
            <a:off x="6858001" y="525294"/>
            <a:ext cx="4818036"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ACFDA86F-F095-5FDF-B8E0-B207C3EB1835}"/>
              </a:ext>
            </a:extLst>
          </p:cNvPr>
          <p:cNvSpPr>
            <a:spLocks noGrp="1"/>
          </p:cNvSpPr>
          <p:nvPr>
            <p:ph type="title" hasCustomPrompt="1"/>
          </p:nvPr>
        </p:nvSpPr>
        <p:spPr>
          <a:xfrm>
            <a:off x="515939" y="387047"/>
            <a:ext cx="599186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88AD5605-6003-3601-B215-0B8B71887578}"/>
              </a:ext>
            </a:extLst>
          </p:cNvPr>
          <p:cNvSpPr>
            <a:spLocks noGrp="1"/>
          </p:cNvSpPr>
          <p:nvPr>
            <p:ph type="body" sz="quarter" idx="18" hasCustomPrompt="1"/>
          </p:nvPr>
        </p:nvSpPr>
        <p:spPr>
          <a:xfrm>
            <a:off x="515939" y="1669839"/>
            <a:ext cx="5991865" cy="4601106"/>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Iphone Image">
            <a:extLst>
              <a:ext uri="{FF2B5EF4-FFF2-40B4-BE49-F238E27FC236}">
                <a16:creationId xmlns:a16="http://schemas.microsoft.com/office/drawing/2014/main" id="{E43B81F3-EF01-2658-A1E0-3CA06E2AB0E4}"/>
              </a:ext>
            </a:extLst>
          </p:cNvPr>
          <p:cNvSpPr>
            <a:spLocks noGrp="1"/>
          </p:cNvSpPr>
          <p:nvPr>
            <p:ph type="pic" sz="quarter" idx="20" hasCustomPrompt="1"/>
          </p:nvPr>
        </p:nvSpPr>
        <p:spPr>
          <a:xfrm>
            <a:off x="7256835" y="3900790"/>
            <a:ext cx="2241392" cy="2009362"/>
          </a:xfrm>
          <a:prstGeom prst="roundRect">
            <a:avLst>
              <a:gd name="adj" fmla="val 11647"/>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3" name="Iphone Image">
            <a:extLst>
              <a:ext uri="{FF2B5EF4-FFF2-40B4-BE49-F238E27FC236}">
                <a16:creationId xmlns:a16="http://schemas.microsoft.com/office/drawing/2014/main" id="{407AD5F3-C0DE-85E7-3314-592E3003648B}"/>
              </a:ext>
            </a:extLst>
          </p:cNvPr>
          <p:cNvSpPr>
            <a:spLocks noGrp="1"/>
          </p:cNvSpPr>
          <p:nvPr>
            <p:ph type="pic" sz="quarter" idx="21" hasCustomPrompt="1"/>
          </p:nvPr>
        </p:nvSpPr>
        <p:spPr>
          <a:xfrm>
            <a:off x="7256835" y="872121"/>
            <a:ext cx="3998067"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14" name="Iphone Image">
            <a:extLst>
              <a:ext uri="{FF2B5EF4-FFF2-40B4-BE49-F238E27FC236}">
                <a16:creationId xmlns:a16="http://schemas.microsoft.com/office/drawing/2014/main" id="{34A5A3C7-342D-DF04-C587-32C55DC3C38E}"/>
              </a:ext>
            </a:extLst>
          </p:cNvPr>
          <p:cNvSpPr>
            <a:spLocks noGrp="1"/>
          </p:cNvSpPr>
          <p:nvPr>
            <p:ph type="pic" sz="quarter" idx="22" hasCustomPrompt="1"/>
          </p:nvPr>
        </p:nvSpPr>
        <p:spPr>
          <a:xfrm>
            <a:off x="9756843" y="3900790"/>
            <a:ext cx="1498059" cy="2009363"/>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99529520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Pg Text 2 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C8ABED-9A13-0BBC-1A61-0E263F4648F4}"/>
              </a:ext>
            </a:extLst>
          </p:cNvPr>
          <p:cNvSpPr/>
          <p:nvPr userDrawn="1"/>
        </p:nvSpPr>
        <p:spPr>
          <a:xfrm>
            <a:off x="0" y="0"/>
            <a:ext cx="6096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 name="Title">
            <a:extLst>
              <a:ext uri="{FF2B5EF4-FFF2-40B4-BE49-F238E27FC236}">
                <a16:creationId xmlns:a16="http://schemas.microsoft.com/office/drawing/2014/main" id="{319C4878-B3F3-A12D-0752-7E9469B7D85F}"/>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3" name="Text">
            <a:extLst>
              <a:ext uri="{FF2B5EF4-FFF2-40B4-BE49-F238E27FC236}">
                <a16:creationId xmlns:a16="http://schemas.microsoft.com/office/drawing/2014/main" id="{0A30B5E3-BE8F-9429-2F93-05C5A67CA4A6}"/>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a:extLst>
              <a:ext uri="{FF2B5EF4-FFF2-40B4-BE49-F238E27FC236}">
                <a16:creationId xmlns:a16="http://schemas.microsoft.com/office/drawing/2014/main" id="{B8502BF4-1367-84C0-B597-62922DF50505}"/>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1452AB4-6FA8-7063-BB7C-E4868DE7E262}"/>
              </a:ext>
            </a:extLst>
          </p:cNvPr>
          <p:cNvPicPr>
            <a:picLocks noChangeAspect="1"/>
          </p:cNvPicPr>
          <p:nvPr userDrawn="1"/>
        </p:nvPicPr>
        <p:blipFill>
          <a:blip r:embed="rId2"/>
          <a:stretch>
            <a:fillRect/>
          </a:stretch>
        </p:blipFill>
        <p:spPr>
          <a:xfrm>
            <a:off x="31935" y="0"/>
            <a:ext cx="12155425" cy="6858000"/>
          </a:xfrm>
          <a:prstGeom prst="rect">
            <a:avLst/>
          </a:prstGeom>
        </p:spPr>
      </p:pic>
    </p:spTree>
    <p:extLst>
      <p:ext uri="{BB962C8B-B14F-4D97-AF65-F5344CB8AC3E}">
        <p14:creationId xmlns:p14="http://schemas.microsoft.com/office/powerpoint/2010/main" val="60852069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and imag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074BE5-C1F1-C25C-8D6A-A500567AE4C9}"/>
              </a:ext>
            </a:extLst>
          </p:cNvPr>
          <p:cNvPicPr>
            <a:picLocks noChangeAspect="1"/>
          </p:cNvPicPr>
          <p:nvPr/>
        </p:nvPicPr>
        <p:blipFill>
          <a:blip r:embed="rId2"/>
          <a:stretch>
            <a:fillRect/>
          </a:stretch>
        </p:blipFill>
        <p:spPr>
          <a:xfrm>
            <a:off x="0" y="572046"/>
            <a:ext cx="12192000" cy="6315455"/>
          </a:xfrm>
          <a:prstGeom prst="rect">
            <a:avLst/>
          </a:prstGeom>
        </p:spPr>
      </p:pic>
      <p:pic>
        <p:nvPicPr>
          <p:cNvPr id="3" name="Picture 2">
            <a:extLst>
              <a:ext uri="{FF2B5EF4-FFF2-40B4-BE49-F238E27FC236}">
                <a16:creationId xmlns:a16="http://schemas.microsoft.com/office/drawing/2014/main" id="{8843D1E9-187C-3EFC-011A-92BBB4F423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8672" y="3403196"/>
            <a:ext cx="7533328" cy="3472648"/>
          </a:xfrm>
          <a:prstGeom prst="rect">
            <a:avLst/>
          </a:prstGeom>
        </p:spPr>
      </p:pic>
      <p:sp>
        <p:nvSpPr>
          <p:cNvPr id="10" name="Title">
            <a:extLst>
              <a:ext uri="{FF2B5EF4-FFF2-40B4-BE49-F238E27FC236}">
                <a16:creationId xmlns:a16="http://schemas.microsoft.com/office/drawing/2014/main" id="{8D74AD71-76EB-7998-136C-DD3BA3DC2CE1}"/>
              </a:ext>
            </a:extLst>
          </p:cNvPr>
          <p:cNvSpPr>
            <a:spLocks noGrp="1"/>
          </p:cNvSpPr>
          <p:nvPr>
            <p:ph type="title" hasCustomPrompt="1"/>
          </p:nvPr>
        </p:nvSpPr>
        <p:spPr>
          <a:xfrm>
            <a:off x="515939" y="622380"/>
            <a:ext cx="589459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1" name="Text">
            <a:extLst>
              <a:ext uri="{FF2B5EF4-FFF2-40B4-BE49-F238E27FC236}">
                <a16:creationId xmlns:a16="http://schemas.microsoft.com/office/drawing/2014/main" id="{1CF823E2-A490-499C-5995-93A9083958E1}"/>
              </a:ext>
            </a:extLst>
          </p:cNvPr>
          <p:cNvSpPr>
            <a:spLocks noGrp="1"/>
          </p:cNvSpPr>
          <p:nvPr>
            <p:ph type="body" sz="quarter" idx="18" hasCustomPrompt="1"/>
          </p:nvPr>
        </p:nvSpPr>
        <p:spPr>
          <a:xfrm>
            <a:off x="515938" y="2456597"/>
            <a:ext cx="5894590" cy="3525913"/>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Iphone Image">
            <a:extLst>
              <a:ext uri="{FF2B5EF4-FFF2-40B4-BE49-F238E27FC236}">
                <a16:creationId xmlns:a16="http://schemas.microsoft.com/office/drawing/2014/main" id="{8D3491AC-13DD-D6CA-BA8E-BD2ECBD1BA7F}"/>
              </a:ext>
            </a:extLst>
          </p:cNvPr>
          <p:cNvSpPr>
            <a:spLocks noGrp="1"/>
          </p:cNvSpPr>
          <p:nvPr>
            <p:ph type="pic" sz="quarter" idx="19" hasCustomPrompt="1"/>
          </p:nvPr>
        </p:nvSpPr>
        <p:spPr>
          <a:xfrm>
            <a:off x="6702357" y="622380"/>
            <a:ext cx="4973705" cy="5360131"/>
          </a:xfrm>
          <a:prstGeom prst="roundRect">
            <a:avLst>
              <a:gd name="adj" fmla="val 8204"/>
            </a:avLst>
          </a:prstGeom>
          <a:solidFill>
            <a:schemeClr val="bg1">
              <a:lumMod val="75000"/>
            </a:schemeClr>
          </a:solidFill>
        </p:spPr>
        <p:txBody>
          <a:bodyPr anchor="ctr"/>
          <a:lstStyle>
            <a:lvl1pPr marL="0" indent="0" algn="ctr">
              <a:buNone/>
              <a:defRPr>
                <a:latin typeface="+mj-lt"/>
              </a:defRPr>
            </a:lvl1pPr>
          </a:lstStyle>
          <a:p>
            <a:r>
              <a:rPr lang="en-US"/>
              <a:t>Click to Add</a:t>
            </a:r>
          </a:p>
          <a:p>
            <a:r>
              <a:rPr lang="en-US"/>
              <a:t>Image Here</a:t>
            </a:r>
          </a:p>
        </p:txBody>
      </p:sp>
      <p:sp>
        <p:nvSpPr>
          <p:cNvPr id="4" name="TextBox 3">
            <a:extLst>
              <a:ext uri="{FF2B5EF4-FFF2-40B4-BE49-F238E27FC236}">
                <a16:creationId xmlns:a16="http://schemas.microsoft.com/office/drawing/2014/main" id="{EE694B97-C9C0-3522-133A-C9FB0FE2DD3C}"/>
              </a:ext>
            </a:extLst>
          </p:cNvPr>
          <p:cNvSpPr txBox="1"/>
          <p:nvPr/>
        </p:nvSpPr>
        <p:spPr>
          <a:xfrm>
            <a:off x="865762" y="-398834"/>
            <a:ext cx="184731" cy="369332"/>
          </a:xfrm>
          <a:prstGeom prst="rect">
            <a:avLst/>
          </a:prstGeom>
          <a:noFill/>
        </p:spPr>
        <p:txBody>
          <a:bodyPr wrap="none" rtlCol="0">
            <a:spAutoFit/>
          </a:bodyPr>
          <a:lstStyle/>
          <a:p>
            <a:endParaRPr lang="en-AU" b="0" i="0" dirty="0">
              <a:latin typeface="Montserrat" pitchFamily="2" charset="77"/>
            </a:endParaRPr>
          </a:p>
        </p:txBody>
      </p:sp>
      <p:sp>
        <p:nvSpPr>
          <p:cNvPr id="6" name="Text Placeholder 2">
            <a:extLst>
              <a:ext uri="{FF2B5EF4-FFF2-40B4-BE49-F238E27FC236}">
                <a16:creationId xmlns:a16="http://schemas.microsoft.com/office/drawing/2014/main" id="{FAA35644-D663-417D-AF0A-836CE00DAB2E}"/>
              </a:ext>
            </a:extLst>
          </p:cNvPr>
          <p:cNvSpPr>
            <a:spLocks noGrp="1"/>
          </p:cNvSpPr>
          <p:nvPr>
            <p:ph type="body" sz="quarter" idx="16" hasCustomPrompt="1"/>
          </p:nvPr>
        </p:nvSpPr>
        <p:spPr>
          <a:xfrm>
            <a:off x="503817" y="170576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255333420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Pg Text 2 col ">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6148CA77-713C-D49E-5364-4B98511A7194}"/>
              </a:ext>
            </a:extLst>
          </p:cNvPr>
          <p:cNvSpPr>
            <a:spLocks noGrp="1"/>
          </p:cNvSpPr>
          <p:nvPr>
            <p:ph type="body" sz="quarter" idx="19" hasCustomPrompt="1"/>
          </p:nvPr>
        </p:nvSpPr>
        <p:spPr>
          <a:xfrm>
            <a:off x="6630899" y="512763"/>
            <a:ext cx="5065200" cy="5282148"/>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D4B17DA6-5B77-6EEC-2E33-2E84CA5CD1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12427101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2/3 p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72C091-2255-81D2-7351-CD84B739560E}"/>
              </a:ext>
            </a:extLst>
          </p:cNvPr>
          <p:cNvSpPr/>
          <p:nvPr userDrawn="1"/>
        </p:nvSpPr>
        <p:spPr>
          <a:xfrm>
            <a:off x="812760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ext">
            <a:extLst>
              <a:ext uri="{FF2B5EF4-FFF2-40B4-BE49-F238E27FC236}">
                <a16:creationId xmlns:a16="http://schemas.microsoft.com/office/drawing/2014/main" id="{C900AEE4-2104-2EEC-FC0C-11787EF68F5A}"/>
              </a:ext>
            </a:extLst>
          </p:cNvPr>
          <p:cNvSpPr>
            <a:spLocks noGrp="1"/>
          </p:cNvSpPr>
          <p:nvPr>
            <p:ph type="body" sz="quarter" idx="19" hasCustomPrompt="1"/>
          </p:nvPr>
        </p:nvSpPr>
        <p:spPr>
          <a:xfrm>
            <a:off x="8623499" y="512763"/>
            <a:ext cx="305256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a:extLst>
              <a:ext uri="{FF2B5EF4-FFF2-40B4-BE49-F238E27FC236}">
                <a16:creationId xmlns:a16="http://schemas.microsoft.com/office/drawing/2014/main" id="{3847D8D6-F237-92B0-AF23-25056A4F5FD5}"/>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3" name="Text">
            <a:extLst>
              <a:ext uri="{FF2B5EF4-FFF2-40B4-BE49-F238E27FC236}">
                <a16:creationId xmlns:a16="http://schemas.microsoft.com/office/drawing/2014/main" id="{B45D6B59-6779-A77C-AC61-2247125B7CB6}"/>
              </a:ext>
            </a:extLst>
          </p:cNvPr>
          <p:cNvSpPr>
            <a:spLocks noGrp="1"/>
          </p:cNvSpPr>
          <p:nvPr>
            <p:ph type="body" sz="quarter" idx="18" hasCustomPrompt="1"/>
          </p:nvPr>
        </p:nvSpPr>
        <p:spPr>
          <a:xfrm>
            <a:off x="515938" y="1666211"/>
            <a:ext cx="7095600"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3">
            <a:extLst>
              <a:ext uri="{FF2B5EF4-FFF2-40B4-BE49-F238E27FC236}">
                <a16:creationId xmlns:a16="http://schemas.microsoft.com/office/drawing/2014/main" id="{19B664F0-D37B-D65E-4F3E-1B70051EC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372416298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2/3 page-D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C2C2AB-BC94-80FE-6DD1-485E9B68794B}"/>
              </a:ext>
            </a:extLst>
          </p:cNvPr>
          <p:cNvSpPr/>
          <p:nvPr userDrawn="1"/>
        </p:nvSpPr>
        <p:spPr>
          <a:xfrm>
            <a:off x="8127600" y="0"/>
            <a:ext cx="40644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ext">
            <a:extLst>
              <a:ext uri="{FF2B5EF4-FFF2-40B4-BE49-F238E27FC236}">
                <a16:creationId xmlns:a16="http://schemas.microsoft.com/office/drawing/2014/main" id="{C7C22EF9-D5DF-B90B-F4BB-42054BAC3116}"/>
              </a:ext>
            </a:extLst>
          </p:cNvPr>
          <p:cNvSpPr>
            <a:spLocks noGrp="1"/>
          </p:cNvSpPr>
          <p:nvPr>
            <p:ph type="body" sz="quarter" idx="19" hasCustomPrompt="1"/>
          </p:nvPr>
        </p:nvSpPr>
        <p:spPr>
          <a:xfrm>
            <a:off x="8623499" y="512763"/>
            <a:ext cx="3052562" cy="5386996"/>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a:extLst>
              <a:ext uri="{FF2B5EF4-FFF2-40B4-BE49-F238E27FC236}">
                <a16:creationId xmlns:a16="http://schemas.microsoft.com/office/drawing/2014/main" id="{BE6532D5-DB9F-0542-A325-2B6C94BD80B1}"/>
              </a:ext>
            </a:extLst>
          </p:cNvPr>
          <p:cNvSpPr>
            <a:spLocks noGrp="1"/>
          </p:cNvSpPr>
          <p:nvPr>
            <p:ph type="title" hasCustomPrompt="1"/>
          </p:nvPr>
        </p:nvSpPr>
        <p:spPr>
          <a:xfrm>
            <a:off x="515938" y="387047"/>
            <a:ext cx="7095724"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10" name="Text">
            <a:extLst>
              <a:ext uri="{FF2B5EF4-FFF2-40B4-BE49-F238E27FC236}">
                <a16:creationId xmlns:a16="http://schemas.microsoft.com/office/drawing/2014/main" id="{11381586-9D9A-CF98-92FD-440EAC8ACEDA}"/>
              </a:ext>
            </a:extLst>
          </p:cNvPr>
          <p:cNvSpPr>
            <a:spLocks noGrp="1"/>
          </p:cNvSpPr>
          <p:nvPr>
            <p:ph type="body" sz="quarter" idx="18" hasCustomPrompt="1"/>
          </p:nvPr>
        </p:nvSpPr>
        <p:spPr>
          <a:xfrm>
            <a:off x="515938" y="1675935"/>
            <a:ext cx="7095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657C2D2-DCFF-54D0-73B5-E27C7788C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428143150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xt 3/4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DF85D0-61A0-FB09-0C05-12D521381013}"/>
              </a:ext>
            </a:extLst>
          </p:cNvPr>
          <p:cNvSpPr/>
          <p:nvPr userDrawn="1"/>
        </p:nvSpPr>
        <p:spPr>
          <a:xfrm>
            <a:off x="0" y="0"/>
            <a:ext cx="40644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191E67F2-1CD0-B735-7A8B-54C187C5F8A9}"/>
              </a:ext>
            </a:extLst>
          </p:cNvPr>
          <p:cNvSpPr>
            <a:spLocks noGrp="1"/>
          </p:cNvSpPr>
          <p:nvPr>
            <p:ph type="title" hasCustomPrompt="1"/>
          </p:nvPr>
        </p:nvSpPr>
        <p:spPr>
          <a:xfrm>
            <a:off x="515938" y="387047"/>
            <a:ext cx="3226722"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EECF07F8-FA63-F57C-1250-5611256BD0C1}"/>
              </a:ext>
            </a:extLst>
          </p:cNvPr>
          <p:cNvSpPr>
            <a:spLocks noGrp="1"/>
          </p:cNvSpPr>
          <p:nvPr>
            <p:ph type="body" sz="quarter" idx="18" hasCustomPrompt="1"/>
          </p:nvPr>
        </p:nvSpPr>
        <p:spPr>
          <a:xfrm>
            <a:off x="515938" y="1788353"/>
            <a:ext cx="3237355" cy="4682599"/>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1CAACB05-6011-FCF3-EB75-1D14E1E22D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21" y="520"/>
            <a:ext cx="12156379" cy="6856958"/>
          </a:xfrm>
          <a:prstGeom prst="rect">
            <a:avLst/>
          </a:prstGeom>
        </p:spPr>
      </p:pic>
    </p:spTree>
    <p:extLst>
      <p:ext uri="{BB962C8B-B14F-4D97-AF65-F5344CB8AC3E}">
        <p14:creationId xmlns:p14="http://schemas.microsoft.com/office/powerpoint/2010/main" val="268417079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with multiple images">
    <p:bg>
      <p:bgPr>
        <a:solidFill>
          <a:schemeClr val="bg1"/>
        </a:solidFill>
        <a:effectLst/>
      </p:bgPr>
    </p:bg>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946388"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946388"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Rectangle: Rounded Corners 2">
            <a:extLst>
              <a:ext uri="{FF2B5EF4-FFF2-40B4-BE49-F238E27FC236}">
                <a16:creationId xmlns:a16="http://schemas.microsoft.com/office/drawing/2014/main" id="{4C49BC51-9016-32F9-3F18-F6AFE2554C12}"/>
              </a:ext>
            </a:extLst>
          </p:cNvPr>
          <p:cNvSpPr/>
          <p:nvPr userDrawn="1"/>
        </p:nvSpPr>
        <p:spPr>
          <a:xfrm>
            <a:off x="8025317" y="535022"/>
            <a:ext cx="3631263" cy="574565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phone Image">
            <a:extLst>
              <a:ext uri="{FF2B5EF4-FFF2-40B4-BE49-F238E27FC236}">
                <a16:creationId xmlns:a16="http://schemas.microsoft.com/office/drawing/2014/main" id="{88159984-83FF-9CD2-7119-41AA954C0FCF}"/>
              </a:ext>
            </a:extLst>
          </p:cNvPr>
          <p:cNvSpPr>
            <a:spLocks noGrp="1"/>
          </p:cNvSpPr>
          <p:nvPr>
            <p:ph type="pic" sz="quarter" idx="21" hasCustomPrompt="1"/>
          </p:nvPr>
        </p:nvSpPr>
        <p:spPr>
          <a:xfrm>
            <a:off x="8433881" y="872121"/>
            <a:ext cx="2821021" cy="2810193"/>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6" name="Iphone Image">
            <a:extLst>
              <a:ext uri="{FF2B5EF4-FFF2-40B4-BE49-F238E27FC236}">
                <a16:creationId xmlns:a16="http://schemas.microsoft.com/office/drawing/2014/main" id="{F6C7D25D-FFE0-8829-8645-4E101FCCACB2}"/>
              </a:ext>
            </a:extLst>
          </p:cNvPr>
          <p:cNvSpPr>
            <a:spLocks noGrp="1"/>
          </p:cNvSpPr>
          <p:nvPr>
            <p:ph type="pic" sz="quarter" idx="22" hasCustomPrompt="1"/>
          </p:nvPr>
        </p:nvSpPr>
        <p:spPr>
          <a:xfrm>
            <a:off x="8433881" y="4029141"/>
            <a:ext cx="2821021" cy="1881012"/>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pic>
        <p:nvPicPr>
          <p:cNvPr id="2" name="Picture 1">
            <a:extLst>
              <a:ext uri="{FF2B5EF4-FFF2-40B4-BE49-F238E27FC236}">
                <a16:creationId xmlns:a16="http://schemas.microsoft.com/office/drawing/2014/main" id="{39D55747-ACA2-0884-D1A1-84D3E8016E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6541245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with multiple image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DC66F-D3ED-B906-E703-3CB5B5B7FAD8}"/>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12" name="Text">
            <a:extLst>
              <a:ext uri="{FF2B5EF4-FFF2-40B4-BE49-F238E27FC236}">
                <a16:creationId xmlns:a16="http://schemas.microsoft.com/office/drawing/2014/main" id="{AD7AC263-6DA4-E0C0-4890-DE095439519D}"/>
              </a:ext>
            </a:extLst>
          </p:cNvPr>
          <p:cNvSpPr>
            <a:spLocks noGrp="1"/>
          </p:cNvSpPr>
          <p:nvPr>
            <p:ph type="body" sz="quarter" idx="23" hasCustomPrompt="1"/>
          </p:nvPr>
        </p:nvSpPr>
        <p:spPr>
          <a:xfrm>
            <a:off x="1767647" y="1724575"/>
            <a:ext cx="5622616" cy="4556097"/>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Rectangle 7">
            <a:extLst>
              <a:ext uri="{FF2B5EF4-FFF2-40B4-BE49-F238E27FC236}">
                <a16:creationId xmlns:a16="http://schemas.microsoft.com/office/drawing/2014/main" id="{53874545-B647-8322-871C-E02C32808FB8}"/>
              </a:ext>
            </a:extLst>
          </p:cNvPr>
          <p:cNvSpPr/>
          <p:nvPr userDrawn="1"/>
        </p:nvSpPr>
        <p:spPr>
          <a:xfrm>
            <a:off x="0" y="0"/>
            <a:ext cx="124107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9" name="Title">
            <a:extLst>
              <a:ext uri="{FF2B5EF4-FFF2-40B4-BE49-F238E27FC236}">
                <a16:creationId xmlns:a16="http://schemas.microsoft.com/office/drawing/2014/main" id="{FEAC9F81-1A5F-4414-BB78-6841C20F46FE}"/>
              </a:ext>
            </a:extLst>
          </p:cNvPr>
          <p:cNvSpPr>
            <a:spLocks noGrp="1"/>
          </p:cNvSpPr>
          <p:nvPr>
            <p:ph type="title" hasCustomPrompt="1"/>
          </p:nvPr>
        </p:nvSpPr>
        <p:spPr>
          <a:xfrm>
            <a:off x="1767646" y="387047"/>
            <a:ext cx="5622616"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4" name="Iphone Image">
            <a:extLst>
              <a:ext uri="{FF2B5EF4-FFF2-40B4-BE49-F238E27FC236}">
                <a16:creationId xmlns:a16="http://schemas.microsoft.com/office/drawing/2014/main" id="{D6B050CD-63FE-7913-1185-BE128F323D9C}"/>
              </a:ext>
            </a:extLst>
          </p:cNvPr>
          <p:cNvSpPr>
            <a:spLocks noGrp="1"/>
          </p:cNvSpPr>
          <p:nvPr>
            <p:ph type="pic" sz="quarter" idx="21" hasCustomPrompt="1"/>
          </p:nvPr>
        </p:nvSpPr>
        <p:spPr>
          <a:xfrm>
            <a:off x="7966953" y="583661"/>
            <a:ext cx="3589507" cy="3478162"/>
          </a:xfrm>
          <a:prstGeom prst="roundRect">
            <a:avLst>
              <a:gd name="adj" fmla="val 9240"/>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7" name="Iphone Image">
            <a:extLst>
              <a:ext uri="{FF2B5EF4-FFF2-40B4-BE49-F238E27FC236}">
                <a16:creationId xmlns:a16="http://schemas.microsoft.com/office/drawing/2014/main" id="{6BB8B8A2-59AB-889B-AB38-E043D7464C43}"/>
              </a:ext>
            </a:extLst>
          </p:cNvPr>
          <p:cNvSpPr>
            <a:spLocks noGrp="1"/>
          </p:cNvSpPr>
          <p:nvPr>
            <p:ph type="pic" sz="quarter" idx="22" hasCustomPrompt="1"/>
          </p:nvPr>
        </p:nvSpPr>
        <p:spPr>
          <a:xfrm>
            <a:off x="7966953" y="4299626"/>
            <a:ext cx="3589507" cy="1990035"/>
          </a:xfrm>
          <a:prstGeom prst="roundRect">
            <a:avLst>
              <a:gd name="adj" fmla="val 149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32740840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alf Pg Tex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CB4B52-2688-5FC9-DA18-745C6438EB0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8" name="Title">
            <a:extLst>
              <a:ext uri="{FF2B5EF4-FFF2-40B4-BE49-F238E27FC236}">
                <a16:creationId xmlns:a16="http://schemas.microsoft.com/office/drawing/2014/main" id="{7C80AFCD-31F8-0890-74F3-596BD43F24B3}"/>
              </a:ext>
            </a:extLst>
          </p:cNvPr>
          <p:cNvSpPr>
            <a:spLocks noGrp="1"/>
          </p:cNvSpPr>
          <p:nvPr>
            <p:ph type="title" hasCustomPrompt="1"/>
          </p:nvPr>
        </p:nvSpPr>
        <p:spPr>
          <a:xfrm>
            <a:off x="515939" y="387047"/>
            <a:ext cx="5065200"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9" name="Text">
            <a:extLst>
              <a:ext uri="{FF2B5EF4-FFF2-40B4-BE49-F238E27FC236}">
                <a16:creationId xmlns:a16="http://schemas.microsoft.com/office/drawing/2014/main" id="{63D77030-9CB4-2299-16F7-662BF1428BC5}"/>
              </a:ext>
            </a:extLst>
          </p:cNvPr>
          <p:cNvSpPr>
            <a:spLocks noGrp="1"/>
          </p:cNvSpPr>
          <p:nvPr>
            <p:ph type="body" sz="quarter" idx="18" hasCustomPrompt="1"/>
          </p:nvPr>
        </p:nvSpPr>
        <p:spPr>
          <a:xfrm>
            <a:off x="515939" y="1670359"/>
            <a:ext cx="50652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9C38B92B-7377-68D7-1E4A-3F3A298BC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Tree>
    <p:extLst>
      <p:ext uri="{BB962C8B-B14F-4D97-AF65-F5344CB8AC3E}">
        <p14:creationId xmlns:p14="http://schemas.microsoft.com/office/powerpoint/2010/main" val="246010790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 page + breakou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C33C-9671-C4F1-9617-E32DEFA6FE79}"/>
              </a:ext>
            </a:extLst>
          </p:cNvPr>
          <p:cNvSpPr/>
          <p:nvPr userDrawn="1"/>
        </p:nvSpPr>
        <p:spPr>
          <a:xfrm>
            <a:off x="0" y="0"/>
            <a:ext cx="7834585"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5" name="Picture 4">
            <a:extLst>
              <a:ext uri="{FF2B5EF4-FFF2-40B4-BE49-F238E27FC236}">
                <a16:creationId xmlns:a16="http://schemas.microsoft.com/office/drawing/2014/main" id="{F75C605E-8E6D-2E04-9533-ACC7084412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57" y="520"/>
            <a:ext cx="12156381"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6833380"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6833381" cy="455949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72872"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82887" y="1068129"/>
            <a:ext cx="2362288"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82886" y="1941897"/>
            <a:ext cx="2362288" cy="4079524"/>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560845841"/>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8EC8D-0CFA-0357-70F4-C478D9E80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32230" y="387047"/>
            <a:ext cx="680242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05837"/>
            <a:ext cx="4033284" cy="5817141"/>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 name="Text">
            <a:extLst>
              <a:ext uri="{FF2B5EF4-FFF2-40B4-BE49-F238E27FC236}">
                <a16:creationId xmlns:a16="http://schemas.microsoft.com/office/drawing/2014/main" id="{13C75949-E4E1-52F7-29C4-6130A23AB77B}"/>
              </a:ext>
            </a:extLst>
          </p:cNvPr>
          <p:cNvSpPr>
            <a:spLocks noGrp="1"/>
          </p:cNvSpPr>
          <p:nvPr>
            <p:ph type="body" sz="quarter" idx="23" hasCustomPrompt="1"/>
          </p:nvPr>
        </p:nvSpPr>
        <p:spPr>
          <a:xfrm>
            <a:off x="532231" y="1753760"/>
            <a:ext cx="6802424"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1486988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 with break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F44868-07BC-343B-7EB8-66CD9E96C5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34" y="520"/>
            <a:ext cx="12156379" cy="6856958"/>
          </a:xfrm>
          <a:prstGeom prst="rect">
            <a:avLst/>
          </a:prstGeom>
        </p:spPr>
      </p:pic>
      <p:sp>
        <p:nvSpPr>
          <p:cNvPr id="22" name="Title">
            <a:extLst>
              <a:ext uri="{FF2B5EF4-FFF2-40B4-BE49-F238E27FC236}">
                <a16:creationId xmlns:a16="http://schemas.microsoft.com/office/drawing/2014/main" id="{E3E4F3BF-8FCF-4DC4-C651-C02037654D53}"/>
              </a:ext>
            </a:extLst>
          </p:cNvPr>
          <p:cNvSpPr>
            <a:spLocks noGrp="1"/>
          </p:cNvSpPr>
          <p:nvPr>
            <p:ph type="title" hasCustomPrompt="1"/>
          </p:nvPr>
        </p:nvSpPr>
        <p:spPr>
          <a:xfrm>
            <a:off x="515938" y="387047"/>
            <a:ext cx="7532612"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C7AADB2A-6597-FC3C-A0F8-7DD4CEF3B062}"/>
              </a:ext>
            </a:extLst>
          </p:cNvPr>
          <p:cNvSpPr>
            <a:spLocks noGrp="1"/>
          </p:cNvSpPr>
          <p:nvPr>
            <p:ph type="body" sz="quarter" idx="18" hasCustomPrompt="1"/>
          </p:nvPr>
        </p:nvSpPr>
        <p:spPr>
          <a:xfrm>
            <a:off x="515938" y="1705121"/>
            <a:ext cx="7532612" cy="4634264"/>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3BA18C33-9788-0D13-0D1C-F275E319166E}"/>
              </a:ext>
            </a:extLst>
          </p:cNvPr>
          <p:cNvSpPr/>
          <p:nvPr userDrawn="1"/>
        </p:nvSpPr>
        <p:spPr>
          <a:xfrm>
            <a:off x="8414506" y="600383"/>
            <a:ext cx="3115641" cy="566423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Text1">
            <a:extLst>
              <a:ext uri="{FF2B5EF4-FFF2-40B4-BE49-F238E27FC236}">
                <a16:creationId xmlns:a16="http://schemas.microsoft.com/office/drawing/2014/main" id="{0CE74DF2-6184-2A08-8FE6-85C0B059B8A4}"/>
              </a:ext>
            </a:extLst>
          </p:cNvPr>
          <p:cNvSpPr>
            <a:spLocks noGrp="1"/>
          </p:cNvSpPr>
          <p:nvPr>
            <p:ph type="body" sz="quarter" idx="28" hasCustomPrompt="1"/>
          </p:nvPr>
        </p:nvSpPr>
        <p:spPr>
          <a:xfrm>
            <a:off x="8824521" y="2809380"/>
            <a:ext cx="2339670" cy="528638"/>
          </a:xfrm>
          <a:prstGeom prst="rect">
            <a:avLst/>
          </a:prstGeom>
        </p:spPr>
        <p:txBody>
          <a:bodyPr lIns="0" tIns="0" rIns="0" bIns="0"/>
          <a:lstStyle>
            <a:lvl1pPr marL="0" indent="0" algn="l">
              <a:buNone/>
              <a:defRPr sz="1600">
                <a:latin typeface="+mj-lt"/>
              </a:defRPr>
            </a:lvl1pPr>
            <a:lvl2pPr marL="360000" indent="0" algn="ctr">
              <a:buNone/>
              <a:defRPr sz="1200">
                <a:latin typeface="+mj-lt"/>
              </a:defRPr>
            </a:lvl2pPr>
            <a:lvl3pPr marL="722312" indent="0" algn="ctr">
              <a:buNone/>
              <a:defRPr sz="1200">
                <a:latin typeface="+mj-lt"/>
              </a:defRPr>
            </a:lvl3pPr>
            <a:lvl4pPr marL="1071562" indent="0" algn="ctr">
              <a:buNone/>
              <a:defRPr sz="1200">
                <a:latin typeface="+mj-lt"/>
              </a:defRPr>
            </a:lvl4pPr>
            <a:lvl5pPr marL="1431925" indent="0" algn="ctr">
              <a:buNone/>
              <a:defRPr sz="1200">
                <a:latin typeface="+mj-lt"/>
              </a:defRPr>
            </a:lvl5pPr>
          </a:lstStyle>
          <a:p>
            <a:pPr lvl="0"/>
            <a:r>
              <a:rPr lang="en-US"/>
              <a:t>INSERT TEXT </a:t>
            </a:r>
            <a:br>
              <a:rPr lang="en-US"/>
            </a:br>
            <a:r>
              <a:rPr lang="en-US"/>
              <a:t>HERE</a:t>
            </a:r>
            <a:endParaRPr lang="en-AU"/>
          </a:p>
        </p:txBody>
      </p:sp>
      <p:sp>
        <p:nvSpPr>
          <p:cNvPr id="21" name="Text">
            <a:extLst>
              <a:ext uri="{FF2B5EF4-FFF2-40B4-BE49-F238E27FC236}">
                <a16:creationId xmlns:a16="http://schemas.microsoft.com/office/drawing/2014/main" id="{C9F7B0EA-6F23-91FC-03F3-F1E5AC47E042}"/>
              </a:ext>
            </a:extLst>
          </p:cNvPr>
          <p:cNvSpPr>
            <a:spLocks noGrp="1"/>
          </p:cNvSpPr>
          <p:nvPr>
            <p:ph type="body" sz="quarter" idx="19" hasCustomPrompt="1"/>
          </p:nvPr>
        </p:nvSpPr>
        <p:spPr>
          <a:xfrm>
            <a:off x="8824520" y="3658177"/>
            <a:ext cx="2362288" cy="2256240"/>
          </a:xfrm>
          <a:prstGeom prst="rect">
            <a:avLst/>
          </a:prstGeom>
        </p:spPr>
        <p:txBody>
          <a:bodyPr lIns="0" tIns="0" rIns="0" bIns="0"/>
          <a:lstStyle>
            <a:lvl1pPr marL="179388" indent="-179388" algn="l">
              <a:lnSpc>
                <a:spcPct val="100000"/>
              </a:lnSpc>
              <a:defRPr sz="1600" b="0" i="0">
                <a:solidFill>
                  <a:schemeClr val="tx1"/>
                </a:solidFill>
                <a:latin typeface="Montserrat" pitchFamily="2" charset="77"/>
              </a:defRPr>
            </a:lvl1pPr>
            <a:lvl2pPr marL="363538" indent="-187325" algn="l">
              <a:lnSpc>
                <a:spcPct val="100000"/>
              </a:lnSpc>
              <a:tabLst/>
              <a:defRPr sz="1600" b="0" i="0">
                <a:solidFill>
                  <a:schemeClr val="tx1"/>
                </a:solidFill>
                <a:latin typeface="Montserrat" pitchFamily="2" charset="77"/>
              </a:defRPr>
            </a:lvl2pPr>
            <a:lvl3pPr marL="539750" indent="-180975" algn="l">
              <a:lnSpc>
                <a:spcPct val="100000"/>
              </a:lnSpc>
              <a:defRPr sz="1600" b="0" i="0">
                <a:solidFill>
                  <a:schemeClr val="tx1"/>
                </a:solidFill>
                <a:latin typeface="Montserrat" pitchFamily="2" charset="77"/>
              </a:defRPr>
            </a:lvl3pPr>
            <a:lvl4pPr marL="720725" indent="-185738" algn="l" defTabSz="984250">
              <a:lnSpc>
                <a:spcPct val="100000"/>
              </a:lnSpc>
              <a:tabLst/>
              <a:defRPr sz="1600" b="0" i="0">
                <a:solidFill>
                  <a:schemeClr val="tx1"/>
                </a:solidFill>
                <a:latin typeface="Montserrat" pitchFamily="2" charset="77"/>
              </a:defRPr>
            </a:lvl4pPr>
            <a:lvl5pPr marL="893763" indent="-174625" algn="l">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Iphone Image">
            <a:extLst>
              <a:ext uri="{FF2B5EF4-FFF2-40B4-BE49-F238E27FC236}">
                <a16:creationId xmlns:a16="http://schemas.microsoft.com/office/drawing/2014/main" id="{5D9A4562-0423-66FD-9521-1EB8057B7678}"/>
              </a:ext>
            </a:extLst>
          </p:cNvPr>
          <p:cNvSpPr>
            <a:spLocks noGrp="1"/>
          </p:cNvSpPr>
          <p:nvPr>
            <p:ph type="pic" sz="quarter" idx="29" hasCustomPrompt="1"/>
          </p:nvPr>
        </p:nvSpPr>
        <p:spPr>
          <a:xfrm>
            <a:off x="8801903" y="1024557"/>
            <a:ext cx="2362288" cy="1439693"/>
          </a:xfrm>
          <a:prstGeom prst="roundRect">
            <a:avLst>
              <a:gd name="adj" fmla="val 13018"/>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Tree>
    <p:extLst>
      <p:ext uri="{BB962C8B-B14F-4D97-AF65-F5344CB8AC3E}">
        <p14:creationId xmlns:p14="http://schemas.microsoft.com/office/powerpoint/2010/main" val="12256367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1 column">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C71A3E-868D-443B-5C48-E7A311B44168}"/>
              </a:ext>
            </a:extLst>
          </p:cNvPr>
          <p:cNvSpPr/>
          <p:nvPr/>
        </p:nvSpPr>
        <p:spPr>
          <a:xfrm>
            <a:off x="1540" y="1040859"/>
            <a:ext cx="12192000" cy="5817141"/>
          </a:xfrm>
          <a:prstGeom prst="rect">
            <a:avLst/>
          </a:prstGeom>
          <a:gradFill>
            <a:gsLst>
              <a:gs pos="100000">
                <a:srgbClr val="EFF4FE"/>
              </a:gs>
              <a:gs pos="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2" name="Picture 1">
            <a:extLst>
              <a:ext uri="{FF2B5EF4-FFF2-40B4-BE49-F238E27FC236}">
                <a16:creationId xmlns:a16="http://schemas.microsoft.com/office/drawing/2014/main" id="{2DA21A75-289D-24FC-59C1-EEC71F55004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539" y="18998"/>
            <a:ext cx="12192000" cy="6839002"/>
          </a:xfrm>
          <a:prstGeom prst="rect">
            <a:avLst/>
          </a:prstGeom>
        </p:spPr>
      </p:pic>
      <p:sp>
        <p:nvSpPr>
          <p:cNvPr id="4" name="Title">
            <a:extLst>
              <a:ext uri="{FF2B5EF4-FFF2-40B4-BE49-F238E27FC236}">
                <a16:creationId xmlns:a16="http://schemas.microsoft.com/office/drawing/2014/main" id="{EB5B3EBE-7DA5-A405-A154-41EA16756646}"/>
              </a:ext>
            </a:extLst>
          </p:cNvPr>
          <p:cNvSpPr>
            <a:spLocks noGrp="1"/>
          </p:cNvSpPr>
          <p:nvPr>
            <p:ph type="title" hasCustomPrompt="1"/>
          </p:nvPr>
        </p:nvSpPr>
        <p:spPr>
          <a:xfrm>
            <a:off x="515938" y="512761"/>
            <a:ext cx="10486567"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5" name="Text">
            <a:extLst>
              <a:ext uri="{FF2B5EF4-FFF2-40B4-BE49-F238E27FC236}">
                <a16:creationId xmlns:a16="http://schemas.microsoft.com/office/drawing/2014/main" id="{663DC7CA-89DC-608D-00E8-068D6219BA95}"/>
              </a:ext>
            </a:extLst>
          </p:cNvPr>
          <p:cNvSpPr>
            <a:spLocks noGrp="1"/>
          </p:cNvSpPr>
          <p:nvPr>
            <p:ph type="body" sz="quarter" idx="18" hasCustomPrompt="1"/>
          </p:nvPr>
        </p:nvSpPr>
        <p:spPr>
          <a:xfrm>
            <a:off x="515938" y="2220687"/>
            <a:ext cx="10486569" cy="4124552"/>
          </a:xfrm>
          <a:prstGeom prst="rect">
            <a:avLst/>
          </a:prstGeom>
        </p:spPr>
        <p:txBody>
          <a:bodyPr lIns="0" tIns="0" rIns="0" bIns="0"/>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2">
            <a:extLst>
              <a:ext uri="{FF2B5EF4-FFF2-40B4-BE49-F238E27FC236}">
                <a16:creationId xmlns:a16="http://schemas.microsoft.com/office/drawing/2014/main" id="{1D69B607-8AEB-6807-143D-6BCD875F90C1}"/>
              </a:ext>
            </a:extLst>
          </p:cNvPr>
          <p:cNvSpPr>
            <a:spLocks noGrp="1"/>
          </p:cNvSpPr>
          <p:nvPr>
            <p:ph type="body" sz="quarter" idx="16" hasCustomPrompt="1"/>
          </p:nvPr>
        </p:nvSpPr>
        <p:spPr>
          <a:xfrm>
            <a:off x="503817" y="1607640"/>
            <a:ext cx="5906711" cy="414433"/>
          </a:xfrm>
          <a:prstGeom prst="rect">
            <a:avLst/>
          </a:prstGeom>
        </p:spPr>
        <p:txBody>
          <a:bodyPr lIns="0" tIns="0" rIns="0" bIns="0" anchor="ctr"/>
          <a:lstStyle>
            <a:lvl1pPr marL="0" indent="0">
              <a:buNone/>
              <a:defRPr sz="1800" b="0" i="0">
                <a:solidFill>
                  <a:schemeClr val="tx1"/>
                </a:solidFill>
                <a:latin typeface="Montserrat" pitchFamily="2" charset="77"/>
              </a:defRPr>
            </a:lvl1pPr>
            <a:lvl2pPr marL="360000" indent="0">
              <a:buNone/>
              <a:defRPr sz="1200">
                <a:solidFill>
                  <a:schemeClr val="bg1"/>
                </a:solidFill>
              </a:defRPr>
            </a:lvl2pPr>
            <a:lvl3pPr marL="722312" indent="0">
              <a:buNone/>
              <a:defRPr sz="1200">
                <a:solidFill>
                  <a:schemeClr val="bg1"/>
                </a:solidFill>
              </a:defRPr>
            </a:lvl3pPr>
            <a:lvl4pPr marL="1071562" indent="0">
              <a:buNone/>
              <a:defRPr sz="1200">
                <a:solidFill>
                  <a:schemeClr val="bg1"/>
                </a:solidFill>
              </a:defRPr>
            </a:lvl4pPr>
            <a:lvl5pPr marL="1431925" indent="0">
              <a:buNone/>
              <a:defRPr sz="1200">
                <a:solidFill>
                  <a:schemeClr val="bg1"/>
                </a:solidFill>
              </a:defRPr>
            </a:lvl5pPr>
          </a:lstStyle>
          <a:p>
            <a:pPr lvl="0"/>
            <a:r>
              <a:rPr lang="en-US" dirty="0"/>
              <a:t>Add subhead here</a:t>
            </a:r>
          </a:p>
        </p:txBody>
      </p:sp>
    </p:spTree>
    <p:extLst>
      <p:ext uri="{BB962C8B-B14F-4D97-AF65-F5344CB8AC3E}">
        <p14:creationId xmlns:p14="http://schemas.microsoft.com/office/powerpoint/2010/main" val="180768677"/>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2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BA580-A856-A741-5C6D-8DA1A5AAF8A1}"/>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CF69BB0-9BC9-5284-9195-3C05AC33AD1D}"/>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C4649C95-FEAC-D051-3477-34A434A6C60B}"/>
              </a:ext>
            </a:extLst>
          </p:cNvPr>
          <p:cNvSpPr>
            <a:spLocks noGrp="1"/>
          </p:cNvSpPr>
          <p:nvPr>
            <p:ph type="body" sz="quarter" idx="18" hasCustomPrompt="1"/>
          </p:nvPr>
        </p:nvSpPr>
        <p:spPr>
          <a:xfrm>
            <a:off x="515939" y="1734304"/>
            <a:ext cx="5313032"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a:extLst>
              <a:ext uri="{FF2B5EF4-FFF2-40B4-BE49-F238E27FC236}">
                <a16:creationId xmlns:a16="http://schemas.microsoft.com/office/drawing/2014/main" id="{142C1BE5-6F2C-E406-5515-EECC6563AAEE}"/>
              </a:ext>
            </a:extLst>
          </p:cNvPr>
          <p:cNvSpPr>
            <a:spLocks noGrp="1"/>
          </p:cNvSpPr>
          <p:nvPr>
            <p:ph type="body" sz="quarter" idx="21" hasCustomPrompt="1"/>
          </p:nvPr>
        </p:nvSpPr>
        <p:spPr>
          <a:xfrm>
            <a:off x="6363031" y="1734304"/>
            <a:ext cx="53136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5DF8D091-C190-2306-569D-4DFC735248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58" y="520"/>
            <a:ext cx="12156379" cy="6856958"/>
          </a:xfrm>
          <a:prstGeom prst="rect">
            <a:avLst/>
          </a:prstGeom>
        </p:spPr>
      </p:pic>
    </p:spTree>
    <p:extLst>
      <p:ext uri="{BB962C8B-B14F-4D97-AF65-F5344CB8AC3E}">
        <p14:creationId xmlns:p14="http://schemas.microsoft.com/office/powerpoint/2010/main" val="3857480574"/>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0D06-F846-0DE7-87C4-F300DB1397D9}"/>
              </a:ext>
            </a:extLst>
          </p:cNvPr>
          <p:cNvPicPr>
            <a:picLocks noChangeAspect="1"/>
          </p:cNvPicPr>
          <p:nvPr userDrawn="1"/>
        </p:nvPicPr>
        <p:blipFill>
          <a:blip r:embed="rId2"/>
          <a:stretch>
            <a:fillRect/>
          </a:stretch>
        </p:blipFill>
        <p:spPr>
          <a:xfrm>
            <a:off x="0" y="542545"/>
            <a:ext cx="12192000" cy="6315455"/>
          </a:xfrm>
          <a:prstGeom prst="rect">
            <a:avLst/>
          </a:prstGeom>
        </p:spPr>
      </p:pic>
      <p:sp>
        <p:nvSpPr>
          <p:cNvPr id="7" name="Title">
            <a:extLst>
              <a:ext uri="{FF2B5EF4-FFF2-40B4-BE49-F238E27FC236}">
                <a16:creationId xmlns:a16="http://schemas.microsoft.com/office/drawing/2014/main" id="{727F5777-6EA4-0233-35FB-0D154C8D0467}"/>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
        <p:nvSpPr>
          <p:cNvPr id="8" name="Text">
            <a:extLst>
              <a:ext uri="{FF2B5EF4-FFF2-40B4-BE49-F238E27FC236}">
                <a16:creationId xmlns:a16="http://schemas.microsoft.com/office/drawing/2014/main" id="{46E4B628-E146-D5F8-8051-3B094F80621A}"/>
              </a:ext>
            </a:extLst>
          </p:cNvPr>
          <p:cNvSpPr>
            <a:spLocks noGrp="1"/>
          </p:cNvSpPr>
          <p:nvPr>
            <p:ph type="body" sz="quarter" idx="18" hasCustomPrompt="1"/>
          </p:nvPr>
        </p:nvSpPr>
        <p:spPr>
          <a:xfrm>
            <a:off x="515939" y="1734301"/>
            <a:ext cx="3328169"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a:extLst>
              <a:ext uri="{FF2B5EF4-FFF2-40B4-BE49-F238E27FC236}">
                <a16:creationId xmlns:a16="http://schemas.microsoft.com/office/drawing/2014/main" id="{32A00E19-5F7D-504D-8944-CD731E615561}"/>
              </a:ext>
            </a:extLst>
          </p:cNvPr>
          <p:cNvSpPr>
            <a:spLocks noGrp="1"/>
          </p:cNvSpPr>
          <p:nvPr>
            <p:ph type="body" sz="quarter" idx="21" hasCustomPrompt="1"/>
          </p:nvPr>
        </p:nvSpPr>
        <p:spPr>
          <a:xfrm>
            <a:off x="8340289"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a:extLst>
              <a:ext uri="{FF2B5EF4-FFF2-40B4-BE49-F238E27FC236}">
                <a16:creationId xmlns:a16="http://schemas.microsoft.com/office/drawing/2014/main" id="{CD0899CA-CE69-7341-D931-2E062D512B53}"/>
              </a:ext>
            </a:extLst>
          </p:cNvPr>
          <p:cNvSpPr>
            <a:spLocks noGrp="1"/>
          </p:cNvSpPr>
          <p:nvPr>
            <p:ph type="body" sz="quarter" idx="23" hasCustomPrompt="1"/>
          </p:nvPr>
        </p:nvSpPr>
        <p:spPr>
          <a:xfrm>
            <a:off x="4427198" y="1734301"/>
            <a:ext cx="3330000" cy="4124552"/>
          </a:xfrm>
          <a:prstGeom prst="rect">
            <a:avLst/>
          </a:prstGeom>
        </p:spPr>
        <p:txBody>
          <a:bodyPr lIns="0" tIns="0" rIns="0" bIns="0"/>
          <a:lstStyle>
            <a:lvl1pPr marL="179388" indent="-179388">
              <a:lnSpc>
                <a:spcPct val="100000"/>
              </a:lnSpc>
              <a:defRPr sz="1600" b="0" i="0">
                <a:solidFill>
                  <a:schemeClr val="tx1"/>
                </a:solidFill>
                <a:latin typeface="Montserrat" pitchFamily="2" charset="77"/>
              </a:defRPr>
            </a:lvl1pPr>
            <a:lvl2pPr marL="363538" indent="-187325">
              <a:lnSpc>
                <a:spcPct val="100000"/>
              </a:lnSpc>
              <a:tabLst/>
              <a:defRPr sz="1600" b="0" i="0">
                <a:solidFill>
                  <a:schemeClr val="tx1"/>
                </a:solidFill>
                <a:latin typeface="Montserrat" pitchFamily="2" charset="77"/>
              </a:defRPr>
            </a:lvl2pPr>
            <a:lvl3pPr marL="539750" indent="-180975">
              <a:lnSpc>
                <a:spcPct val="100000"/>
              </a:lnSpc>
              <a:defRPr sz="1600" b="0" i="0">
                <a:solidFill>
                  <a:schemeClr val="tx1"/>
                </a:solidFill>
                <a:latin typeface="Montserrat" pitchFamily="2" charset="77"/>
              </a:defRPr>
            </a:lvl3pPr>
            <a:lvl4pPr marL="720725" indent="-185738" defTabSz="984250">
              <a:lnSpc>
                <a:spcPct val="100000"/>
              </a:lnSpc>
              <a:tabLst/>
              <a:defRPr sz="1600" b="0" i="0">
                <a:solidFill>
                  <a:schemeClr val="tx1"/>
                </a:solidFill>
                <a:latin typeface="Montserrat" pitchFamily="2" charset="77"/>
              </a:defRPr>
            </a:lvl4pPr>
            <a:lvl5pPr marL="893763" indent="-174625">
              <a:lnSpc>
                <a:spcPct val="100000"/>
              </a:lnSpc>
              <a:defRPr sz="1600" b="0" i="0">
                <a:solidFill>
                  <a:schemeClr val="tx1"/>
                </a:solidFill>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2" name="Picture 1">
            <a:extLst>
              <a:ext uri="{FF2B5EF4-FFF2-40B4-BE49-F238E27FC236}">
                <a16:creationId xmlns:a16="http://schemas.microsoft.com/office/drawing/2014/main" id="{849CA42A-6DAD-6AAB-F40B-D879A3B6FF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58227" cy="6858000"/>
          </a:xfrm>
          <a:prstGeom prst="rect">
            <a:avLst/>
          </a:prstGeom>
        </p:spPr>
      </p:pic>
    </p:spTree>
    <p:extLst>
      <p:ext uri="{BB962C8B-B14F-4D97-AF65-F5344CB8AC3E}">
        <p14:creationId xmlns:p14="http://schemas.microsoft.com/office/powerpoint/2010/main" val="1439491249"/>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ndor Listing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E311B-62A6-B283-F6DC-71114FE79809}"/>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3" name="Image">
            <a:extLst>
              <a:ext uri="{FF2B5EF4-FFF2-40B4-BE49-F238E27FC236}">
                <a16:creationId xmlns:a16="http://schemas.microsoft.com/office/drawing/2014/main" id="{B58270DD-5D15-A342-9C8E-E31CE7FE8FAB}"/>
              </a:ext>
            </a:extLst>
          </p:cNvPr>
          <p:cNvSpPr>
            <a:spLocks noGrp="1"/>
          </p:cNvSpPr>
          <p:nvPr>
            <p:ph type="pic" sz="quarter" idx="10" hasCustomPrompt="1"/>
          </p:nvPr>
        </p:nvSpPr>
        <p:spPr>
          <a:xfrm>
            <a:off x="515938" y="2016125"/>
            <a:ext cx="11160125" cy="4329113"/>
          </a:xfrm>
          <a:prstGeom prst="rect">
            <a:avLst/>
          </a:prstGeom>
          <a:noFill/>
        </p:spPr>
        <p:txBody>
          <a:bodyPr anchor="ctr"/>
          <a:lstStyle>
            <a:lvl1pPr marL="0" indent="0" algn="ctr">
              <a:buNone/>
              <a:defRPr>
                <a:latin typeface="+mj-lt"/>
              </a:defRPr>
            </a:lvl1pPr>
          </a:lstStyle>
          <a:p>
            <a:r>
              <a:rPr lang="en-AU" dirty="0"/>
              <a:t>CLICK TO INSERT VENDOR IMAGES</a:t>
            </a:r>
          </a:p>
        </p:txBody>
      </p:sp>
      <p:sp>
        <p:nvSpPr>
          <p:cNvPr id="5" name="Title">
            <a:extLst>
              <a:ext uri="{FF2B5EF4-FFF2-40B4-BE49-F238E27FC236}">
                <a16:creationId xmlns:a16="http://schemas.microsoft.com/office/drawing/2014/main" id="{17DF4CDD-1B02-D51B-153E-9AC1E05ACAAF}"/>
              </a:ext>
            </a:extLst>
          </p:cNvPr>
          <p:cNvSpPr>
            <a:spLocks noGrp="1"/>
          </p:cNvSpPr>
          <p:nvPr>
            <p:ph type="title" hasCustomPrompt="1"/>
          </p:nvPr>
        </p:nvSpPr>
        <p:spPr>
          <a:xfrm>
            <a:off x="515939" y="387047"/>
            <a:ext cx="8789426" cy="896265"/>
          </a:xfrm>
          <a:prstGeom prst="rect">
            <a:avLst/>
          </a:prstGeom>
        </p:spPr>
        <p:txBody>
          <a:bodyPr vert="horz" lIns="0" tIns="0" rIns="0" bIns="0" rtlCol="0" anchor="b">
            <a:noAutofit/>
          </a:bodyPr>
          <a:lstStyle>
            <a:lvl1pPr>
              <a:lnSpc>
                <a:spcPts val="3000"/>
              </a:lnSpc>
              <a:defRPr sz="3000">
                <a:solidFill>
                  <a:schemeClr val="tx1"/>
                </a:solidFill>
              </a:defRPr>
            </a:lvl1pPr>
          </a:lstStyle>
          <a:p>
            <a:r>
              <a:rPr lang="en-US"/>
              <a:t>Click To </a:t>
            </a:r>
            <a:br>
              <a:rPr lang="en-US"/>
            </a:br>
            <a:r>
              <a:rPr lang="en-US"/>
              <a:t>Edit Title</a:t>
            </a:r>
            <a:endParaRPr lang="en-AU"/>
          </a:p>
        </p:txBody>
      </p:sp>
    </p:spTree>
    <p:extLst>
      <p:ext uri="{BB962C8B-B14F-4D97-AF65-F5344CB8AC3E}">
        <p14:creationId xmlns:p14="http://schemas.microsoft.com/office/powerpoint/2010/main" val="20672892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ext + 2 icon with quot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C353E0-BA05-CD0C-0E3A-9359CDD4C8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1" y="520"/>
            <a:ext cx="12156381" cy="6856958"/>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9" y="1653149"/>
            <a:ext cx="7645294"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956712"/>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2182680"/>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2788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764529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46064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0452"/>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7" name="Rectangle: Rounded Corners 6">
            <a:extLst>
              <a:ext uri="{FF2B5EF4-FFF2-40B4-BE49-F238E27FC236}">
                <a16:creationId xmlns:a16="http://schemas.microsoft.com/office/drawing/2014/main" id="{E1CFECC5-4F6A-4B93-F56A-D994BBD210D7}"/>
              </a:ext>
            </a:extLst>
          </p:cNvPr>
          <p:cNvSpPr/>
          <p:nvPr userDrawn="1"/>
        </p:nvSpPr>
        <p:spPr>
          <a:xfrm>
            <a:off x="9190477" y="600383"/>
            <a:ext cx="2430032" cy="5425902"/>
          </a:xfrm>
          <a:prstGeom prst="roundRect">
            <a:avLst>
              <a:gd name="adj" fmla="val 7256"/>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pic>
        <p:nvPicPr>
          <p:cNvPr id="9" name="Quote Mark - start">
            <a:extLst>
              <a:ext uri="{FF2B5EF4-FFF2-40B4-BE49-F238E27FC236}">
                <a16:creationId xmlns:a16="http://schemas.microsoft.com/office/drawing/2014/main" id="{2F0A3548-F2D5-BD6F-3EE1-5B2845442B6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905" y="983073"/>
            <a:ext cx="462016" cy="462014"/>
          </a:xfrm>
          <a:prstGeom prst="rect">
            <a:avLst/>
          </a:prstGeom>
        </p:spPr>
      </p:pic>
      <p:pic>
        <p:nvPicPr>
          <p:cNvPr id="10" name="Quote Mark - end">
            <a:extLst>
              <a:ext uri="{FF2B5EF4-FFF2-40B4-BE49-F238E27FC236}">
                <a16:creationId xmlns:a16="http://schemas.microsoft.com/office/drawing/2014/main" id="{84373869-F112-0C6B-0640-549DFD1AEB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0909765" y="4362979"/>
            <a:ext cx="462014" cy="462014"/>
          </a:xfrm>
          <a:prstGeom prst="rect">
            <a:avLst/>
          </a:prstGeom>
        </p:spPr>
      </p:pic>
      <p:sp>
        <p:nvSpPr>
          <p:cNvPr id="11" name="Name">
            <a:extLst>
              <a:ext uri="{FF2B5EF4-FFF2-40B4-BE49-F238E27FC236}">
                <a16:creationId xmlns:a16="http://schemas.microsoft.com/office/drawing/2014/main" id="{A6EEC29A-791E-2CEE-9208-F7A12E23BFDB}"/>
              </a:ext>
            </a:extLst>
          </p:cNvPr>
          <p:cNvSpPr>
            <a:spLocks noGrp="1"/>
          </p:cNvSpPr>
          <p:nvPr>
            <p:ph type="body" sz="quarter" idx="11" hasCustomPrompt="1"/>
          </p:nvPr>
        </p:nvSpPr>
        <p:spPr>
          <a:xfrm>
            <a:off x="9580545" y="5160419"/>
            <a:ext cx="1431561" cy="481623"/>
          </a:xfrm>
          <a:prstGeom prst="rect">
            <a:avLst/>
          </a:prstGeom>
        </p:spPr>
        <p:txBody>
          <a:bodyPr lIns="0" tIns="0" rIns="0" bIns="0"/>
          <a:lstStyle>
            <a:lvl1pPr marL="0" indent="0">
              <a:buNone/>
              <a:defRPr sz="1200">
                <a:latin typeface="+mj-lt"/>
              </a:defRPr>
            </a:lvl1pPr>
          </a:lstStyle>
          <a:p>
            <a:pPr lvl="0"/>
            <a:r>
              <a:rPr lang="en-US"/>
              <a:t>Name</a:t>
            </a:r>
          </a:p>
          <a:p>
            <a:pPr lvl="0"/>
            <a:r>
              <a:rPr lang="en-US"/>
              <a:t>JOB TITLE</a:t>
            </a:r>
          </a:p>
        </p:txBody>
      </p:sp>
      <p:sp>
        <p:nvSpPr>
          <p:cNvPr id="14" name="Text">
            <a:extLst>
              <a:ext uri="{FF2B5EF4-FFF2-40B4-BE49-F238E27FC236}">
                <a16:creationId xmlns:a16="http://schemas.microsoft.com/office/drawing/2014/main" id="{E33BEF50-C89C-0FD2-1B43-E1F8B3A1D30D}"/>
              </a:ext>
            </a:extLst>
          </p:cNvPr>
          <p:cNvSpPr>
            <a:spLocks noGrp="1"/>
          </p:cNvSpPr>
          <p:nvPr>
            <p:ph type="body" sz="quarter" idx="56" hasCustomPrompt="1"/>
          </p:nvPr>
        </p:nvSpPr>
        <p:spPr>
          <a:xfrm>
            <a:off x="9560521" y="1759571"/>
            <a:ext cx="1743019" cy="1518097"/>
          </a:xfrm>
          <a:prstGeom prst="rect">
            <a:avLst/>
          </a:prstGeom>
        </p:spPr>
        <p:txBody>
          <a:bodyPr lIns="0" tIns="0" rIns="0" bIns="0" anchor="ctr"/>
          <a:lstStyle>
            <a:lvl1pPr marL="0" indent="0" algn="l">
              <a:lnSpc>
                <a:spcPct val="100000"/>
              </a:lnSpc>
              <a:buNone/>
              <a:defRPr sz="1600" b="0" i="0">
                <a:latin typeface="Montserrat" pitchFamily="2" charset="77"/>
              </a:defRPr>
            </a:lvl1pPr>
            <a:lvl2pPr marL="176213" indent="0" algn="l">
              <a:lnSpc>
                <a:spcPct val="100000"/>
              </a:lnSpc>
              <a:buNone/>
              <a:tabLst/>
              <a:defRPr sz="1600">
                <a:latin typeface="+mn-lt"/>
              </a:defRPr>
            </a:lvl2pPr>
            <a:lvl3pPr marL="358775" indent="0" algn="l">
              <a:lnSpc>
                <a:spcPct val="100000"/>
              </a:lnSpc>
              <a:buNone/>
              <a:defRPr sz="1600">
                <a:latin typeface="+mn-lt"/>
              </a:defRPr>
            </a:lvl3pPr>
            <a:lvl4pPr marL="534987" indent="0" algn="l" defTabSz="984250">
              <a:lnSpc>
                <a:spcPct val="100000"/>
              </a:lnSpc>
              <a:buNone/>
              <a:tabLst/>
              <a:defRPr sz="1600">
                <a:latin typeface="+mn-lt"/>
              </a:defRPr>
            </a:lvl4pPr>
            <a:lvl5pPr marL="719138" indent="0" algn="l">
              <a:lnSpc>
                <a:spcPct val="100000"/>
              </a:lnSpc>
              <a:buNone/>
              <a:defRPr sz="1600">
                <a:latin typeface="+mn-lt"/>
              </a:defRPr>
            </a:lvl5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a:t>
            </a:r>
            <a:r>
              <a:rPr lang="en-US" dirty="0" err="1"/>
              <a:t>textClick</a:t>
            </a:r>
            <a:r>
              <a:rPr lang="en-US" dirty="0"/>
              <a:t> to edit text Click to edit </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en-US" dirty="0"/>
              <a:t>Click to edit text</a:t>
            </a:r>
          </a:p>
          <a:p>
            <a:pPr lvl="0"/>
            <a:endParaRPr lang="en-US" dirty="0"/>
          </a:p>
        </p:txBody>
      </p:sp>
    </p:spTree>
    <p:extLst>
      <p:ext uri="{BB962C8B-B14F-4D97-AF65-F5344CB8AC3E}">
        <p14:creationId xmlns:p14="http://schemas.microsoft.com/office/powerpoint/2010/main" val="357392330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 2 icon with image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9F586-5C1A-1443-4892-C77B04132816}"/>
              </a:ext>
            </a:extLst>
          </p:cNvPr>
          <p:cNvPicPr>
            <a:picLocks noChangeAspect="1"/>
          </p:cNvPicPr>
          <p:nvPr userDrawn="1"/>
        </p:nvPicPr>
        <p:blipFill>
          <a:blip r:embed="rId2"/>
          <a:stretch>
            <a:fillRect/>
          </a:stretch>
        </p:blipFill>
        <p:spPr>
          <a:xfrm>
            <a:off x="31935" y="0"/>
            <a:ext cx="12155425" cy="6858000"/>
          </a:xfrm>
          <a:prstGeom prst="rect">
            <a:avLst/>
          </a:prstGeom>
        </p:spPr>
      </p:pic>
      <p:sp>
        <p:nvSpPr>
          <p:cNvPr id="2" name="Rectangle: Rounded Corners 1">
            <a:extLst>
              <a:ext uri="{FF2B5EF4-FFF2-40B4-BE49-F238E27FC236}">
                <a16:creationId xmlns:a16="http://schemas.microsoft.com/office/drawing/2014/main" id="{1970F276-EC55-8EF8-85D3-69A88DF4D820}"/>
              </a:ext>
            </a:extLst>
          </p:cNvPr>
          <p:cNvSpPr/>
          <p:nvPr userDrawn="1"/>
        </p:nvSpPr>
        <p:spPr>
          <a:xfrm>
            <a:off x="530348" y="1391055"/>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379998" y="1694618"/>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8"/>
            <a:ext cx="7645295" cy="507898"/>
          </a:xfrm>
          <a:prstGeom prst="rect">
            <a:avLst/>
          </a:prstGeom>
        </p:spPr>
        <p:txBody>
          <a:bodyPr vert="horz" lIns="0" tIns="0" rIns="0" bIns="0" rtlCol="0" anchor="b">
            <a:noAutofit/>
          </a:bodyPr>
          <a:lstStyle>
            <a:lvl1pPr>
              <a:lnSpc>
                <a:spcPts val="3000"/>
              </a:lnSpc>
              <a:defRPr sz="3000"/>
            </a:lvl1pPr>
          </a:lstStyle>
          <a:p>
            <a:r>
              <a:rPr lang="en-US"/>
              <a:t>Click To Edit Title</a:t>
            </a:r>
            <a:endParaRPr lang="en-AU"/>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846495" y="1099226"/>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1104783" y="192058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1199780" y="202353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1" name="Rectangle: Rounded Corners 20">
            <a:extLst>
              <a:ext uri="{FF2B5EF4-FFF2-40B4-BE49-F238E27FC236}">
                <a16:creationId xmlns:a16="http://schemas.microsoft.com/office/drawing/2014/main" id="{88A6E887-9BF4-C2CE-0A8E-1695F5B51AB0}"/>
              </a:ext>
            </a:extLst>
          </p:cNvPr>
          <p:cNvSpPr/>
          <p:nvPr userDrawn="1"/>
        </p:nvSpPr>
        <p:spPr>
          <a:xfrm>
            <a:off x="530348" y="4114800"/>
            <a:ext cx="8020265" cy="191148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5" name="Text">
            <a:extLst>
              <a:ext uri="{FF2B5EF4-FFF2-40B4-BE49-F238E27FC236}">
                <a16:creationId xmlns:a16="http://schemas.microsoft.com/office/drawing/2014/main" id="{B875E646-A9D7-A755-2391-811862B525AA}"/>
              </a:ext>
            </a:extLst>
          </p:cNvPr>
          <p:cNvSpPr>
            <a:spLocks noGrp="1"/>
          </p:cNvSpPr>
          <p:nvPr>
            <p:ph type="body" sz="quarter" idx="29" hasCustomPrompt="1"/>
          </p:nvPr>
        </p:nvSpPr>
        <p:spPr>
          <a:xfrm>
            <a:off x="2379998" y="4418363"/>
            <a:ext cx="5348371" cy="1320956"/>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Iphone Image">
            <a:extLst>
              <a:ext uri="{FF2B5EF4-FFF2-40B4-BE49-F238E27FC236}">
                <a16:creationId xmlns:a16="http://schemas.microsoft.com/office/drawing/2014/main" id="{F1C7D3D7-8B59-6912-B520-9C15C7D1EE31}"/>
              </a:ext>
            </a:extLst>
          </p:cNvPr>
          <p:cNvSpPr>
            <a:spLocks noGrp="1"/>
          </p:cNvSpPr>
          <p:nvPr>
            <p:ph type="pic" sz="quarter" idx="30" hasCustomPrompt="1"/>
          </p:nvPr>
        </p:nvSpPr>
        <p:spPr>
          <a:xfrm>
            <a:off x="7846495" y="3822971"/>
            <a:ext cx="3463047" cy="2490280"/>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27" name="Rectangle: Rounded Corners 26">
            <a:extLst>
              <a:ext uri="{FF2B5EF4-FFF2-40B4-BE49-F238E27FC236}">
                <a16:creationId xmlns:a16="http://schemas.microsoft.com/office/drawing/2014/main" id="{857C9CC8-EA65-4B99-06E2-720907B2A6AC}"/>
              </a:ext>
            </a:extLst>
          </p:cNvPr>
          <p:cNvSpPr/>
          <p:nvPr userDrawn="1"/>
        </p:nvSpPr>
        <p:spPr>
          <a:xfrm>
            <a:off x="1104783" y="4644331"/>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Icon1">
            <a:extLst>
              <a:ext uri="{FF2B5EF4-FFF2-40B4-BE49-F238E27FC236}">
                <a16:creationId xmlns:a16="http://schemas.microsoft.com/office/drawing/2014/main" id="{82E0D474-31B2-8437-E287-77A82FB826F2}"/>
              </a:ext>
            </a:extLst>
          </p:cNvPr>
          <p:cNvSpPr>
            <a:spLocks noGrp="1" noChangeAspect="1"/>
          </p:cNvSpPr>
          <p:nvPr>
            <p:ph type="pic" sz="quarter" idx="31" hasCustomPrompt="1"/>
          </p:nvPr>
        </p:nvSpPr>
        <p:spPr>
          <a:xfrm>
            <a:off x="1199780" y="4747276"/>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2920493023"/>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ext + 3 icon with im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D24BD-D7D7-28D7-1157-5A1DFE9212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7" y="0"/>
            <a:ext cx="12158225" cy="6857998"/>
          </a:xfrm>
          <a:prstGeom prst="rect">
            <a:avLst/>
          </a:prstGeom>
        </p:spPr>
      </p:pic>
      <p:sp>
        <p:nvSpPr>
          <p:cNvPr id="12" name="Text">
            <a:extLst>
              <a:ext uri="{FF2B5EF4-FFF2-40B4-BE49-F238E27FC236}">
                <a16:creationId xmlns:a16="http://schemas.microsoft.com/office/drawing/2014/main" id="{1E85E140-5973-550C-5203-7E8AAE4C1481}"/>
              </a:ext>
            </a:extLst>
          </p:cNvPr>
          <p:cNvSpPr>
            <a:spLocks noGrp="1"/>
          </p:cNvSpPr>
          <p:nvPr>
            <p:ph type="body" sz="quarter" idx="23" hasCustomPrompt="1"/>
          </p:nvPr>
        </p:nvSpPr>
        <p:spPr>
          <a:xfrm>
            <a:off x="2088169" y="1652852"/>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7" name="Title">
            <a:extLst>
              <a:ext uri="{FF2B5EF4-FFF2-40B4-BE49-F238E27FC236}">
                <a16:creationId xmlns:a16="http://schemas.microsoft.com/office/drawing/2014/main" id="{55605543-299F-A1F9-C2A1-D8454E661274}"/>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3" name="Text">
            <a:extLst>
              <a:ext uri="{FF2B5EF4-FFF2-40B4-BE49-F238E27FC236}">
                <a16:creationId xmlns:a16="http://schemas.microsoft.com/office/drawing/2014/main" id="{84F13D31-21AD-1113-5E4A-36C96A1C88AB}"/>
              </a:ext>
            </a:extLst>
          </p:cNvPr>
          <p:cNvSpPr>
            <a:spLocks noGrp="1"/>
          </p:cNvSpPr>
          <p:nvPr>
            <p:ph type="body" sz="quarter" idx="27" hasCustomPrompt="1"/>
          </p:nvPr>
        </p:nvSpPr>
        <p:spPr>
          <a:xfrm>
            <a:off x="2088169" y="3355887"/>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Iphone Image">
            <a:extLst>
              <a:ext uri="{FF2B5EF4-FFF2-40B4-BE49-F238E27FC236}">
                <a16:creationId xmlns:a16="http://schemas.microsoft.com/office/drawing/2014/main" id="{356623D8-08CD-682B-1A81-0FDC8DB2565B}"/>
              </a:ext>
            </a:extLst>
          </p:cNvPr>
          <p:cNvSpPr>
            <a:spLocks noGrp="1"/>
          </p:cNvSpPr>
          <p:nvPr>
            <p:ph type="pic" sz="quarter" idx="28" hasCustomPrompt="1"/>
          </p:nvPr>
        </p:nvSpPr>
        <p:spPr>
          <a:xfrm>
            <a:off x="7577846" y="525294"/>
            <a:ext cx="4033284" cy="5807412"/>
          </a:xfrm>
          <a:prstGeom prst="roundRect">
            <a:avLst>
              <a:gd name="adj" fmla="val 7613"/>
            </a:avLst>
          </a:prstGeom>
          <a:solidFill>
            <a:schemeClr val="bg1">
              <a:lumMod val="75000"/>
            </a:schemeClr>
          </a:solidFill>
        </p:spPr>
        <p:txBody>
          <a:bodyPr anchor="ctr"/>
          <a:lstStyle>
            <a:lvl1pPr marL="0" indent="0" algn="ctr">
              <a:buNone/>
              <a:defRPr sz="1400">
                <a:latin typeface="+mj-lt"/>
              </a:defRPr>
            </a:lvl1pPr>
          </a:lstStyle>
          <a:p>
            <a:r>
              <a:rPr lang="en-US" dirty="0"/>
              <a:t>Click to Add</a:t>
            </a:r>
          </a:p>
          <a:p>
            <a:r>
              <a:rPr lang="en-US" dirty="0"/>
              <a:t>Image Here</a:t>
            </a:r>
          </a:p>
        </p:txBody>
      </p:sp>
      <p:sp>
        <p:nvSpPr>
          <p:cNvPr id="8" name="Rectangle: Rounded Corners 7">
            <a:extLst>
              <a:ext uri="{FF2B5EF4-FFF2-40B4-BE49-F238E27FC236}">
                <a16:creationId xmlns:a16="http://schemas.microsoft.com/office/drawing/2014/main" id="{558F1F6A-26D2-D933-CD22-6B2912F90EFC}"/>
              </a:ext>
            </a:extLst>
          </p:cNvPr>
          <p:cNvSpPr/>
          <p:nvPr userDrawn="1"/>
        </p:nvSpPr>
        <p:spPr>
          <a:xfrm>
            <a:off x="696221" y="1831772"/>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3" name="Icon1">
            <a:extLst>
              <a:ext uri="{FF2B5EF4-FFF2-40B4-BE49-F238E27FC236}">
                <a16:creationId xmlns:a16="http://schemas.microsoft.com/office/drawing/2014/main" id="{FBB8402D-3E5F-1C49-F3AA-8842C707D451}"/>
              </a:ext>
            </a:extLst>
          </p:cNvPr>
          <p:cNvSpPr>
            <a:spLocks noGrp="1" noChangeAspect="1"/>
          </p:cNvSpPr>
          <p:nvPr>
            <p:ph type="pic" sz="quarter" idx="10" hasCustomPrompt="1"/>
          </p:nvPr>
        </p:nvSpPr>
        <p:spPr>
          <a:xfrm>
            <a:off x="791218" y="19347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4" name="Rectangle: Rounded Corners 13">
            <a:extLst>
              <a:ext uri="{FF2B5EF4-FFF2-40B4-BE49-F238E27FC236}">
                <a16:creationId xmlns:a16="http://schemas.microsoft.com/office/drawing/2014/main" id="{420C09F0-CCD0-0F3A-960E-DC3D197ECF41}"/>
              </a:ext>
            </a:extLst>
          </p:cNvPr>
          <p:cNvSpPr/>
          <p:nvPr userDrawn="1"/>
        </p:nvSpPr>
        <p:spPr>
          <a:xfrm>
            <a:off x="696221" y="3597885"/>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5" name="Icon1">
            <a:extLst>
              <a:ext uri="{FF2B5EF4-FFF2-40B4-BE49-F238E27FC236}">
                <a16:creationId xmlns:a16="http://schemas.microsoft.com/office/drawing/2014/main" id="{1A7CDFB5-0CAF-B380-C928-35A4143FB84D}"/>
              </a:ext>
            </a:extLst>
          </p:cNvPr>
          <p:cNvSpPr>
            <a:spLocks noGrp="1" noChangeAspect="1"/>
          </p:cNvSpPr>
          <p:nvPr>
            <p:ph type="pic" sz="quarter" idx="30" hasCustomPrompt="1"/>
          </p:nvPr>
        </p:nvSpPr>
        <p:spPr>
          <a:xfrm>
            <a:off x="791218" y="3700830"/>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18" name="Text">
            <a:extLst>
              <a:ext uri="{FF2B5EF4-FFF2-40B4-BE49-F238E27FC236}">
                <a16:creationId xmlns:a16="http://schemas.microsoft.com/office/drawing/2014/main" id="{3CEA8B38-65C8-8ED9-AD14-493D76E3D359}"/>
              </a:ext>
            </a:extLst>
          </p:cNvPr>
          <p:cNvSpPr>
            <a:spLocks noGrp="1"/>
          </p:cNvSpPr>
          <p:nvPr>
            <p:ph type="body" sz="quarter" idx="31" hasCustomPrompt="1"/>
          </p:nvPr>
        </p:nvSpPr>
        <p:spPr>
          <a:xfrm>
            <a:off x="2088169" y="5082005"/>
            <a:ext cx="5348371" cy="1440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2" name="Rectangle: Rounded Corners 21">
            <a:extLst>
              <a:ext uri="{FF2B5EF4-FFF2-40B4-BE49-F238E27FC236}">
                <a16:creationId xmlns:a16="http://schemas.microsoft.com/office/drawing/2014/main" id="{9A44F4F9-54E8-8FD0-5351-8D234898E54B}"/>
              </a:ext>
            </a:extLst>
          </p:cNvPr>
          <p:cNvSpPr/>
          <p:nvPr userDrawn="1"/>
        </p:nvSpPr>
        <p:spPr>
          <a:xfrm>
            <a:off x="696221" y="5324003"/>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Icon1">
            <a:extLst>
              <a:ext uri="{FF2B5EF4-FFF2-40B4-BE49-F238E27FC236}">
                <a16:creationId xmlns:a16="http://schemas.microsoft.com/office/drawing/2014/main" id="{14FD5F57-9B69-1935-910B-855ED01912F6}"/>
              </a:ext>
            </a:extLst>
          </p:cNvPr>
          <p:cNvSpPr>
            <a:spLocks noGrp="1" noChangeAspect="1"/>
          </p:cNvSpPr>
          <p:nvPr>
            <p:ph type="pic" sz="quarter" idx="32" hasCustomPrompt="1"/>
          </p:nvPr>
        </p:nvSpPr>
        <p:spPr>
          <a:xfrm>
            <a:off x="791218" y="5426948"/>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97276016"/>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2 icons and tex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7C3AB-3BEA-2DD5-3693-C143E123D8B2}"/>
              </a:ext>
            </a:extLst>
          </p:cNvPr>
          <p:cNvPicPr>
            <a:picLocks noChangeAspect="1"/>
          </p:cNvPicPr>
          <p:nvPr userDrawn="1"/>
        </p:nvPicPr>
        <p:blipFill>
          <a:blip r:embed="rId2"/>
          <a:stretch>
            <a:fillRect/>
          </a:stretch>
        </p:blipFill>
        <p:spPr>
          <a:xfrm rot="10800000">
            <a:off x="0" y="0"/>
            <a:ext cx="12192000" cy="6315455"/>
          </a:xfrm>
          <a:prstGeom prst="rect">
            <a:avLst/>
          </a:prstGeom>
        </p:spPr>
      </p:pic>
      <p:sp>
        <p:nvSpPr>
          <p:cNvPr id="11" name="Title">
            <a:extLst>
              <a:ext uri="{FF2B5EF4-FFF2-40B4-BE49-F238E27FC236}">
                <a16:creationId xmlns:a16="http://schemas.microsoft.com/office/drawing/2014/main" id="{11717A17-EC1F-CDE3-84C5-E9B261D82914}"/>
              </a:ext>
            </a:extLst>
          </p:cNvPr>
          <p:cNvSpPr>
            <a:spLocks noGrp="1"/>
          </p:cNvSpPr>
          <p:nvPr>
            <p:ph type="title" hasCustomPrompt="1"/>
          </p:nvPr>
        </p:nvSpPr>
        <p:spPr>
          <a:xfrm>
            <a:off x="57114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4" name="Text">
            <a:extLst>
              <a:ext uri="{FF2B5EF4-FFF2-40B4-BE49-F238E27FC236}">
                <a16:creationId xmlns:a16="http://schemas.microsoft.com/office/drawing/2014/main" id="{54526299-D6F4-2DF3-F9F1-5C33D00874A6}"/>
              </a:ext>
            </a:extLst>
          </p:cNvPr>
          <p:cNvSpPr>
            <a:spLocks noGrp="1"/>
          </p:cNvSpPr>
          <p:nvPr>
            <p:ph type="body" sz="quarter" idx="23" hasCustomPrompt="1"/>
          </p:nvPr>
        </p:nvSpPr>
        <p:spPr>
          <a:xfrm>
            <a:off x="571140"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ext">
            <a:extLst>
              <a:ext uri="{FF2B5EF4-FFF2-40B4-BE49-F238E27FC236}">
                <a16:creationId xmlns:a16="http://schemas.microsoft.com/office/drawing/2014/main" id="{D60BD768-66C8-3D16-7253-8F770E665301}"/>
              </a:ext>
            </a:extLst>
          </p:cNvPr>
          <p:cNvSpPr>
            <a:spLocks noGrp="1"/>
          </p:cNvSpPr>
          <p:nvPr>
            <p:ph type="body" sz="quarter" idx="25" hasCustomPrompt="1"/>
          </p:nvPr>
        </p:nvSpPr>
        <p:spPr>
          <a:xfrm>
            <a:off x="5500461" y="3677363"/>
            <a:ext cx="4320000" cy="2052000"/>
          </a:xfrm>
          <a:prstGeom prst="rect">
            <a:avLst/>
          </a:prstGeom>
        </p:spPr>
        <p:txBody>
          <a:bodyPr lIns="0" tIns="0" rIns="0" bIns="0" anchor="t"/>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Rectangle: Rounded Corners 1">
            <a:extLst>
              <a:ext uri="{FF2B5EF4-FFF2-40B4-BE49-F238E27FC236}">
                <a16:creationId xmlns:a16="http://schemas.microsoft.com/office/drawing/2014/main" id="{CF3C74B3-CF17-FDD5-87E3-8E36B2582BC0}"/>
              </a:ext>
            </a:extLst>
          </p:cNvPr>
          <p:cNvSpPr/>
          <p:nvPr userDrawn="1"/>
        </p:nvSpPr>
        <p:spPr>
          <a:xfrm>
            <a:off x="621845" y="2468999"/>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 name="Icon1">
            <a:extLst>
              <a:ext uri="{FF2B5EF4-FFF2-40B4-BE49-F238E27FC236}">
                <a16:creationId xmlns:a16="http://schemas.microsoft.com/office/drawing/2014/main" id="{AE3388EF-6B1E-E33B-7DF9-6B2CB7F4A927}"/>
              </a:ext>
            </a:extLst>
          </p:cNvPr>
          <p:cNvSpPr>
            <a:spLocks noGrp="1" noChangeAspect="1"/>
          </p:cNvSpPr>
          <p:nvPr>
            <p:ph type="pic" sz="quarter" idx="10" hasCustomPrompt="1"/>
          </p:nvPr>
        </p:nvSpPr>
        <p:spPr>
          <a:xfrm>
            <a:off x="716842"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 name="Rectangle: Rounded Corners 3">
            <a:extLst>
              <a:ext uri="{FF2B5EF4-FFF2-40B4-BE49-F238E27FC236}">
                <a16:creationId xmlns:a16="http://schemas.microsoft.com/office/drawing/2014/main" id="{D6C9BC55-7507-5851-CB55-1CA9D9EB7EB1}"/>
              </a:ext>
            </a:extLst>
          </p:cNvPr>
          <p:cNvSpPr/>
          <p:nvPr userDrawn="1"/>
        </p:nvSpPr>
        <p:spPr>
          <a:xfrm>
            <a:off x="5475949" y="2468999"/>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 name="Icon1">
            <a:extLst>
              <a:ext uri="{FF2B5EF4-FFF2-40B4-BE49-F238E27FC236}">
                <a16:creationId xmlns:a16="http://schemas.microsoft.com/office/drawing/2014/main" id="{3ED81D97-3A45-7D40-97B0-676D36A73A09}"/>
              </a:ext>
            </a:extLst>
          </p:cNvPr>
          <p:cNvSpPr>
            <a:spLocks noGrp="1" noChangeAspect="1"/>
          </p:cNvSpPr>
          <p:nvPr>
            <p:ph type="pic" sz="quarter" idx="26" hasCustomPrompt="1"/>
          </p:nvPr>
        </p:nvSpPr>
        <p:spPr>
          <a:xfrm>
            <a:off x="5570946" y="2571944"/>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6" name="Picture 5">
            <a:extLst>
              <a:ext uri="{FF2B5EF4-FFF2-40B4-BE49-F238E27FC236}">
                <a16:creationId xmlns:a16="http://schemas.microsoft.com/office/drawing/2014/main" id="{009A40B8-F1E7-F8E3-3A96-667A8F2D1AE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67" y="0"/>
            <a:ext cx="12158225" cy="6857998"/>
          </a:xfrm>
          <a:prstGeom prst="rect">
            <a:avLst/>
          </a:prstGeom>
        </p:spPr>
      </p:pic>
    </p:spTree>
    <p:extLst>
      <p:ext uri="{BB962C8B-B14F-4D97-AF65-F5344CB8AC3E}">
        <p14:creationId xmlns:p14="http://schemas.microsoft.com/office/powerpoint/2010/main" val="2535593135"/>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icons and text V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F7694C-E7A7-635E-3E62-3D812BFBD337}"/>
              </a:ext>
            </a:extLst>
          </p:cNvPr>
          <p:cNvPicPr>
            <a:picLocks noChangeAspect="1"/>
          </p:cNvPicPr>
          <p:nvPr userDrawn="1"/>
        </p:nvPicPr>
        <p:blipFill>
          <a:blip r:embed="rId2"/>
          <a:stretch>
            <a:fillRect/>
          </a:stretch>
        </p:blipFill>
        <p:spPr>
          <a:xfrm>
            <a:off x="0" y="0"/>
            <a:ext cx="12192000" cy="3429000"/>
          </a:xfrm>
          <a:prstGeom prst="rect">
            <a:avLst/>
          </a:prstGeom>
        </p:spPr>
      </p:pic>
      <p:cxnSp>
        <p:nvCxnSpPr>
          <p:cNvPr id="5" name="Line">
            <a:extLst>
              <a:ext uri="{FF2B5EF4-FFF2-40B4-BE49-F238E27FC236}">
                <a16:creationId xmlns:a16="http://schemas.microsoft.com/office/drawing/2014/main" id="{32CF8609-881B-E84D-FC81-A934E59FF966}"/>
              </a:ext>
            </a:extLst>
          </p:cNvPr>
          <p:cNvCxnSpPr>
            <a:cxnSpLocks/>
          </p:cNvCxnSpPr>
          <p:nvPr/>
        </p:nvCxnSpPr>
        <p:spPr>
          <a:xfrm>
            <a:off x="0" y="3914305"/>
            <a:ext cx="9488444" cy="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Title">
            <a:extLst>
              <a:ext uri="{FF2B5EF4-FFF2-40B4-BE49-F238E27FC236}">
                <a16:creationId xmlns:a16="http://schemas.microsoft.com/office/drawing/2014/main" id="{D609D438-10D8-9E72-7740-70844D0A6F1E}"/>
              </a:ext>
            </a:extLst>
          </p:cNvPr>
          <p:cNvSpPr>
            <a:spLocks noGrp="1"/>
          </p:cNvSpPr>
          <p:nvPr>
            <p:ph type="title" hasCustomPrompt="1"/>
          </p:nvPr>
        </p:nvSpPr>
        <p:spPr>
          <a:xfrm>
            <a:off x="580870"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27" name="Text">
            <a:extLst>
              <a:ext uri="{FF2B5EF4-FFF2-40B4-BE49-F238E27FC236}">
                <a16:creationId xmlns:a16="http://schemas.microsoft.com/office/drawing/2014/main" id="{DA9272B8-B5A5-BCC1-B3AB-C090500ABF43}"/>
              </a:ext>
            </a:extLst>
          </p:cNvPr>
          <p:cNvSpPr>
            <a:spLocks noGrp="1"/>
          </p:cNvSpPr>
          <p:nvPr>
            <p:ph type="body" sz="quarter" idx="24" hasCustomPrompt="1"/>
          </p:nvPr>
        </p:nvSpPr>
        <p:spPr>
          <a:xfrm>
            <a:off x="1878044" y="2261995"/>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8" name="Text">
            <a:extLst>
              <a:ext uri="{FF2B5EF4-FFF2-40B4-BE49-F238E27FC236}">
                <a16:creationId xmlns:a16="http://schemas.microsoft.com/office/drawing/2014/main" id="{2CCDAC5F-A254-9A00-6329-7C6B3339D750}"/>
              </a:ext>
            </a:extLst>
          </p:cNvPr>
          <p:cNvSpPr>
            <a:spLocks noGrp="1"/>
          </p:cNvSpPr>
          <p:nvPr>
            <p:ph type="body" sz="quarter" idx="27" hasCustomPrompt="1"/>
          </p:nvPr>
        </p:nvSpPr>
        <p:spPr>
          <a:xfrm>
            <a:off x="1878044" y="4368790"/>
            <a:ext cx="7610400" cy="1188000"/>
          </a:xfrm>
          <a:prstGeom prst="rect">
            <a:avLst/>
          </a:prstGeom>
        </p:spPr>
        <p:txBody>
          <a:bodyPr lIns="0" tIns="0" rIns="0" bIns="0" anchor="ctr"/>
          <a:lstStyle>
            <a:lvl1pPr marL="179388" indent="-179388">
              <a:lnSpc>
                <a:spcPct val="100000"/>
              </a:lnSpc>
              <a:defRPr sz="1600" b="0" i="0">
                <a:latin typeface="Montserrat" pitchFamily="2" charset="77"/>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Rectangle: Rounded Corners 2">
            <a:extLst>
              <a:ext uri="{FF2B5EF4-FFF2-40B4-BE49-F238E27FC236}">
                <a16:creationId xmlns:a16="http://schemas.microsoft.com/office/drawing/2014/main" id="{420B7AF9-DB56-FBD7-3E01-2C842A8FDAF4}"/>
              </a:ext>
            </a:extLst>
          </p:cNvPr>
          <p:cNvSpPr/>
          <p:nvPr userDrawn="1"/>
        </p:nvSpPr>
        <p:spPr>
          <a:xfrm>
            <a:off x="580870" y="2380304"/>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 name="Icon1">
            <a:extLst>
              <a:ext uri="{FF2B5EF4-FFF2-40B4-BE49-F238E27FC236}">
                <a16:creationId xmlns:a16="http://schemas.microsoft.com/office/drawing/2014/main" id="{FF621E13-0D1E-5CD1-1E99-E466DB315A0F}"/>
              </a:ext>
            </a:extLst>
          </p:cNvPr>
          <p:cNvSpPr>
            <a:spLocks noGrp="1" noChangeAspect="1"/>
          </p:cNvSpPr>
          <p:nvPr>
            <p:ph type="pic" sz="quarter" idx="10" hasCustomPrompt="1"/>
          </p:nvPr>
        </p:nvSpPr>
        <p:spPr>
          <a:xfrm>
            <a:off x="675867" y="2483249"/>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6" name="Rectangle: Rounded Corners 5">
            <a:extLst>
              <a:ext uri="{FF2B5EF4-FFF2-40B4-BE49-F238E27FC236}">
                <a16:creationId xmlns:a16="http://schemas.microsoft.com/office/drawing/2014/main" id="{28820B2F-B277-556F-2743-F970E3D12C10}"/>
              </a:ext>
            </a:extLst>
          </p:cNvPr>
          <p:cNvSpPr/>
          <p:nvPr userDrawn="1"/>
        </p:nvSpPr>
        <p:spPr>
          <a:xfrm>
            <a:off x="580870" y="4549572"/>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7" name="Icon1">
            <a:extLst>
              <a:ext uri="{FF2B5EF4-FFF2-40B4-BE49-F238E27FC236}">
                <a16:creationId xmlns:a16="http://schemas.microsoft.com/office/drawing/2014/main" id="{034FE8C9-C30A-888B-E4E1-59F8785CA330}"/>
              </a:ext>
            </a:extLst>
          </p:cNvPr>
          <p:cNvSpPr>
            <a:spLocks noGrp="1" noChangeAspect="1"/>
          </p:cNvSpPr>
          <p:nvPr>
            <p:ph type="pic" sz="quarter" idx="28" hasCustomPrompt="1"/>
          </p:nvPr>
        </p:nvSpPr>
        <p:spPr>
          <a:xfrm>
            <a:off x="675867" y="4652517"/>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pic>
        <p:nvPicPr>
          <p:cNvPr id="2" name="Picture 1">
            <a:extLst>
              <a:ext uri="{FF2B5EF4-FFF2-40B4-BE49-F238E27FC236}">
                <a16:creationId xmlns:a16="http://schemas.microsoft.com/office/drawing/2014/main" id="{8F7AE194-7786-33DF-20CF-9A2739D6A07C}"/>
              </a:ext>
            </a:extLst>
          </p:cNvPr>
          <p:cNvPicPr>
            <a:picLocks noChangeAspect="1"/>
          </p:cNvPicPr>
          <p:nvPr userDrawn="1"/>
        </p:nvPicPr>
        <p:blipFill>
          <a:blip r:embed="rId3"/>
          <a:stretch>
            <a:fillRect/>
          </a:stretch>
        </p:blipFill>
        <p:spPr>
          <a:xfrm>
            <a:off x="496588" y="0"/>
            <a:ext cx="12155425" cy="6858000"/>
          </a:xfrm>
          <a:prstGeom prst="rect">
            <a:avLst/>
          </a:prstGeom>
        </p:spPr>
      </p:pic>
    </p:spTree>
    <p:extLst>
      <p:ext uri="{BB962C8B-B14F-4D97-AF65-F5344CB8AC3E}">
        <p14:creationId xmlns:p14="http://schemas.microsoft.com/office/powerpoint/2010/main" val="6266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4 icons and Text">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4F9346E-25B7-3442-1864-29EB1C88200D}"/>
              </a:ext>
            </a:extLst>
          </p:cNvPr>
          <p:cNvPicPr>
            <a:picLocks noChangeAspect="1"/>
          </p:cNvPicPr>
          <p:nvPr userDrawn="1"/>
        </p:nvPicPr>
        <p:blipFill>
          <a:blip r:embed="rId2"/>
          <a:stretch>
            <a:fillRect/>
          </a:stretch>
        </p:blipFill>
        <p:spPr>
          <a:xfrm>
            <a:off x="25907"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7691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420821"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51581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3" name="Rectangle: Rounded Corners 22">
            <a:extLst>
              <a:ext uri="{FF2B5EF4-FFF2-40B4-BE49-F238E27FC236}">
                <a16:creationId xmlns:a16="http://schemas.microsoft.com/office/drawing/2014/main" id="{79D4AA33-1BBE-A9CC-4D30-10FBC19B0A19}"/>
              </a:ext>
            </a:extLst>
          </p:cNvPr>
          <p:cNvSpPr/>
          <p:nvPr userDrawn="1"/>
        </p:nvSpPr>
        <p:spPr>
          <a:xfrm>
            <a:off x="3428296"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4" name="Text">
            <a:extLst>
              <a:ext uri="{FF2B5EF4-FFF2-40B4-BE49-F238E27FC236}">
                <a16:creationId xmlns:a16="http://schemas.microsoft.com/office/drawing/2014/main" id="{F5E748FA-F129-E220-4DBB-95D3D918B97B}"/>
              </a:ext>
            </a:extLst>
          </p:cNvPr>
          <p:cNvSpPr>
            <a:spLocks noGrp="1"/>
          </p:cNvSpPr>
          <p:nvPr>
            <p:ph type="body" sz="quarter" idx="31" hasCustomPrompt="1"/>
          </p:nvPr>
        </p:nvSpPr>
        <p:spPr>
          <a:xfrm>
            <a:off x="3694260"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Rectangle: Rounded Corners 24">
            <a:extLst>
              <a:ext uri="{FF2B5EF4-FFF2-40B4-BE49-F238E27FC236}">
                <a16:creationId xmlns:a16="http://schemas.microsoft.com/office/drawing/2014/main" id="{76EA1EC1-1467-8A51-5DED-D34C94F4F92C}"/>
              </a:ext>
            </a:extLst>
          </p:cNvPr>
          <p:cNvSpPr/>
          <p:nvPr userDrawn="1"/>
        </p:nvSpPr>
        <p:spPr>
          <a:xfrm>
            <a:off x="4238162"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6" name="Icon1">
            <a:extLst>
              <a:ext uri="{FF2B5EF4-FFF2-40B4-BE49-F238E27FC236}">
                <a16:creationId xmlns:a16="http://schemas.microsoft.com/office/drawing/2014/main" id="{8F74EDFF-69C2-7A96-B7F2-FCD341FFBA32}"/>
              </a:ext>
            </a:extLst>
          </p:cNvPr>
          <p:cNvSpPr>
            <a:spLocks noGrp="1" noChangeAspect="1"/>
          </p:cNvSpPr>
          <p:nvPr>
            <p:ph type="pic" sz="quarter" idx="32" hasCustomPrompt="1"/>
          </p:nvPr>
        </p:nvSpPr>
        <p:spPr>
          <a:xfrm>
            <a:off x="43331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9" name="Rectangle: Rounded Corners 28">
            <a:extLst>
              <a:ext uri="{FF2B5EF4-FFF2-40B4-BE49-F238E27FC236}">
                <a16:creationId xmlns:a16="http://schemas.microsoft.com/office/drawing/2014/main" id="{65C9115C-CFBF-BE08-08E2-16A8C8B43DC6}"/>
              </a:ext>
            </a:extLst>
          </p:cNvPr>
          <p:cNvSpPr/>
          <p:nvPr userDrawn="1"/>
        </p:nvSpPr>
        <p:spPr>
          <a:xfrm>
            <a:off x="6245635"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0" name="Text">
            <a:extLst>
              <a:ext uri="{FF2B5EF4-FFF2-40B4-BE49-F238E27FC236}">
                <a16:creationId xmlns:a16="http://schemas.microsoft.com/office/drawing/2014/main" id="{0CB4A73F-ADDC-D6DD-DE0C-AC271CE7F0ED}"/>
              </a:ext>
            </a:extLst>
          </p:cNvPr>
          <p:cNvSpPr>
            <a:spLocks noGrp="1"/>
          </p:cNvSpPr>
          <p:nvPr>
            <p:ph type="body" sz="quarter" idx="33" hasCustomPrompt="1"/>
          </p:nvPr>
        </p:nvSpPr>
        <p:spPr>
          <a:xfrm>
            <a:off x="6511599"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1" name="Rectangle: Rounded Corners 30">
            <a:extLst>
              <a:ext uri="{FF2B5EF4-FFF2-40B4-BE49-F238E27FC236}">
                <a16:creationId xmlns:a16="http://schemas.microsoft.com/office/drawing/2014/main" id="{F6FC0E7F-03FF-E8EE-27AF-AFF56A16CE2B}"/>
              </a:ext>
            </a:extLst>
          </p:cNvPr>
          <p:cNvSpPr/>
          <p:nvPr userDrawn="1"/>
        </p:nvSpPr>
        <p:spPr>
          <a:xfrm>
            <a:off x="7055501"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2" name="Icon1">
            <a:extLst>
              <a:ext uri="{FF2B5EF4-FFF2-40B4-BE49-F238E27FC236}">
                <a16:creationId xmlns:a16="http://schemas.microsoft.com/office/drawing/2014/main" id="{95631A3C-5315-86C7-9148-282D0398B89E}"/>
              </a:ext>
            </a:extLst>
          </p:cNvPr>
          <p:cNvSpPr>
            <a:spLocks noGrp="1" noChangeAspect="1"/>
          </p:cNvSpPr>
          <p:nvPr>
            <p:ph type="pic" sz="quarter" idx="34" hasCustomPrompt="1"/>
          </p:nvPr>
        </p:nvSpPr>
        <p:spPr>
          <a:xfrm>
            <a:off x="7150498"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7" name="Rectangle: Rounded Corners 36">
            <a:extLst>
              <a:ext uri="{FF2B5EF4-FFF2-40B4-BE49-F238E27FC236}">
                <a16:creationId xmlns:a16="http://schemas.microsoft.com/office/drawing/2014/main" id="{02C3EC5E-51B8-BEDA-D955-0618E0694A28}"/>
              </a:ext>
            </a:extLst>
          </p:cNvPr>
          <p:cNvSpPr/>
          <p:nvPr userDrawn="1"/>
        </p:nvSpPr>
        <p:spPr>
          <a:xfrm>
            <a:off x="9079451" y="1787612"/>
            <a:ext cx="2469995"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8" name="Text">
            <a:extLst>
              <a:ext uri="{FF2B5EF4-FFF2-40B4-BE49-F238E27FC236}">
                <a16:creationId xmlns:a16="http://schemas.microsoft.com/office/drawing/2014/main" id="{2004DB77-B247-8E20-FF89-825DC6EEB450}"/>
              </a:ext>
            </a:extLst>
          </p:cNvPr>
          <p:cNvSpPr>
            <a:spLocks noGrp="1"/>
          </p:cNvSpPr>
          <p:nvPr>
            <p:ph type="body" sz="quarter" idx="35" hasCustomPrompt="1"/>
          </p:nvPr>
        </p:nvSpPr>
        <p:spPr>
          <a:xfrm>
            <a:off x="9345415" y="3318216"/>
            <a:ext cx="1938066"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9" name="Rectangle: Rounded Corners 38">
            <a:extLst>
              <a:ext uri="{FF2B5EF4-FFF2-40B4-BE49-F238E27FC236}">
                <a16:creationId xmlns:a16="http://schemas.microsoft.com/office/drawing/2014/main" id="{C941BB79-3CC2-7E89-2596-A5667B2EE9F8}"/>
              </a:ext>
            </a:extLst>
          </p:cNvPr>
          <p:cNvSpPr/>
          <p:nvPr userDrawn="1"/>
        </p:nvSpPr>
        <p:spPr>
          <a:xfrm>
            <a:off x="988931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0" name="Icon1">
            <a:extLst>
              <a:ext uri="{FF2B5EF4-FFF2-40B4-BE49-F238E27FC236}">
                <a16:creationId xmlns:a16="http://schemas.microsoft.com/office/drawing/2014/main" id="{610A4781-7EAF-83CA-A891-A1D38798FCD6}"/>
              </a:ext>
            </a:extLst>
          </p:cNvPr>
          <p:cNvSpPr>
            <a:spLocks noGrp="1" noChangeAspect="1"/>
          </p:cNvSpPr>
          <p:nvPr>
            <p:ph type="pic" sz="quarter" idx="36" hasCustomPrompt="1"/>
          </p:nvPr>
        </p:nvSpPr>
        <p:spPr>
          <a:xfrm>
            <a:off x="998431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80078632"/>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5 icons and Tex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DB35B-6D86-5793-1F1E-72C7BC4961BD}"/>
              </a:ext>
            </a:extLst>
          </p:cNvPr>
          <p:cNvPicPr>
            <a:picLocks noChangeAspect="1"/>
          </p:cNvPicPr>
          <p:nvPr userDrawn="1"/>
        </p:nvPicPr>
        <p:blipFill>
          <a:blip r:embed="rId2"/>
          <a:stretch>
            <a:fillRect/>
          </a:stretch>
        </p:blipFill>
        <p:spPr>
          <a:xfrm>
            <a:off x="19015" y="0"/>
            <a:ext cx="12167617" cy="6858000"/>
          </a:xfrm>
          <a:prstGeom prst="rect">
            <a:avLst/>
          </a:prstGeom>
        </p:spPr>
      </p:pic>
      <p:sp>
        <p:nvSpPr>
          <p:cNvPr id="2" name="Rectangle: Rounded Corners 1">
            <a:extLst>
              <a:ext uri="{FF2B5EF4-FFF2-40B4-BE49-F238E27FC236}">
                <a16:creationId xmlns:a16="http://schemas.microsoft.com/office/drawing/2014/main" id="{600D579E-F852-F6A2-166B-8C43C6F7BD8F}"/>
              </a:ext>
            </a:extLst>
          </p:cNvPr>
          <p:cNvSpPr/>
          <p:nvPr userDrawn="1"/>
        </p:nvSpPr>
        <p:spPr>
          <a:xfrm>
            <a:off x="6109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0" name="Title">
            <a:extLst>
              <a:ext uri="{FF2B5EF4-FFF2-40B4-BE49-F238E27FC236}">
                <a16:creationId xmlns:a16="http://schemas.microsoft.com/office/drawing/2014/main" id="{8BBFEE60-416C-8B94-E663-B8E6580511DD}"/>
              </a:ext>
            </a:extLst>
          </p:cNvPr>
          <p:cNvSpPr>
            <a:spLocks noGrp="1"/>
          </p:cNvSpPr>
          <p:nvPr>
            <p:ph type="title" hasCustomPrompt="1"/>
          </p:nvPr>
        </p:nvSpPr>
        <p:spPr>
          <a:xfrm>
            <a:off x="597872" y="387047"/>
            <a:ext cx="764529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12" name="Text">
            <a:extLst>
              <a:ext uri="{FF2B5EF4-FFF2-40B4-BE49-F238E27FC236}">
                <a16:creationId xmlns:a16="http://schemas.microsoft.com/office/drawing/2014/main" id="{7F1FC339-DC75-9AED-615C-D181E389928D}"/>
              </a:ext>
            </a:extLst>
          </p:cNvPr>
          <p:cNvSpPr>
            <a:spLocks noGrp="1"/>
          </p:cNvSpPr>
          <p:nvPr>
            <p:ph type="body" sz="quarter" idx="30" hasCustomPrompt="1"/>
          </p:nvPr>
        </p:nvSpPr>
        <p:spPr>
          <a:xfrm>
            <a:off x="8402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Rounded Corners 3">
            <a:extLst>
              <a:ext uri="{FF2B5EF4-FFF2-40B4-BE49-F238E27FC236}">
                <a16:creationId xmlns:a16="http://schemas.microsoft.com/office/drawing/2014/main" id="{16864FB1-847D-F350-69BC-76D06C211D36}"/>
              </a:ext>
            </a:extLst>
          </p:cNvPr>
          <p:cNvSpPr/>
          <p:nvPr userDrawn="1"/>
        </p:nvSpPr>
        <p:spPr>
          <a:xfrm>
            <a:off x="1206636" y="2188356"/>
            <a:ext cx="813951" cy="80663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18" name="Icon1">
            <a:extLst>
              <a:ext uri="{FF2B5EF4-FFF2-40B4-BE49-F238E27FC236}">
                <a16:creationId xmlns:a16="http://schemas.microsoft.com/office/drawing/2014/main" id="{1FB2C826-848F-8072-6E30-6A7054A124D3}"/>
              </a:ext>
            </a:extLst>
          </p:cNvPr>
          <p:cNvSpPr>
            <a:spLocks noGrp="1" noChangeAspect="1"/>
          </p:cNvSpPr>
          <p:nvPr>
            <p:ph type="pic" sz="quarter" idx="10" hasCustomPrompt="1"/>
          </p:nvPr>
        </p:nvSpPr>
        <p:spPr>
          <a:xfrm>
            <a:off x="13016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27" name="Rectangle: Rounded Corners 26">
            <a:extLst>
              <a:ext uri="{FF2B5EF4-FFF2-40B4-BE49-F238E27FC236}">
                <a16:creationId xmlns:a16="http://schemas.microsoft.com/office/drawing/2014/main" id="{551BF502-E1EB-2B56-29F3-6EAD1CE4BBD1}"/>
              </a:ext>
            </a:extLst>
          </p:cNvPr>
          <p:cNvSpPr/>
          <p:nvPr userDrawn="1"/>
        </p:nvSpPr>
        <p:spPr>
          <a:xfrm>
            <a:off x="2858529"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28" name="Text">
            <a:extLst>
              <a:ext uri="{FF2B5EF4-FFF2-40B4-BE49-F238E27FC236}">
                <a16:creationId xmlns:a16="http://schemas.microsoft.com/office/drawing/2014/main" id="{7E307DDA-4AFA-837B-10A8-AE17E531C65F}"/>
              </a:ext>
            </a:extLst>
          </p:cNvPr>
          <p:cNvSpPr>
            <a:spLocks noGrp="1"/>
          </p:cNvSpPr>
          <p:nvPr>
            <p:ph type="body" sz="quarter" idx="31" hasCustomPrompt="1"/>
          </p:nvPr>
        </p:nvSpPr>
        <p:spPr>
          <a:xfrm>
            <a:off x="3087831"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3" name="Rectangle: Rounded Corners 32">
            <a:extLst>
              <a:ext uri="{FF2B5EF4-FFF2-40B4-BE49-F238E27FC236}">
                <a16:creationId xmlns:a16="http://schemas.microsoft.com/office/drawing/2014/main" id="{0EA89FAC-C97F-2113-4C70-E7CD7ABD33AD}"/>
              </a:ext>
            </a:extLst>
          </p:cNvPr>
          <p:cNvSpPr/>
          <p:nvPr userDrawn="1"/>
        </p:nvSpPr>
        <p:spPr>
          <a:xfrm>
            <a:off x="3454208" y="2188356"/>
            <a:ext cx="813951" cy="8066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4" name="Icon1">
            <a:extLst>
              <a:ext uri="{FF2B5EF4-FFF2-40B4-BE49-F238E27FC236}">
                <a16:creationId xmlns:a16="http://schemas.microsoft.com/office/drawing/2014/main" id="{DEDE8FB5-FD69-8AAF-77EF-3E2E2CF57F67}"/>
              </a:ext>
            </a:extLst>
          </p:cNvPr>
          <p:cNvSpPr>
            <a:spLocks noGrp="1" noChangeAspect="1"/>
          </p:cNvSpPr>
          <p:nvPr>
            <p:ph type="pic" sz="quarter" idx="32" hasCustomPrompt="1"/>
          </p:nvPr>
        </p:nvSpPr>
        <p:spPr>
          <a:xfrm>
            <a:off x="3549205"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35" name="Rectangle: Rounded Corners 34">
            <a:extLst>
              <a:ext uri="{FF2B5EF4-FFF2-40B4-BE49-F238E27FC236}">
                <a16:creationId xmlns:a16="http://schemas.microsoft.com/office/drawing/2014/main" id="{12FA01F8-5F44-9798-C250-56BD32355AF2}"/>
              </a:ext>
            </a:extLst>
          </p:cNvPr>
          <p:cNvSpPr/>
          <p:nvPr userDrawn="1"/>
        </p:nvSpPr>
        <p:spPr>
          <a:xfrm>
            <a:off x="5086657"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36" name="Text">
            <a:extLst>
              <a:ext uri="{FF2B5EF4-FFF2-40B4-BE49-F238E27FC236}">
                <a16:creationId xmlns:a16="http://schemas.microsoft.com/office/drawing/2014/main" id="{DA49F38B-2260-A3F9-C9F6-C533F754CE44}"/>
              </a:ext>
            </a:extLst>
          </p:cNvPr>
          <p:cNvSpPr>
            <a:spLocks noGrp="1"/>
          </p:cNvSpPr>
          <p:nvPr>
            <p:ph type="body" sz="quarter" idx="33" hasCustomPrompt="1"/>
          </p:nvPr>
        </p:nvSpPr>
        <p:spPr>
          <a:xfrm>
            <a:off x="5315959"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2" name="Rectangle: Rounded Corners 41">
            <a:extLst>
              <a:ext uri="{FF2B5EF4-FFF2-40B4-BE49-F238E27FC236}">
                <a16:creationId xmlns:a16="http://schemas.microsoft.com/office/drawing/2014/main" id="{92218166-431B-1F0E-9E76-444B5A305AE7}"/>
              </a:ext>
            </a:extLst>
          </p:cNvPr>
          <p:cNvSpPr/>
          <p:nvPr userDrawn="1"/>
        </p:nvSpPr>
        <p:spPr>
          <a:xfrm>
            <a:off x="5682336" y="2188356"/>
            <a:ext cx="813951" cy="80663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3" name="Icon1">
            <a:extLst>
              <a:ext uri="{FF2B5EF4-FFF2-40B4-BE49-F238E27FC236}">
                <a16:creationId xmlns:a16="http://schemas.microsoft.com/office/drawing/2014/main" id="{68F29241-8614-2DA0-DC2D-B57B47F913EC}"/>
              </a:ext>
            </a:extLst>
          </p:cNvPr>
          <p:cNvSpPr>
            <a:spLocks noGrp="1" noChangeAspect="1"/>
          </p:cNvSpPr>
          <p:nvPr>
            <p:ph type="pic" sz="quarter" idx="34" hasCustomPrompt="1"/>
          </p:nvPr>
        </p:nvSpPr>
        <p:spPr>
          <a:xfrm>
            <a:off x="5777333"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4" name="Rectangle: Rounded Corners 43">
            <a:extLst>
              <a:ext uri="{FF2B5EF4-FFF2-40B4-BE49-F238E27FC236}">
                <a16:creationId xmlns:a16="http://schemas.microsoft.com/office/drawing/2014/main" id="{8A6FE77F-56D1-1778-00AF-4EC5AA75E49E}"/>
              </a:ext>
            </a:extLst>
          </p:cNvPr>
          <p:cNvSpPr/>
          <p:nvPr userDrawn="1"/>
        </p:nvSpPr>
        <p:spPr>
          <a:xfrm>
            <a:off x="7365983"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5" name="Text">
            <a:extLst>
              <a:ext uri="{FF2B5EF4-FFF2-40B4-BE49-F238E27FC236}">
                <a16:creationId xmlns:a16="http://schemas.microsoft.com/office/drawing/2014/main" id="{8FC36E72-95B4-129D-344F-12586CA19FA4}"/>
              </a:ext>
            </a:extLst>
          </p:cNvPr>
          <p:cNvSpPr>
            <a:spLocks noGrp="1"/>
          </p:cNvSpPr>
          <p:nvPr>
            <p:ph type="body" sz="quarter" idx="35" hasCustomPrompt="1"/>
          </p:nvPr>
        </p:nvSpPr>
        <p:spPr>
          <a:xfrm>
            <a:off x="7595285"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6" name="Rectangle: Rounded Corners 45">
            <a:extLst>
              <a:ext uri="{FF2B5EF4-FFF2-40B4-BE49-F238E27FC236}">
                <a16:creationId xmlns:a16="http://schemas.microsoft.com/office/drawing/2014/main" id="{D9482339-659C-A3BF-3E85-7BAB5248B316}"/>
              </a:ext>
            </a:extLst>
          </p:cNvPr>
          <p:cNvSpPr/>
          <p:nvPr userDrawn="1"/>
        </p:nvSpPr>
        <p:spPr>
          <a:xfrm>
            <a:off x="7961662" y="2188356"/>
            <a:ext cx="813951" cy="80663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7" name="Icon1">
            <a:extLst>
              <a:ext uri="{FF2B5EF4-FFF2-40B4-BE49-F238E27FC236}">
                <a16:creationId xmlns:a16="http://schemas.microsoft.com/office/drawing/2014/main" id="{A227B5DA-CF17-3627-B2D3-B79763BE5FE7}"/>
              </a:ext>
            </a:extLst>
          </p:cNvPr>
          <p:cNvSpPr>
            <a:spLocks noGrp="1" noChangeAspect="1"/>
          </p:cNvSpPr>
          <p:nvPr>
            <p:ph type="pic" sz="quarter" idx="36" hasCustomPrompt="1"/>
          </p:nvPr>
        </p:nvSpPr>
        <p:spPr>
          <a:xfrm>
            <a:off x="8056659"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
        <p:nvSpPr>
          <p:cNvPr id="48" name="Rectangle: Rounded Corners 47">
            <a:extLst>
              <a:ext uri="{FF2B5EF4-FFF2-40B4-BE49-F238E27FC236}">
                <a16:creationId xmlns:a16="http://schemas.microsoft.com/office/drawing/2014/main" id="{FF8CEEF5-0F80-7DEB-A9A2-B7098A696615}"/>
              </a:ext>
            </a:extLst>
          </p:cNvPr>
          <p:cNvSpPr/>
          <p:nvPr userDrawn="1"/>
        </p:nvSpPr>
        <p:spPr>
          <a:xfrm>
            <a:off x="9672578" y="1787612"/>
            <a:ext cx="1942774" cy="4558148"/>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49" name="Text">
            <a:extLst>
              <a:ext uri="{FF2B5EF4-FFF2-40B4-BE49-F238E27FC236}">
                <a16:creationId xmlns:a16="http://schemas.microsoft.com/office/drawing/2014/main" id="{BDE68395-7428-0430-C690-6BAA75755607}"/>
              </a:ext>
            </a:extLst>
          </p:cNvPr>
          <p:cNvSpPr>
            <a:spLocks noGrp="1"/>
          </p:cNvSpPr>
          <p:nvPr>
            <p:ph type="body" sz="quarter" idx="37" hasCustomPrompt="1"/>
          </p:nvPr>
        </p:nvSpPr>
        <p:spPr>
          <a:xfrm>
            <a:off x="9901880" y="3318216"/>
            <a:ext cx="1539691" cy="2769546"/>
          </a:xfrm>
          <a:prstGeom prst="rect">
            <a:avLst/>
          </a:prstGeom>
        </p:spPr>
        <p:txBody>
          <a:bodyPr lIns="0" tIns="0" rIns="0" bIns="0" anchor="t"/>
          <a:lstStyle>
            <a:lvl1pPr marL="0" indent="0">
              <a:lnSpc>
                <a:spcPct val="100000"/>
              </a:lnSpc>
              <a:buNone/>
              <a:defRPr sz="1600">
                <a:latin typeface="+mj-lt"/>
              </a:defRPr>
            </a:lvl1pPr>
            <a:lvl2pPr marL="363538" indent="-187325">
              <a:lnSpc>
                <a:spcPct val="100000"/>
              </a:lnSpc>
              <a:tabLst/>
              <a:defRPr sz="1600" b="0" i="0">
                <a:latin typeface="Montserrat" pitchFamily="2" charset="77"/>
              </a:defRPr>
            </a:lvl2pPr>
            <a:lvl3pPr marL="539750" indent="-180975">
              <a:lnSpc>
                <a:spcPct val="100000"/>
              </a:lnSpc>
              <a:defRPr sz="1600" b="0" i="0">
                <a:latin typeface="Montserrat" pitchFamily="2" charset="77"/>
              </a:defRPr>
            </a:lvl3pPr>
            <a:lvl4pPr marL="720725" indent="-185738" defTabSz="984250">
              <a:lnSpc>
                <a:spcPct val="100000"/>
              </a:lnSpc>
              <a:tabLst/>
              <a:defRPr sz="1600" b="0" i="0">
                <a:latin typeface="Montserrat" pitchFamily="2" charset="77"/>
              </a:defRPr>
            </a:lvl4pPr>
            <a:lvl5pPr marL="893763" indent="-174625">
              <a:lnSpc>
                <a:spcPct val="100000"/>
              </a:lnSpc>
              <a:defRPr sz="1600" b="0" i="0">
                <a:latin typeface="Montserrat" pitchFamily="2" charset="77"/>
              </a:defRPr>
            </a:lvl5pPr>
          </a:lstStyle>
          <a:p>
            <a:pPr lvl="0"/>
            <a:r>
              <a:rPr lang="en-US" dirty="0"/>
              <a:t>Headline</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0" name="Rectangle: Rounded Corners 49">
            <a:extLst>
              <a:ext uri="{FF2B5EF4-FFF2-40B4-BE49-F238E27FC236}">
                <a16:creationId xmlns:a16="http://schemas.microsoft.com/office/drawing/2014/main" id="{39DEC67C-3A1F-B8FD-0A6C-E29910C7AC5C}"/>
              </a:ext>
            </a:extLst>
          </p:cNvPr>
          <p:cNvSpPr/>
          <p:nvPr userDrawn="1"/>
        </p:nvSpPr>
        <p:spPr>
          <a:xfrm>
            <a:off x="10268257" y="2188356"/>
            <a:ext cx="813951" cy="80663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dirty="0">
              <a:latin typeface="Montserrat" pitchFamily="2" charset="77"/>
            </a:endParaRPr>
          </a:p>
        </p:txBody>
      </p:sp>
      <p:sp>
        <p:nvSpPr>
          <p:cNvPr id="51" name="Icon1">
            <a:extLst>
              <a:ext uri="{FF2B5EF4-FFF2-40B4-BE49-F238E27FC236}">
                <a16:creationId xmlns:a16="http://schemas.microsoft.com/office/drawing/2014/main" id="{D820856B-6903-2715-6F77-2E2518637AC5}"/>
              </a:ext>
            </a:extLst>
          </p:cNvPr>
          <p:cNvSpPr>
            <a:spLocks noGrp="1" noChangeAspect="1"/>
          </p:cNvSpPr>
          <p:nvPr>
            <p:ph type="pic" sz="quarter" idx="38" hasCustomPrompt="1"/>
          </p:nvPr>
        </p:nvSpPr>
        <p:spPr>
          <a:xfrm>
            <a:off x="10363254" y="2291301"/>
            <a:ext cx="623956" cy="623956"/>
          </a:xfrm>
          <a:prstGeom prst="rect">
            <a:avLst/>
          </a:prstGeom>
        </p:spPr>
        <p:txBody>
          <a:bodyPr anchor="ctr"/>
          <a:lstStyle>
            <a:lvl1pPr marL="0" indent="0" algn="ctr">
              <a:buNone/>
              <a:defRPr sz="700">
                <a:solidFill>
                  <a:schemeClr val="bg1"/>
                </a:solidFill>
                <a:latin typeface="+mj-lt"/>
              </a:defRPr>
            </a:lvl1pPr>
          </a:lstStyle>
          <a:p>
            <a:r>
              <a:rPr lang="en-AU" dirty="0"/>
              <a:t>CLICK TO INSERT ICON</a:t>
            </a:r>
          </a:p>
        </p:txBody>
      </p:sp>
    </p:spTree>
    <p:extLst>
      <p:ext uri="{BB962C8B-B14F-4D97-AF65-F5344CB8AC3E}">
        <p14:creationId xmlns:p14="http://schemas.microsoft.com/office/powerpoint/2010/main" val="3603710188"/>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theme" Target="../theme/theme2.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8163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850"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7893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 id="2147483848" r:id="rId62"/>
    <p:sldLayoutId id="2147483849" r:id="rId63"/>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25">
          <p15:clr>
            <a:srgbClr val="F26B43"/>
          </p15:clr>
        </p15:guide>
        <p15:guide id="3" pos="7355">
          <p15:clr>
            <a:srgbClr val="F26B43"/>
          </p15:clr>
        </p15:guide>
        <p15:guide id="4" orient="horz" pos="3997">
          <p15:clr>
            <a:srgbClr val="F26B43"/>
          </p15:clr>
        </p15:guide>
        <p15:guide id="5"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dickerdata.com.au/microsoft" TargetMode="External"/><Relationship Id="rId5" Type="http://schemas.openxmlformats.org/officeDocument/2006/relationships/image" Target="../media/image50.sv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6.svg"/></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7.xml"/><Relationship Id="rId4" Type="http://schemas.openxmlformats.org/officeDocument/2006/relationships/hyperlink" Target="https://web.msp-ninja.com/contac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mailto:microsoft.presales@dickerdata.com.au" TargetMode="External"/><Relationship Id="rId7" Type="http://schemas.openxmlformats.org/officeDocument/2006/relationships/hyperlink" Target="https://www.dickerdata.co.nz/microsoft/book-a-meeting" TargetMode="External"/><Relationship Id="rId12" Type="http://schemas.openxmlformats.org/officeDocument/2006/relationships/image" Target="../media/image84.png"/><Relationship Id="rId2" Type="http://schemas.openxmlformats.org/officeDocument/2006/relationships/hyperlink" Target="mailto:Microsoft.sales@dickerdata.com.au" TargetMode="External"/><Relationship Id="rId1" Type="http://schemas.openxmlformats.org/officeDocument/2006/relationships/slideLayout" Target="../slideLayouts/slideLayout9.xml"/><Relationship Id="rId6" Type="http://schemas.openxmlformats.org/officeDocument/2006/relationships/hyperlink" Target="mailto:microsoft.presales@dickerdata.co.nz" TargetMode="External"/><Relationship Id="rId11" Type="http://schemas.openxmlformats.org/officeDocument/2006/relationships/image" Target="../media/image83.jpeg"/><Relationship Id="rId5" Type="http://schemas.openxmlformats.org/officeDocument/2006/relationships/hyperlink" Target="mailto:microsoft.sales@dickerdata.co.nz" TargetMode="External"/><Relationship Id="rId10" Type="http://schemas.openxmlformats.org/officeDocument/2006/relationships/image" Target="../media/image82.png"/><Relationship Id="rId4" Type="http://schemas.openxmlformats.org/officeDocument/2006/relationships/hyperlink" Target="https://www.dickerdata.com.au/microsoft/book-a-meeting" TargetMode="External"/><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hyperlink" Target="https://info.microsoft.com/rs/157-GQE-382/images/EN-WBNR-SlideDeck-SRDEM126517.pdf" TargetMode="External"/><Relationship Id="rId3" Type="http://schemas.openxmlformats.org/officeDocument/2006/relationships/hyperlink" Target="https://www.microsoft.com/en-au/events/category/microsoft-virtual-training-days?filters=delivery-language%3Aenglish&amp;scenario=mvtd" TargetMode="External"/><Relationship Id="rId7" Type="http://schemas.openxmlformats.org/officeDocument/2006/relationships/hyperlink" Target="https://partner.microsoft.com/asset/collection/microsoft-commerce-incentive-resources" TargetMode="External"/><Relationship Id="rId2" Type="http://schemas.openxmlformats.org/officeDocument/2006/relationships/hyperlink" Target="https://youtu.be/aPEibGMvxZw" TargetMode="External"/><Relationship Id="rId1" Type="http://schemas.openxmlformats.org/officeDocument/2006/relationships/slideLayout" Target="../slideLayouts/slideLayout9.xml"/><Relationship Id="rId6" Type="http://schemas.openxmlformats.org/officeDocument/2006/relationships/hyperlink" Target="https://learn.microsoft.com/en-us/assessments/dcb7cbfd-1ae2-4a3b-b113-896f25f005a7/" TargetMode="External"/><Relationship Id="rId5" Type="http://schemas.openxmlformats.org/officeDocument/2006/relationships/hyperlink" Target="https://learn.microsoft.com/en-us/collections/j65f83k3pkqy0" TargetMode="External"/><Relationship Id="rId4" Type="http://schemas.openxmlformats.org/officeDocument/2006/relationships/hyperlink" Target="https://learn.microsoft.com/en-us/collections/mjdcwro23y31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www.dickerdata.co.nz/Microsoft" TargetMode="Externa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hyperlink" Target="https://www.dickerdata.com.au/Microsoft" TargetMode="Externa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hyperlink" Target="https://www.dickerdata.com.au/microsoft-tra-report" TargetMode="External"/><Relationship Id="rId2" Type="http://schemas.openxmlformats.org/officeDocument/2006/relationships/hyperlink" Target="https://www.hcamag.com/au/specialisation/benefits/hybrid-work-enters-stabilisation-phase-in-australia-ahri/530425" TargetMode="External"/><Relationship Id="rId1" Type="http://schemas.openxmlformats.org/officeDocument/2006/relationships/slideLayout" Target="../slideLayouts/slideLayout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hyperlink" Target="https://www.afr.com/by/steven-worrall-p5386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8446D0-25F0-2F31-F73D-70B38FF703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36198" y="-3"/>
            <a:ext cx="4955802" cy="6858003"/>
          </a:xfrm>
          <a:prstGeom prst="rect">
            <a:avLst/>
          </a:prstGeom>
        </p:spPr>
      </p:pic>
      <p:sp>
        <p:nvSpPr>
          <p:cNvPr id="2" name="Text Placeholder 1">
            <a:extLst>
              <a:ext uri="{FF2B5EF4-FFF2-40B4-BE49-F238E27FC236}">
                <a16:creationId xmlns:a16="http://schemas.microsoft.com/office/drawing/2014/main" id="{79F27EC7-1B40-3703-E821-BF8F4BD90A24}"/>
              </a:ext>
            </a:extLst>
          </p:cNvPr>
          <p:cNvSpPr>
            <a:spLocks noGrp="1"/>
          </p:cNvSpPr>
          <p:nvPr>
            <p:ph type="body" sz="quarter" idx="15"/>
          </p:nvPr>
        </p:nvSpPr>
        <p:spPr>
          <a:xfrm>
            <a:off x="849468" y="2008996"/>
            <a:ext cx="7051412" cy="1508567"/>
          </a:xfrm>
        </p:spPr>
        <p:txBody>
          <a:bodyPr/>
          <a:lstStyle/>
          <a:p>
            <a:pPr algn="ctr">
              <a:lnSpc>
                <a:spcPct val="100000"/>
              </a:lnSpc>
              <a:spcAft>
                <a:spcPts val="500"/>
              </a:spcAft>
            </a:pPr>
            <a:r>
              <a:rPr lang="en-US" sz="2400" dirty="0">
                <a:latin typeface="Montserrat" pitchFamily="2" charset="77"/>
              </a:rPr>
              <a:t>Azure Sales Playbooks </a:t>
            </a:r>
          </a:p>
          <a:p>
            <a:pPr algn="ctr">
              <a:lnSpc>
                <a:spcPct val="100000"/>
              </a:lnSpc>
            </a:pPr>
            <a:r>
              <a:rPr lang="en-US" sz="3200" dirty="0"/>
              <a:t>Essential cloud building </a:t>
            </a:r>
            <a:br>
              <a:rPr lang="en-US" sz="3200" dirty="0"/>
            </a:br>
            <a:r>
              <a:rPr lang="en-US" sz="3200" dirty="0"/>
              <a:t>blocks for</a:t>
            </a:r>
            <a:endParaRPr lang="en-US" sz="4800" dirty="0"/>
          </a:p>
        </p:txBody>
      </p:sp>
      <p:sp>
        <p:nvSpPr>
          <p:cNvPr id="4" name="TextBox 3">
            <a:extLst>
              <a:ext uri="{FF2B5EF4-FFF2-40B4-BE49-F238E27FC236}">
                <a16:creationId xmlns:a16="http://schemas.microsoft.com/office/drawing/2014/main" id="{EE0E864B-496E-6A82-A0FC-F8A2927C497B}"/>
              </a:ext>
            </a:extLst>
          </p:cNvPr>
          <p:cNvSpPr txBox="1"/>
          <p:nvPr/>
        </p:nvSpPr>
        <p:spPr>
          <a:xfrm>
            <a:off x="598305" y="3623751"/>
            <a:ext cx="7553738" cy="1323439"/>
          </a:xfrm>
          <a:prstGeom prst="rect">
            <a:avLst/>
          </a:prstGeom>
          <a:noFill/>
        </p:spPr>
        <p:txBody>
          <a:bodyPr wrap="square">
            <a:spAutoFit/>
          </a:bodyPr>
          <a:lstStyle/>
          <a:p>
            <a:pPr algn="ctr">
              <a:lnSpc>
                <a:spcPct val="100000"/>
              </a:lnSpc>
            </a:pPr>
            <a:r>
              <a:rPr lang="en-US" sz="8000" dirty="0">
                <a:gradFill>
                  <a:gsLst>
                    <a:gs pos="0">
                      <a:schemeClr val="accent2"/>
                    </a:gs>
                    <a:gs pos="100000">
                      <a:schemeClr val="accent1"/>
                    </a:gs>
                  </a:gsLst>
                  <a:path path="circle">
                    <a:fillToRect r="100000" b="100000"/>
                  </a:path>
                </a:gradFill>
                <a:latin typeface="Humming" pitchFamily="50" charset="0"/>
              </a:rPr>
              <a:t>AI Success</a:t>
            </a:r>
          </a:p>
        </p:txBody>
      </p:sp>
      <p:grpSp>
        <p:nvGrpSpPr>
          <p:cNvPr id="24" name="Group 23">
            <a:extLst>
              <a:ext uri="{FF2B5EF4-FFF2-40B4-BE49-F238E27FC236}">
                <a16:creationId xmlns:a16="http://schemas.microsoft.com/office/drawing/2014/main" id="{0D4087ED-12D4-741E-5E1B-0E0F3BC8E65D}"/>
              </a:ext>
            </a:extLst>
          </p:cNvPr>
          <p:cNvGrpSpPr/>
          <p:nvPr/>
        </p:nvGrpSpPr>
        <p:grpSpPr>
          <a:xfrm>
            <a:off x="1751842" y="0"/>
            <a:ext cx="5246664" cy="1143408"/>
            <a:chOff x="849336" y="-1"/>
            <a:chExt cx="7051677" cy="1536776"/>
          </a:xfrm>
        </p:grpSpPr>
        <p:sp>
          <p:nvSpPr>
            <p:cNvPr id="23" name="Round Same-side Corner of Rectangle 22">
              <a:extLst>
                <a:ext uri="{FF2B5EF4-FFF2-40B4-BE49-F238E27FC236}">
                  <a16:creationId xmlns:a16="http://schemas.microsoft.com/office/drawing/2014/main" id="{6031CCBF-A6AE-3887-7CBD-F0568C23A933}"/>
                </a:ext>
              </a:extLst>
            </p:cNvPr>
            <p:cNvSpPr/>
            <p:nvPr/>
          </p:nvSpPr>
          <p:spPr>
            <a:xfrm rot="10800000">
              <a:off x="849336" y="-1"/>
              <a:ext cx="7051677" cy="1536776"/>
            </a:xfrm>
            <a:prstGeom prst="round2SameRect">
              <a:avLst>
                <a:gd name="adj1" fmla="val 34046"/>
                <a:gd name="adj2" fmla="val 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grpSp>
          <p:nvGrpSpPr>
            <p:cNvPr id="7" name="Group 6">
              <a:extLst>
                <a:ext uri="{FF2B5EF4-FFF2-40B4-BE49-F238E27FC236}">
                  <a16:creationId xmlns:a16="http://schemas.microsoft.com/office/drawing/2014/main" id="{728518B4-38B8-5781-C0AA-57899619A3E3}"/>
                </a:ext>
              </a:extLst>
            </p:cNvPr>
            <p:cNvGrpSpPr/>
            <p:nvPr/>
          </p:nvGrpSpPr>
          <p:grpSpPr>
            <a:xfrm>
              <a:off x="1564847" y="502858"/>
              <a:ext cx="5620654" cy="597207"/>
              <a:chOff x="1071975" y="2034145"/>
              <a:chExt cx="6823923" cy="725057"/>
            </a:xfrm>
          </p:grpSpPr>
          <p:sp>
            <p:nvSpPr>
              <p:cNvPr id="10" name="Freeform 9">
                <a:extLst>
                  <a:ext uri="{FF2B5EF4-FFF2-40B4-BE49-F238E27FC236}">
                    <a16:creationId xmlns:a16="http://schemas.microsoft.com/office/drawing/2014/main" id="{A5FA1227-B5A6-219F-400B-2B0EA082D63A}"/>
                  </a:ext>
                </a:extLst>
              </p:cNvPr>
              <p:cNvSpPr/>
              <p:nvPr/>
            </p:nvSpPr>
            <p:spPr>
              <a:xfrm>
                <a:off x="1071975" y="2565324"/>
                <a:ext cx="156883" cy="134752"/>
              </a:xfrm>
              <a:custGeom>
                <a:avLst/>
                <a:gdLst>
                  <a:gd name="connsiteX0" fmla="*/ 143933 w 156883"/>
                  <a:gd name="connsiteY0" fmla="*/ 103606 h 134752"/>
                  <a:gd name="connsiteX1" fmla="*/ 139179 w 156883"/>
                  <a:gd name="connsiteY1" fmla="*/ 118032 h 134752"/>
                  <a:gd name="connsiteX2" fmla="*/ 109507 w 156883"/>
                  <a:gd name="connsiteY2" fmla="*/ 125245 h 134752"/>
                  <a:gd name="connsiteX3" fmla="*/ 12951 w 156883"/>
                  <a:gd name="connsiteY3" fmla="*/ 125245 h 134752"/>
                  <a:gd name="connsiteX4" fmla="*/ 12951 w 156883"/>
                  <a:gd name="connsiteY4" fmla="*/ 9672 h 134752"/>
                  <a:gd name="connsiteX5" fmla="*/ 109507 w 156883"/>
                  <a:gd name="connsiteY5" fmla="*/ 9672 h 134752"/>
                  <a:gd name="connsiteX6" fmla="*/ 109507 w 156883"/>
                  <a:gd name="connsiteY6" fmla="*/ 9672 h 134752"/>
                  <a:gd name="connsiteX7" fmla="*/ 136556 w 156883"/>
                  <a:gd name="connsiteY7" fmla="*/ 14754 h 134752"/>
                  <a:gd name="connsiteX8" fmla="*/ 143769 w 156883"/>
                  <a:gd name="connsiteY8" fmla="*/ 31311 h 134752"/>
                  <a:gd name="connsiteX9" fmla="*/ 143769 w 156883"/>
                  <a:gd name="connsiteY9" fmla="*/ 103606 h 134752"/>
                  <a:gd name="connsiteX10" fmla="*/ 109507 w 156883"/>
                  <a:gd name="connsiteY10" fmla="*/ 0 h 134752"/>
                  <a:gd name="connsiteX11" fmla="*/ 0 w 156883"/>
                  <a:gd name="connsiteY11" fmla="*/ 0 h 134752"/>
                  <a:gd name="connsiteX12" fmla="*/ 0 w 156883"/>
                  <a:gd name="connsiteY12" fmla="*/ 134753 h 134752"/>
                  <a:gd name="connsiteX13" fmla="*/ 109507 w 156883"/>
                  <a:gd name="connsiteY13" fmla="*/ 134753 h 134752"/>
                  <a:gd name="connsiteX14" fmla="*/ 156884 w 156883"/>
                  <a:gd name="connsiteY14" fmla="*/ 103606 h 134752"/>
                  <a:gd name="connsiteX15" fmla="*/ 156884 w 156883"/>
                  <a:gd name="connsiteY15" fmla="*/ 31311 h 134752"/>
                  <a:gd name="connsiteX16" fmla="*/ 109507 w 156883"/>
                  <a:gd name="connsiteY16" fmla="*/ 164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883" h="134752">
                    <a:moveTo>
                      <a:pt x="143933" y="103606"/>
                    </a:moveTo>
                    <a:cubicBezTo>
                      <a:pt x="143933" y="110163"/>
                      <a:pt x="142458" y="114753"/>
                      <a:pt x="139179" y="118032"/>
                    </a:cubicBezTo>
                    <a:cubicBezTo>
                      <a:pt x="134261" y="122950"/>
                      <a:pt x="124917" y="125245"/>
                      <a:pt x="109507" y="125245"/>
                    </a:cubicBezTo>
                    <a:lnTo>
                      <a:pt x="12951" y="125245"/>
                    </a:lnTo>
                    <a:cubicBezTo>
                      <a:pt x="12951" y="125245"/>
                      <a:pt x="12951" y="9672"/>
                      <a:pt x="12951" y="9672"/>
                    </a:cubicBezTo>
                    <a:lnTo>
                      <a:pt x="109507" y="9672"/>
                    </a:lnTo>
                    <a:cubicBezTo>
                      <a:pt x="109507" y="9672"/>
                      <a:pt x="109507" y="9672"/>
                      <a:pt x="109507" y="9672"/>
                    </a:cubicBezTo>
                    <a:cubicBezTo>
                      <a:pt x="122622" y="9672"/>
                      <a:pt x="131310" y="11311"/>
                      <a:pt x="136556" y="14754"/>
                    </a:cubicBezTo>
                    <a:cubicBezTo>
                      <a:pt x="141638" y="18033"/>
                      <a:pt x="143769" y="23115"/>
                      <a:pt x="143769" y="31311"/>
                    </a:cubicBezTo>
                    <a:lnTo>
                      <a:pt x="143769" y="103606"/>
                    </a:lnTo>
                    <a:close/>
                    <a:moveTo>
                      <a:pt x="109507" y="0"/>
                    </a:moveTo>
                    <a:lnTo>
                      <a:pt x="0" y="0"/>
                    </a:lnTo>
                    <a:cubicBezTo>
                      <a:pt x="0" y="0"/>
                      <a:pt x="0" y="134753"/>
                      <a:pt x="0" y="134753"/>
                    </a:cubicBezTo>
                    <a:lnTo>
                      <a:pt x="109507" y="134753"/>
                    </a:lnTo>
                    <a:cubicBezTo>
                      <a:pt x="141802" y="134753"/>
                      <a:pt x="156884" y="124753"/>
                      <a:pt x="156884" y="103606"/>
                    </a:cubicBezTo>
                    <a:lnTo>
                      <a:pt x="156884" y="31311"/>
                    </a:lnTo>
                    <a:cubicBezTo>
                      <a:pt x="156884" y="10000"/>
                      <a:pt x="141802" y="164"/>
                      <a:pt x="109507" y="16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1" name="Freeform 10">
                <a:extLst>
                  <a:ext uri="{FF2B5EF4-FFF2-40B4-BE49-F238E27FC236}">
                    <a16:creationId xmlns:a16="http://schemas.microsoft.com/office/drawing/2014/main" id="{ADB31647-C3E7-DA89-ECBF-47E89D2700D9}"/>
                  </a:ext>
                </a:extLst>
              </p:cNvPr>
              <p:cNvSpPr/>
              <p:nvPr/>
            </p:nvSpPr>
            <p:spPr>
              <a:xfrm>
                <a:off x="1541807" y="2565324"/>
                <a:ext cx="178359" cy="134752"/>
              </a:xfrm>
              <a:custGeom>
                <a:avLst/>
                <a:gdLst>
                  <a:gd name="connsiteX0" fmla="*/ 89016 w 178359"/>
                  <a:gd name="connsiteY0" fmla="*/ 9508 h 134752"/>
                  <a:gd name="connsiteX1" fmla="*/ 134097 w 178359"/>
                  <a:gd name="connsiteY1" fmla="*/ 84262 h 134752"/>
                  <a:gd name="connsiteX2" fmla="*/ 44426 w 178359"/>
                  <a:gd name="connsiteY2" fmla="*/ 84262 h 134752"/>
                  <a:gd name="connsiteX3" fmla="*/ 89180 w 178359"/>
                  <a:gd name="connsiteY3" fmla="*/ 9508 h 134752"/>
                  <a:gd name="connsiteX4" fmla="*/ 80491 w 178359"/>
                  <a:gd name="connsiteY4" fmla="*/ 0 h 134752"/>
                  <a:gd name="connsiteX5" fmla="*/ 0 w 178359"/>
                  <a:gd name="connsiteY5" fmla="*/ 134753 h 134752"/>
                  <a:gd name="connsiteX6" fmla="*/ 14262 w 178359"/>
                  <a:gd name="connsiteY6" fmla="*/ 134753 h 134752"/>
                  <a:gd name="connsiteX7" fmla="*/ 38852 w 178359"/>
                  <a:gd name="connsiteY7" fmla="*/ 93934 h 134752"/>
                  <a:gd name="connsiteX8" fmla="*/ 139835 w 178359"/>
                  <a:gd name="connsiteY8" fmla="*/ 93934 h 134752"/>
                  <a:gd name="connsiteX9" fmla="*/ 164097 w 178359"/>
                  <a:gd name="connsiteY9" fmla="*/ 134753 h 134752"/>
                  <a:gd name="connsiteX10" fmla="*/ 178359 w 178359"/>
                  <a:gd name="connsiteY10" fmla="*/ 134753 h 134752"/>
                  <a:gd name="connsiteX11" fmla="*/ 98360 w 178359"/>
                  <a:gd name="connsiteY11" fmla="*/ 1148 h 134752"/>
                  <a:gd name="connsiteX12" fmla="*/ 97704 w 178359"/>
                  <a:gd name="connsiteY12" fmla="*/ 0 h 134752"/>
                  <a:gd name="connsiteX13" fmla="*/ 80491 w 178359"/>
                  <a:gd name="connsiteY13"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359" h="134752">
                    <a:moveTo>
                      <a:pt x="89016" y="9508"/>
                    </a:moveTo>
                    <a:lnTo>
                      <a:pt x="134097" y="84262"/>
                    </a:lnTo>
                    <a:lnTo>
                      <a:pt x="44426" y="84262"/>
                    </a:lnTo>
                    <a:cubicBezTo>
                      <a:pt x="44426" y="84262"/>
                      <a:pt x="89180" y="9508"/>
                      <a:pt x="89180" y="9508"/>
                    </a:cubicBezTo>
                    <a:close/>
                    <a:moveTo>
                      <a:pt x="80491" y="0"/>
                    </a:moveTo>
                    <a:lnTo>
                      <a:pt x="0" y="134753"/>
                    </a:lnTo>
                    <a:lnTo>
                      <a:pt x="14262" y="134753"/>
                    </a:lnTo>
                    <a:cubicBezTo>
                      <a:pt x="14262" y="134753"/>
                      <a:pt x="38852" y="93934"/>
                      <a:pt x="38852" y="93934"/>
                    </a:cubicBezTo>
                    <a:lnTo>
                      <a:pt x="139835" y="93934"/>
                    </a:lnTo>
                    <a:cubicBezTo>
                      <a:pt x="139835" y="93934"/>
                      <a:pt x="164097" y="134753"/>
                      <a:pt x="164097" y="134753"/>
                    </a:cubicBezTo>
                    <a:lnTo>
                      <a:pt x="178359" y="134753"/>
                    </a:lnTo>
                    <a:lnTo>
                      <a:pt x="98360" y="1148"/>
                    </a:ln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2" name="Freeform 11">
                <a:extLst>
                  <a:ext uri="{FF2B5EF4-FFF2-40B4-BE49-F238E27FC236}">
                    <a16:creationId xmlns:a16="http://schemas.microsoft.com/office/drawing/2014/main" id="{C7BC07D9-A37C-A922-E8BA-FA12686A3D63}"/>
                  </a:ext>
                </a:extLst>
              </p:cNvPr>
              <p:cNvSpPr/>
              <p:nvPr/>
            </p:nvSpPr>
            <p:spPr>
              <a:xfrm>
                <a:off x="1998032" y="2565160"/>
                <a:ext cx="156883" cy="134752"/>
              </a:xfrm>
              <a:custGeom>
                <a:avLst/>
                <a:gdLst>
                  <a:gd name="connsiteX0" fmla="*/ 0 w 156883"/>
                  <a:gd name="connsiteY0" fmla="*/ 0 h 134752"/>
                  <a:gd name="connsiteX1" fmla="*/ 0 w 156883"/>
                  <a:gd name="connsiteY1" fmla="*/ 9508 h 134752"/>
                  <a:gd name="connsiteX2" fmla="*/ 71967 w 156883"/>
                  <a:gd name="connsiteY2" fmla="*/ 9508 h 134752"/>
                  <a:gd name="connsiteX3" fmla="*/ 71967 w 156883"/>
                  <a:gd name="connsiteY3" fmla="*/ 134753 h 134752"/>
                  <a:gd name="connsiteX4" fmla="*/ 84917 w 156883"/>
                  <a:gd name="connsiteY4" fmla="*/ 134753 h 134752"/>
                  <a:gd name="connsiteX5" fmla="*/ 84917 w 156883"/>
                  <a:gd name="connsiteY5" fmla="*/ 9508 h 134752"/>
                  <a:gd name="connsiteX6" fmla="*/ 156884 w 156883"/>
                  <a:gd name="connsiteY6" fmla="*/ 9508 h 134752"/>
                  <a:gd name="connsiteX7" fmla="*/ 156884 w 156883"/>
                  <a:gd name="connsiteY7" fmla="*/ 0 h 134752"/>
                  <a:gd name="connsiteX8" fmla="*/ 0 w 156883"/>
                  <a:gd name="connsiteY8"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883" h="134752">
                    <a:moveTo>
                      <a:pt x="0" y="0"/>
                    </a:moveTo>
                    <a:lnTo>
                      <a:pt x="0" y="9508"/>
                    </a:lnTo>
                    <a:lnTo>
                      <a:pt x="71967" y="9508"/>
                    </a:lnTo>
                    <a:lnTo>
                      <a:pt x="71967" y="134753"/>
                    </a:lnTo>
                    <a:lnTo>
                      <a:pt x="84917" y="134753"/>
                    </a:lnTo>
                    <a:lnTo>
                      <a:pt x="84917" y="9508"/>
                    </a:lnTo>
                    <a:lnTo>
                      <a:pt x="156884" y="9508"/>
                    </a:lnTo>
                    <a:lnTo>
                      <a:pt x="156884"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3" name="Freeform 12">
                <a:extLst>
                  <a:ext uri="{FF2B5EF4-FFF2-40B4-BE49-F238E27FC236}">
                    <a16:creationId xmlns:a16="http://schemas.microsoft.com/office/drawing/2014/main" id="{7DF65F50-9ED4-52EF-1EBF-838440A87AB8}"/>
                  </a:ext>
                </a:extLst>
              </p:cNvPr>
              <p:cNvSpPr/>
              <p:nvPr/>
            </p:nvSpPr>
            <p:spPr>
              <a:xfrm>
                <a:off x="2432783" y="2564996"/>
                <a:ext cx="178359" cy="134752"/>
              </a:xfrm>
              <a:custGeom>
                <a:avLst/>
                <a:gdLst>
                  <a:gd name="connsiteX0" fmla="*/ 88852 w 178359"/>
                  <a:gd name="connsiteY0" fmla="*/ 9672 h 134752"/>
                  <a:gd name="connsiteX1" fmla="*/ 89180 w 178359"/>
                  <a:gd name="connsiteY1" fmla="*/ 9672 h 134752"/>
                  <a:gd name="connsiteX2" fmla="*/ 133933 w 178359"/>
                  <a:gd name="connsiteY2" fmla="*/ 84425 h 134752"/>
                  <a:gd name="connsiteX3" fmla="*/ 44262 w 178359"/>
                  <a:gd name="connsiteY3" fmla="*/ 84425 h 134752"/>
                  <a:gd name="connsiteX4" fmla="*/ 89016 w 178359"/>
                  <a:gd name="connsiteY4" fmla="*/ 9672 h 134752"/>
                  <a:gd name="connsiteX5" fmla="*/ 80491 w 178359"/>
                  <a:gd name="connsiteY5" fmla="*/ 0 h 134752"/>
                  <a:gd name="connsiteX6" fmla="*/ 0 w 178359"/>
                  <a:gd name="connsiteY6" fmla="*/ 134753 h 134752"/>
                  <a:gd name="connsiteX7" fmla="*/ 14262 w 178359"/>
                  <a:gd name="connsiteY7" fmla="*/ 134753 h 134752"/>
                  <a:gd name="connsiteX8" fmla="*/ 38852 w 178359"/>
                  <a:gd name="connsiteY8" fmla="*/ 93934 h 134752"/>
                  <a:gd name="connsiteX9" fmla="*/ 139835 w 178359"/>
                  <a:gd name="connsiteY9" fmla="*/ 93934 h 134752"/>
                  <a:gd name="connsiteX10" fmla="*/ 164097 w 178359"/>
                  <a:gd name="connsiteY10" fmla="*/ 134753 h 134752"/>
                  <a:gd name="connsiteX11" fmla="*/ 178359 w 178359"/>
                  <a:gd name="connsiteY11" fmla="*/ 134753 h 134752"/>
                  <a:gd name="connsiteX12" fmla="*/ 98360 w 178359"/>
                  <a:gd name="connsiteY12" fmla="*/ 1148 h 134752"/>
                  <a:gd name="connsiteX13" fmla="*/ 97704 w 178359"/>
                  <a:gd name="connsiteY13" fmla="*/ 0 h 134752"/>
                  <a:gd name="connsiteX14" fmla="*/ 80491 w 178359"/>
                  <a:gd name="connsiteY14" fmla="*/ 0 h 1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359" h="134752">
                    <a:moveTo>
                      <a:pt x="88852" y="9672"/>
                    </a:moveTo>
                    <a:lnTo>
                      <a:pt x="89180" y="9672"/>
                    </a:lnTo>
                    <a:lnTo>
                      <a:pt x="133933" y="84425"/>
                    </a:lnTo>
                    <a:lnTo>
                      <a:pt x="44262" y="84425"/>
                    </a:lnTo>
                    <a:cubicBezTo>
                      <a:pt x="44262" y="84425"/>
                      <a:pt x="89016" y="9672"/>
                      <a:pt x="89016" y="9672"/>
                    </a:cubicBezTo>
                    <a:close/>
                    <a:moveTo>
                      <a:pt x="80491" y="0"/>
                    </a:moveTo>
                    <a:lnTo>
                      <a:pt x="0" y="134753"/>
                    </a:lnTo>
                    <a:lnTo>
                      <a:pt x="14262" y="134753"/>
                    </a:lnTo>
                    <a:lnTo>
                      <a:pt x="38852" y="93934"/>
                    </a:lnTo>
                    <a:lnTo>
                      <a:pt x="139835" y="93934"/>
                    </a:lnTo>
                    <a:cubicBezTo>
                      <a:pt x="139835" y="93934"/>
                      <a:pt x="164097" y="134753"/>
                      <a:pt x="164097" y="134753"/>
                    </a:cubicBezTo>
                    <a:lnTo>
                      <a:pt x="178359" y="134753"/>
                    </a:lnTo>
                    <a:cubicBezTo>
                      <a:pt x="178359" y="134753"/>
                      <a:pt x="98360" y="1148"/>
                      <a:pt x="98360" y="1148"/>
                    </a:cubicBezTo>
                    <a:lnTo>
                      <a:pt x="97704" y="0"/>
                    </a:lnTo>
                    <a:lnTo>
                      <a:pt x="80491"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4" name="Freeform 13">
                <a:extLst>
                  <a:ext uri="{FF2B5EF4-FFF2-40B4-BE49-F238E27FC236}">
                    <a16:creationId xmlns:a16="http://schemas.microsoft.com/office/drawing/2014/main" id="{39805FDB-2174-86F2-CBFE-DA78228D4121}"/>
                  </a:ext>
                </a:extLst>
              </p:cNvPr>
              <p:cNvSpPr/>
              <p:nvPr/>
            </p:nvSpPr>
            <p:spPr>
              <a:xfrm>
                <a:off x="1071975" y="2111229"/>
                <a:ext cx="260489" cy="312620"/>
              </a:xfrm>
              <a:custGeom>
                <a:avLst/>
                <a:gdLst>
                  <a:gd name="connsiteX0" fmla="*/ 208523 w 260489"/>
                  <a:gd name="connsiteY0" fmla="*/ 69508 h 312620"/>
                  <a:gd name="connsiteX1" fmla="*/ 191146 w 260489"/>
                  <a:gd name="connsiteY1" fmla="*/ 48688 h 312620"/>
                  <a:gd name="connsiteX2" fmla="*/ 52131 w 260489"/>
                  <a:gd name="connsiteY2" fmla="*/ 48688 h 312620"/>
                  <a:gd name="connsiteX3" fmla="*/ 52131 w 260489"/>
                  <a:gd name="connsiteY3" fmla="*/ 264096 h 312620"/>
                  <a:gd name="connsiteX4" fmla="*/ 191146 w 260489"/>
                  <a:gd name="connsiteY4" fmla="*/ 264096 h 312620"/>
                  <a:gd name="connsiteX5" fmla="*/ 208523 w 260489"/>
                  <a:gd name="connsiteY5" fmla="*/ 243277 h 312620"/>
                  <a:gd name="connsiteX6" fmla="*/ 208523 w 260489"/>
                  <a:gd name="connsiteY6" fmla="*/ 69508 h 312620"/>
                  <a:gd name="connsiteX7" fmla="*/ 260490 w 260489"/>
                  <a:gd name="connsiteY7" fmla="*/ 69344 h 312620"/>
                  <a:gd name="connsiteX8" fmla="*/ 260490 w 260489"/>
                  <a:gd name="connsiteY8" fmla="*/ 243113 h 312620"/>
                  <a:gd name="connsiteX9" fmla="*/ 190982 w 260489"/>
                  <a:gd name="connsiteY9" fmla="*/ 312620 h 312620"/>
                  <a:gd name="connsiteX10" fmla="*/ 0 w 260489"/>
                  <a:gd name="connsiteY10" fmla="*/ 312620 h 312620"/>
                  <a:gd name="connsiteX11" fmla="*/ 0 w 260489"/>
                  <a:gd name="connsiteY11" fmla="*/ 0 h 312620"/>
                  <a:gd name="connsiteX12" fmla="*/ 190982 w 260489"/>
                  <a:gd name="connsiteY12" fmla="*/ 0 h 312620"/>
                  <a:gd name="connsiteX13" fmla="*/ 260490 w 260489"/>
                  <a:gd name="connsiteY13" fmla="*/ 69344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9" h="312620">
                    <a:moveTo>
                      <a:pt x="208523" y="69508"/>
                    </a:moveTo>
                    <a:cubicBezTo>
                      <a:pt x="208523" y="56393"/>
                      <a:pt x="204097" y="48688"/>
                      <a:pt x="191146" y="48688"/>
                    </a:cubicBezTo>
                    <a:lnTo>
                      <a:pt x="52131" y="48688"/>
                    </a:lnTo>
                    <a:cubicBezTo>
                      <a:pt x="52131" y="48688"/>
                      <a:pt x="52131" y="264096"/>
                      <a:pt x="52131" y="264096"/>
                    </a:cubicBezTo>
                    <a:lnTo>
                      <a:pt x="191146" y="264096"/>
                    </a:lnTo>
                    <a:cubicBezTo>
                      <a:pt x="204261" y="264096"/>
                      <a:pt x="208523" y="256227"/>
                      <a:pt x="208523" y="243277"/>
                    </a:cubicBezTo>
                    <a:lnTo>
                      <a:pt x="208523" y="69508"/>
                    </a:lnTo>
                    <a:close/>
                    <a:moveTo>
                      <a:pt x="260490" y="69344"/>
                    </a:moveTo>
                    <a:lnTo>
                      <a:pt x="260490" y="243113"/>
                    </a:lnTo>
                    <a:cubicBezTo>
                      <a:pt x="260490" y="290817"/>
                      <a:pt x="238850" y="312620"/>
                      <a:pt x="190982" y="312620"/>
                    </a:cubicBezTo>
                    <a:lnTo>
                      <a:pt x="0" y="312620"/>
                    </a:lnTo>
                    <a:cubicBezTo>
                      <a:pt x="0" y="312620"/>
                      <a:pt x="0" y="0"/>
                      <a:pt x="0" y="0"/>
                    </a:cubicBezTo>
                    <a:lnTo>
                      <a:pt x="190982" y="0"/>
                    </a:lnTo>
                    <a:cubicBezTo>
                      <a:pt x="238687" y="0"/>
                      <a:pt x="260490" y="21639"/>
                      <a:pt x="260490" y="69344"/>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5" name="Freeform 14">
                <a:extLst>
                  <a:ext uri="{FF2B5EF4-FFF2-40B4-BE49-F238E27FC236}">
                    <a16:creationId xmlns:a16="http://schemas.microsoft.com/office/drawing/2014/main" id="{AAD5DA3D-1A62-CCEB-A90A-6C3864F31A7D}"/>
                  </a:ext>
                </a:extLst>
              </p:cNvPr>
              <p:cNvSpPr/>
              <p:nvPr/>
            </p:nvSpPr>
            <p:spPr>
              <a:xfrm>
                <a:off x="1376890" y="2111229"/>
                <a:ext cx="52130" cy="312620"/>
              </a:xfrm>
              <a:custGeom>
                <a:avLst/>
                <a:gdLst>
                  <a:gd name="connsiteX0" fmla="*/ 0 w 52130"/>
                  <a:gd name="connsiteY0" fmla="*/ 0 h 312620"/>
                  <a:gd name="connsiteX1" fmla="*/ 52131 w 52130"/>
                  <a:gd name="connsiteY1" fmla="*/ 0 h 312620"/>
                  <a:gd name="connsiteX2" fmla="*/ 52131 w 52130"/>
                  <a:gd name="connsiteY2" fmla="*/ 312620 h 312620"/>
                  <a:gd name="connsiteX3" fmla="*/ 0 w 52130"/>
                  <a:gd name="connsiteY3" fmla="*/ 312620 h 312620"/>
                </a:gdLst>
                <a:ahLst/>
                <a:cxnLst>
                  <a:cxn ang="0">
                    <a:pos x="connsiteX0" y="connsiteY0"/>
                  </a:cxn>
                  <a:cxn ang="0">
                    <a:pos x="connsiteX1" y="connsiteY1"/>
                  </a:cxn>
                  <a:cxn ang="0">
                    <a:pos x="connsiteX2" y="connsiteY2"/>
                  </a:cxn>
                  <a:cxn ang="0">
                    <a:pos x="connsiteX3" y="connsiteY3"/>
                  </a:cxn>
                </a:cxnLst>
                <a:rect l="l" t="t" r="r" b="b"/>
                <a:pathLst>
                  <a:path w="52130" h="312620">
                    <a:moveTo>
                      <a:pt x="0" y="0"/>
                    </a:moveTo>
                    <a:lnTo>
                      <a:pt x="52131" y="0"/>
                    </a:lnTo>
                    <a:lnTo>
                      <a:pt x="52131" y="312620"/>
                    </a:lnTo>
                    <a:lnTo>
                      <a:pt x="0" y="31262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6" name="Freeform 15">
                <a:extLst>
                  <a:ext uri="{FF2B5EF4-FFF2-40B4-BE49-F238E27FC236}">
                    <a16:creationId xmlns:a16="http://schemas.microsoft.com/office/drawing/2014/main" id="{B40EDBD5-CBD8-5D04-7A25-2834AA388EB1}"/>
                  </a:ext>
                </a:extLst>
              </p:cNvPr>
              <p:cNvSpPr/>
              <p:nvPr/>
            </p:nvSpPr>
            <p:spPr>
              <a:xfrm>
                <a:off x="1472299" y="2111065"/>
                <a:ext cx="260653" cy="312784"/>
              </a:xfrm>
              <a:custGeom>
                <a:avLst/>
                <a:gdLst>
                  <a:gd name="connsiteX0" fmla="*/ 260654 w 260653"/>
                  <a:gd name="connsiteY0" fmla="*/ 208523 h 312784"/>
                  <a:gd name="connsiteX1" fmla="*/ 260654 w 260653"/>
                  <a:gd name="connsiteY1" fmla="*/ 243277 h 312784"/>
                  <a:gd name="connsiteX2" fmla="*/ 191146 w 260653"/>
                  <a:gd name="connsiteY2" fmla="*/ 312784 h 312784"/>
                  <a:gd name="connsiteX3" fmla="*/ 69508 w 260653"/>
                  <a:gd name="connsiteY3" fmla="*/ 312784 h 312784"/>
                  <a:gd name="connsiteX4" fmla="*/ 0 w 260653"/>
                  <a:gd name="connsiteY4" fmla="*/ 243441 h 312784"/>
                  <a:gd name="connsiteX5" fmla="*/ 0 w 260653"/>
                  <a:gd name="connsiteY5" fmla="*/ 69508 h 312784"/>
                  <a:gd name="connsiteX6" fmla="*/ 69344 w 260653"/>
                  <a:gd name="connsiteY6" fmla="*/ 0 h 312784"/>
                  <a:gd name="connsiteX7" fmla="*/ 190982 w 260653"/>
                  <a:gd name="connsiteY7" fmla="*/ 0 h 312784"/>
                  <a:gd name="connsiteX8" fmla="*/ 260490 w 260653"/>
                  <a:gd name="connsiteY8" fmla="*/ 69508 h 312784"/>
                  <a:gd name="connsiteX9" fmla="*/ 260490 w 260653"/>
                  <a:gd name="connsiteY9" fmla="*/ 104261 h 312784"/>
                  <a:gd name="connsiteX10" fmla="*/ 208359 w 260653"/>
                  <a:gd name="connsiteY10" fmla="*/ 104261 h 312784"/>
                  <a:gd name="connsiteX11" fmla="*/ 208359 w 260653"/>
                  <a:gd name="connsiteY11" fmla="*/ 69508 h 312784"/>
                  <a:gd name="connsiteX12" fmla="*/ 190982 w 260653"/>
                  <a:gd name="connsiteY12" fmla="*/ 48688 h 312784"/>
                  <a:gd name="connsiteX13" fmla="*/ 69344 w 260653"/>
                  <a:gd name="connsiteY13" fmla="*/ 48688 h 312784"/>
                  <a:gd name="connsiteX14" fmla="*/ 51967 w 260653"/>
                  <a:gd name="connsiteY14" fmla="*/ 69508 h 312784"/>
                  <a:gd name="connsiteX15" fmla="*/ 51967 w 260653"/>
                  <a:gd name="connsiteY15" fmla="*/ 243277 h 312784"/>
                  <a:gd name="connsiteX16" fmla="*/ 69344 w 260653"/>
                  <a:gd name="connsiteY16" fmla="*/ 264096 h 312784"/>
                  <a:gd name="connsiteX17" fmla="*/ 190982 w 260653"/>
                  <a:gd name="connsiteY17" fmla="*/ 264096 h 312784"/>
                  <a:gd name="connsiteX18" fmla="*/ 208359 w 260653"/>
                  <a:gd name="connsiteY18" fmla="*/ 243277 h 312784"/>
                  <a:gd name="connsiteX19" fmla="*/ 208359 w 260653"/>
                  <a:gd name="connsiteY19" fmla="*/ 208523 h 312784"/>
                  <a:gd name="connsiteX20" fmla="*/ 260490 w 260653"/>
                  <a:gd name="connsiteY20" fmla="*/ 208523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0653" h="312784">
                    <a:moveTo>
                      <a:pt x="260654" y="208523"/>
                    </a:moveTo>
                    <a:lnTo>
                      <a:pt x="260654" y="243277"/>
                    </a:lnTo>
                    <a:cubicBezTo>
                      <a:pt x="260654" y="290981"/>
                      <a:pt x="239014" y="312784"/>
                      <a:pt x="191146" y="312784"/>
                    </a:cubicBezTo>
                    <a:lnTo>
                      <a:pt x="69508" y="312784"/>
                    </a:lnTo>
                    <a:cubicBezTo>
                      <a:pt x="21803" y="312784"/>
                      <a:pt x="0" y="291145"/>
                      <a:pt x="0" y="243441"/>
                    </a:cubicBezTo>
                    <a:lnTo>
                      <a:pt x="0" y="69508"/>
                    </a:lnTo>
                    <a:cubicBezTo>
                      <a:pt x="0" y="21803"/>
                      <a:pt x="21639" y="0"/>
                      <a:pt x="69344" y="0"/>
                    </a:cubicBezTo>
                    <a:lnTo>
                      <a:pt x="190982" y="0"/>
                    </a:lnTo>
                    <a:cubicBezTo>
                      <a:pt x="238687" y="0"/>
                      <a:pt x="260490" y="21639"/>
                      <a:pt x="260490" y="69508"/>
                    </a:cubicBezTo>
                    <a:lnTo>
                      <a:pt x="260490" y="104261"/>
                    </a:lnTo>
                    <a:cubicBezTo>
                      <a:pt x="260490" y="104261"/>
                      <a:pt x="208359" y="104261"/>
                      <a:pt x="208359" y="104261"/>
                    </a:cubicBezTo>
                    <a:lnTo>
                      <a:pt x="208359" y="69508"/>
                    </a:lnTo>
                    <a:cubicBezTo>
                      <a:pt x="208359" y="56557"/>
                      <a:pt x="203933" y="48688"/>
                      <a:pt x="190982" y="48688"/>
                    </a:cubicBezTo>
                    <a:lnTo>
                      <a:pt x="69344" y="48688"/>
                    </a:lnTo>
                    <a:cubicBezTo>
                      <a:pt x="56393" y="48688"/>
                      <a:pt x="51967" y="56557"/>
                      <a:pt x="51967" y="69508"/>
                    </a:cubicBezTo>
                    <a:lnTo>
                      <a:pt x="51967" y="243277"/>
                    </a:lnTo>
                    <a:cubicBezTo>
                      <a:pt x="51967" y="256391"/>
                      <a:pt x="56393" y="264096"/>
                      <a:pt x="69344" y="264096"/>
                    </a:cubicBezTo>
                    <a:lnTo>
                      <a:pt x="190982" y="264096"/>
                    </a:lnTo>
                    <a:cubicBezTo>
                      <a:pt x="203933" y="264096"/>
                      <a:pt x="208359" y="256227"/>
                      <a:pt x="208359" y="243277"/>
                    </a:cubicBezTo>
                    <a:lnTo>
                      <a:pt x="208359" y="208523"/>
                    </a:lnTo>
                    <a:lnTo>
                      <a:pt x="260490" y="208523"/>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7" name="Freeform 16">
                <a:extLst>
                  <a:ext uri="{FF2B5EF4-FFF2-40B4-BE49-F238E27FC236}">
                    <a16:creationId xmlns:a16="http://schemas.microsoft.com/office/drawing/2014/main" id="{A9BFAE53-1C4E-02B4-0EB8-2E13AC411936}"/>
                  </a:ext>
                </a:extLst>
              </p:cNvPr>
              <p:cNvSpPr/>
              <p:nvPr/>
            </p:nvSpPr>
            <p:spPr>
              <a:xfrm>
                <a:off x="1774264" y="2110902"/>
                <a:ext cx="269669" cy="312784"/>
              </a:xfrm>
              <a:custGeom>
                <a:avLst/>
                <a:gdLst>
                  <a:gd name="connsiteX0" fmla="*/ 209179 w 269669"/>
                  <a:gd name="connsiteY0" fmla="*/ 0 h 312784"/>
                  <a:gd name="connsiteX1" fmla="*/ 132458 w 269669"/>
                  <a:gd name="connsiteY1" fmla="*/ 132130 h 312784"/>
                  <a:gd name="connsiteX2" fmla="*/ 51967 w 269669"/>
                  <a:gd name="connsiteY2" fmla="*/ 132130 h 312784"/>
                  <a:gd name="connsiteX3" fmla="*/ 51967 w 269669"/>
                  <a:gd name="connsiteY3" fmla="*/ 0 h 312784"/>
                  <a:gd name="connsiteX4" fmla="*/ 0 w 269669"/>
                  <a:gd name="connsiteY4" fmla="*/ 164 h 312784"/>
                  <a:gd name="connsiteX5" fmla="*/ 0 w 269669"/>
                  <a:gd name="connsiteY5" fmla="*/ 312784 h 312784"/>
                  <a:gd name="connsiteX6" fmla="*/ 52131 w 269669"/>
                  <a:gd name="connsiteY6" fmla="*/ 312784 h 312784"/>
                  <a:gd name="connsiteX7" fmla="*/ 52131 w 269669"/>
                  <a:gd name="connsiteY7" fmla="*/ 180818 h 312784"/>
                  <a:gd name="connsiteX8" fmla="*/ 132458 w 269669"/>
                  <a:gd name="connsiteY8" fmla="*/ 180818 h 312784"/>
                  <a:gd name="connsiteX9" fmla="*/ 209343 w 269669"/>
                  <a:gd name="connsiteY9" fmla="*/ 312784 h 312784"/>
                  <a:gd name="connsiteX10" fmla="*/ 269670 w 269669"/>
                  <a:gd name="connsiteY10" fmla="*/ 312784 h 312784"/>
                  <a:gd name="connsiteX11" fmla="*/ 178359 w 269669"/>
                  <a:gd name="connsiteY11" fmla="*/ 156392 h 312784"/>
                  <a:gd name="connsiteX12" fmla="*/ 269506 w 269669"/>
                  <a:gd name="connsiteY12" fmla="*/ 0 h 312784"/>
                  <a:gd name="connsiteX13" fmla="*/ 209179 w 269669"/>
                  <a:gd name="connsiteY13"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669" h="312784">
                    <a:moveTo>
                      <a:pt x="209179" y="0"/>
                    </a:moveTo>
                    <a:lnTo>
                      <a:pt x="132458" y="132130"/>
                    </a:lnTo>
                    <a:lnTo>
                      <a:pt x="51967" y="132130"/>
                    </a:lnTo>
                    <a:lnTo>
                      <a:pt x="51967" y="0"/>
                    </a:lnTo>
                    <a:lnTo>
                      <a:pt x="0" y="164"/>
                    </a:lnTo>
                    <a:lnTo>
                      <a:pt x="0" y="312784"/>
                    </a:lnTo>
                    <a:lnTo>
                      <a:pt x="52131" y="312784"/>
                    </a:lnTo>
                    <a:lnTo>
                      <a:pt x="52131" y="180818"/>
                    </a:lnTo>
                    <a:lnTo>
                      <a:pt x="132458" y="180818"/>
                    </a:lnTo>
                    <a:lnTo>
                      <a:pt x="209343" y="312784"/>
                    </a:lnTo>
                    <a:lnTo>
                      <a:pt x="269670" y="312784"/>
                    </a:lnTo>
                    <a:lnTo>
                      <a:pt x="178359" y="156392"/>
                    </a:lnTo>
                    <a:lnTo>
                      <a:pt x="269506" y="0"/>
                    </a:lnTo>
                    <a:lnTo>
                      <a:pt x="209179"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8" name="Freeform 17">
                <a:extLst>
                  <a:ext uri="{FF2B5EF4-FFF2-40B4-BE49-F238E27FC236}">
                    <a16:creationId xmlns:a16="http://schemas.microsoft.com/office/drawing/2014/main" id="{53AA770A-3F81-48BD-EF61-0D2E5BFFE02B}"/>
                  </a:ext>
                </a:extLst>
              </p:cNvPr>
              <p:cNvSpPr/>
              <p:nvPr/>
            </p:nvSpPr>
            <p:spPr>
              <a:xfrm>
                <a:off x="2067704" y="2110902"/>
                <a:ext cx="243276" cy="312784"/>
              </a:xfrm>
              <a:custGeom>
                <a:avLst/>
                <a:gdLst>
                  <a:gd name="connsiteX0" fmla="*/ 0 w 243276"/>
                  <a:gd name="connsiteY0" fmla="*/ 0 h 312784"/>
                  <a:gd name="connsiteX1" fmla="*/ 164 w 243276"/>
                  <a:gd name="connsiteY1" fmla="*/ 312784 h 312784"/>
                  <a:gd name="connsiteX2" fmla="*/ 243277 w 243276"/>
                  <a:gd name="connsiteY2" fmla="*/ 312784 h 312784"/>
                  <a:gd name="connsiteX3" fmla="*/ 243277 w 243276"/>
                  <a:gd name="connsiteY3" fmla="*/ 264096 h 312784"/>
                  <a:gd name="connsiteX4" fmla="*/ 52131 w 243276"/>
                  <a:gd name="connsiteY4" fmla="*/ 264096 h 312784"/>
                  <a:gd name="connsiteX5" fmla="*/ 52131 w 243276"/>
                  <a:gd name="connsiteY5" fmla="*/ 180818 h 312784"/>
                  <a:gd name="connsiteX6" fmla="*/ 238850 w 243276"/>
                  <a:gd name="connsiteY6" fmla="*/ 180654 h 312784"/>
                  <a:gd name="connsiteX7" fmla="*/ 238850 w 243276"/>
                  <a:gd name="connsiteY7" fmla="*/ 132130 h 312784"/>
                  <a:gd name="connsiteX8" fmla="*/ 52131 w 243276"/>
                  <a:gd name="connsiteY8" fmla="*/ 132130 h 312784"/>
                  <a:gd name="connsiteX9" fmla="*/ 52131 w 243276"/>
                  <a:gd name="connsiteY9" fmla="*/ 48688 h 312784"/>
                  <a:gd name="connsiteX10" fmla="*/ 243277 w 243276"/>
                  <a:gd name="connsiteY10" fmla="*/ 48688 h 312784"/>
                  <a:gd name="connsiteX11" fmla="*/ 243277 w 243276"/>
                  <a:gd name="connsiteY11" fmla="*/ 0 h 312784"/>
                  <a:gd name="connsiteX12" fmla="*/ 0 w 243276"/>
                  <a:gd name="connsiteY12" fmla="*/ 0 h 31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76" h="312784">
                    <a:moveTo>
                      <a:pt x="0" y="0"/>
                    </a:moveTo>
                    <a:lnTo>
                      <a:pt x="164" y="312784"/>
                    </a:lnTo>
                    <a:lnTo>
                      <a:pt x="243277" y="312784"/>
                    </a:lnTo>
                    <a:lnTo>
                      <a:pt x="243277" y="264096"/>
                    </a:lnTo>
                    <a:lnTo>
                      <a:pt x="52131" y="264096"/>
                    </a:lnTo>
                    <a:lnTo>
                      <a:pt x="52131" y="180818"/>
                    </a:lnTo>
                    <a:lnTo>
                      <a:pt x="238850" y="180654"/>
                    </a:lnTo>
                    <a:lnTo>
                      <a:pt x="238850" y="132130"/>
                    </a:lnTo>
                    <a:lnTo>
                      <a:pt x="52131" y="132130"/>
                    </a:lnTo>
                    <a:lnTo>
                      <a:pt x="52131" y="48688"/>
                    </a:lnTo>
                    <a:lnTo>
                      <a:pt x="243277" y="48688"/>
                    </a:lnTo>
                    <a:lnTo>
                      <a:pt x="243277" y="0"/>
                    </a:lnTo>
                    <a:lnTo>
                      <a:pt x="0" y="0"/>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19" name="Freeform 18">
                <a:extLst>
                  <a:ext uri="{FF2B5EF4-FFF2-40B4-BE49-F238E27FC236}">
                    <a16:creationId xmlns:a16="http://schemas.microsoft.com/office/drawing/2014/main" id="{4B491B5C-58E0-0794-6B9E-6687888A81A2}"/>
                  </a:ext>
                </a:extLst>
              </p:cNvPr>
              <p:cNvSpPr/>
              <p:nvPr/>
            </p:nvSpPr>
            <p:spPr>
              <a:xfrm>
                <a:off x="2350488" y="2111065"/>
                <a:ext cx="260489" cy="312620"/>
              </a:xfrm>
              <a:custGeom>
                <a:avLst/>
                <a:gdLst>
                  <a:gd name="connsiteX0" fmla="*/ 208359 w 260489"/>
                  <a:gd name="connsiteY0" fmla="*/ 69344 h 312620"/>
                  <a:gd name="connsiteX1" fmla="*/ 190982 w 260489"/>
                  <a:gd name="connsiteY1" fmla="*/ 48524 h 312620"/>
                  <a:gd name="connsiteX2" fmla="*/ 51967 w 260489"/>
                  <a:gd name="connsiteY2" fmla="*/ 48524 h 312620"/>
                  <a:gd name="connsiteX3" fmla="*/ 51967 w 260489"/>
                  <a:gd name="connsiteY3" fmla="*/ 159671 h 312620"/>
                  <a:gd name="connsiteX4" fmla="*/ 190982 w 260489"/>
                  <a:gd name="connsiteY4" fmla="*/ 159671 h 312620"/>
                  <a:gd name="connsiteX5" fmla="*/ 208359 w 260489"/>
                  <a:gd name="connsiteY5" fmla="*/ 138851 h 312620"/>
                  <a:gd name="connsiteX6" fmla="*/ 208359 w 260489"/>
                  <a:gd name="connsiteY6" fmla="*/ 69344 h 312620"/>
                  <a:gd name="connsiteX7" fmla="*/ 192785 w 260489"/>
                  <a:gd name="connsiteY7" fmla="*/ 208195 h 312620"/>
                  <a:gd name="connsiteX8" fmla="*/ 253604 w 260489"/>
                  <a:gd name="connsiteY8" fmla="*/ 312456 h 312620"/>
                  <a:gd name="connsiteX9" fmla="*/ 193277 w 260489"/>
                  <a:gd name="connsiteY9" fmla="*/ 312456 h 312620"/>
                  <a:gd name="connsiteX10" fmla="*/ 132458 w 260489"/>
                  <a:gd name="connsiteY10" fmla="*/ 208359 h 312620"/>
                  <a:gd name="connsiteX11" fmla="*/ 52131 w 260489"/>
                  <a:gd name="connsiteY11" fmla="*/ 208359 h 312620"/>
                  <a:gd name="connsiteX12" fmla="*/ 52131 w 260489"/>
                  <a:gd name="connsiteY12" fmla="*/ 312620 h 312620"/>
                  <a:gd name="connsiteX13" fmla="*/ 0 w 260489"/>
                  <a:gd name="connsiteY13" fmla="*/ 312620 h 312620"/>
                  <a:gd name="connsiteX14" fmla="*/ 0 w 260489"/>
                  <a:gd name="connsiteY14" fmla="*/ 0 h 312620"/>
                  <a:gd name="connsiteX15" fmla="*/ 190982 w 260489"/>
                  <a:gd name="connsiteY15" fmla="*/ 0 h 312620"/>
                  <a:gd name="connsiteX16" fmla="*/ 260490 w 260489"/>
                  <a:gd name="connsiteY16" fmla="*/ 69344 h 312620"/>
                  <a:gd name="connsiteX17" fmla="*/ 260490 w 260489"/>
                  <a:gd name="connsiteY17" fmla="*/ 138851 h 312620"/>
                  <a:gd name="connsiteX18" fmla="*/ 192785 w 260489"/>
                  <a:gd name="connsiteY18" fmla="*/ 208359 h 3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0489" h="312620">
                    <a:moveTo>
                      <a:pt x="208359" y="69344"/>
                    </a:moveTo>
                    <a:cubicBezTo>
                      <a:pt x="208359" y="56393"/>
                      <a:pt x="204097" y="48524"/>
                      <a:pt x="190982" y="48524"/>
                    </a:cubicBezTo>
                    <a:lnTo>
                      <a:pt x="51967" y="48524"/>
                    </a:lnTo>
                    <a:cubicBezTo>
                      <a:pt x="51967" y="48524"/>
                      <a:pt x="51967" y="159671"/>
                      <a:pt x="51967" y="159671"/>
                    </a:cubicBezTo>
                    <a:lnTo>
                      <a:pt x="190982" y="159671"/>
                    </a:lnTo>
                    <a:cubicBezTo>
                      <a:pt x="203933" y="159671"/>
                      <a:pt x="208359" y="151802"/>
                      <a:pt x="208359" y="138851"/>
                    </a:cubicBezTo>
                    <a:lnTo>
                      <a:pt x="208359" y="69344"/>
                    </a:lnTo>
                    <a:close/>
                    <a:moveTo>
                      <a:pt x="192785" y="208195"/>
                    </a:moveTo>
                    <a:lnTo>
                      <a:pt x="253604" y="312456"/>
                    </a:lnTo>
                    <a:lnTo>
                      <a:pt x="193277" y="312456"/>
                    </a:lnTo>
                    <a:cubicBezTo>
                      <a:pt x="193277" y="312456"/>
                      <a:pt x="132458" y="208359"/>
                      <a:pt x="132458" y="208359"/>
                    </a:cubicBezTo>
                    <a:lnTo>
                      <a:pt x="52131" y="208359"/>
                    </a:lnTo>
                    <a:cubicBezTo>
                      <a:pt x="52131" y="208359"/>
                      <a:pt x="52131" y="312620"/>
                      <a:pt x="52131" y="312620"/>
                    </a:cubicBezTo>
                    <a:lnTo>
                      <a:pt x="0" y="312620"/>
                    </a:lnTo>
                    <a:cubicBezTo>
                      <a:pt x="0" y="312620"/>
                      <a:pt x="0" y="0"/>
                      <a:pt x="0" y="0"/>
                    </a:cubicBezTo>
                    <a:lnTo>
                      <a:pt x="190982" y="0"/>
                    </a:lnTo>
                    <a:cubicBezTo>
                      <a:pt x="238687" y="0"/>
                      <a:pt x="260490" y="21639"/>
                      <a:pt x="260490" y="69344"/>
                    </a:cubicBezTo>
                    <a:lnTo>
                      <a:pt x="260490" y="138851"/>
                    </a:lnTo>
                    <a:cubicBezTo>
                      <a:pt x="260490" y="186228"/>
                      <a:pt x="239178" y="207867"/>
                      <a:pt x="192785" y="208359"/>
                    </a:cubicBezTo>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sp>
            <p:nvSpPr>
              <p:cNvPr id="20" name="Freeform 19">
                <a:extLst>
                  <a:ext uri="{FF2B5EF4-FFF2-40B4-BE49-F238E27FC236}">
                    <a16:creationId xmlns:a16="http://schemas.microsoft.com/office/drawing/2014/main" id="{9887B8C9-134A-1231-BA89-FAE4FB950DC8}"/>
                  </a:ext>
                </a:extLst>
              </p:cNvPr>
              <p:cNvSpPr/>
              <p:nvPr/>
            </p:nvSpPr>
            <p:spPr>
              <a:xfrm>
                <a:off x="1071975" y="2487128"/>
                <a:ext cx="1539003" cy="14753"/>
              </a:xfrm>
              <a:custGeom>
                <a:avLst/>
                <a:gdLst>
                  <a:gd name="connsiteX0" fmla="*/ 0 w 1539003"/>
                  <a:gd name="connsiteY0" fmla="*/ 0 h 14753"/>
                  <a:gd name="connsiteX1" fmla="*/ 1539004 w 1539003"/>
                  <a:gd name="connsiteY1" fmla="*/ 0 h 14753"/>
                  <a:gd name="connsiteX2" fmla="*/ 1539004 w 1539003"/>
                  <a:gd name="connsiteY2" fmla="*/ 14754 h 14753"/>
                  <a:gd name="connsiteX3" fmla="*/ 0 w 1539003"/>
                  <a:gd name="connsiteY3" fmla="*/ 14754 h 14753"/>
                </a:gdLst>
                <a:ahLst/>
                <a:cxnLst>
                  <a:cxn ang="0">
                    <a:pos x="connsiteX0" y="connsiteY0"/>
                  </a:cxn>
                  <a:cxn ang="0">
                    <a:pos x="connsiteX1" y="connsiteY1"/>
                  </a:cxn>
                  <a:cxn ang="0">
                    <a:pos x="connsiteX2" y="connsiteY2"/>
                  </a:cxn>
                  <a:cxn ang="0">
                    <a:pos x="connsiteX3" y="connsiteY3"/>
                  </a:cxn>
                </a:cxnLst>
                <a:rect l="l" t="t" r="r" b="b"/>
                <a:pathLst>
                  <a:path w="1539003" h="14753">
                    <a:moveTo>
                      <a:pt x="0" y="0"/>
                    </a:moveTo>
                    <a:lnTo>
                      <a:pt x="1539004" y="0"/>
                    </a:lnTo>
                    <a:lnTo>
                      <a:pt x="1539004" y="14754"/>
                    </a:lnTo>
                    <a:lnTo>
                      <a:pt x="0" y="14754"/>
                    </a:lnTo>
                    <a:close/>
                  </a:path>
                </a:pathLst>
              </a:custGeom>
              <a:solidFill>
                <a:srgbClr val="C11F4A"/>
              </a:solidFill>
              <a:ln w="16391" cap="flat">
                <a:noFill/>
                <a:prstDash val="solid"/>
                <a:miter/>
              </a:ln>
            </p:spPr>
            <p:txBody>
              <a:bodyPr rtlCol="0" anchor="ctr"/>
              <a:lstStyle/>
              <a:p>
                <a:endParaRPr lang="en-US" b="0" i="0" dirty="0">
                  <a:latin typeface="Montserrat" pitchFamily="2" charset="77"/>
                </a:endParaRPr>
              </a:p>
            </p:txBody>
          </p:sp>
          <p:sp>
            <p:nvSpPr>
              <p:cNvPr id="21" name="Freeform 20">
                <a:extLst>
                  <a:ext uri="{FF2B5EF4-FFF2-40B4-BE49-F238E27FC236}">
                    <a16:creationId xmlns:a16="http://schemas.microsoft.com/office/drawing/2014/main" id="{36DA8D02-B506-C012-2D0B-F77AD40D7C64}"/>
                  </a:ext>
                </a:extLst>
              </p:cNvPr>
              <p:cNvSpPr/>
              <p:nvPr/>
            </p:nvSpPr>
            <p:spPr>
              <a:xfrm>
                <a:off x="3132777" y="2110902"/>
                <a:ext cx="9835" cy="589175"/>
              </a:xfrm>
              <a:custGeom>
                <a:avLst/>
                <a:gdLst>
                  <a:gd name="connsiteX0" fmla="*/ 0 w 9835"/>
                  <a:gd name="connsiteY0" fmla="*/ 0 h 589175"/>
                  <a:gd name="connsiteX1" fmla="*/ 9836 w 9835"/>
                  <a:gd name="connsiteY1" fmla="*/ 0 h 589175"/>
                  <a:gd name="connsiteX2" fmla="*/ 9836 w 9835"/>
                  <a:gd name="connsiteY2" fmla="*/ 589175 h 589175"/>
                  <a:gd name="connsiteX3" fmla="*/ 0 w 9835"/>
                  <a:gd name="connsiteY3" fmla="*/ 589175 h 589175"/>
                </a:gdLst>
                <a:ahLst/>
                <a:cxnLst>
                  <a:cxn ang="0">
                    <a:pos x="connsiteX0" y="connsiteY0"/>
                  </a:cxn>
                  <a:cxn ang="0">
                    <a:pos x="connsiteX1" y="connsiteY1"/>
                  </a:cxn>
                  <a:cxn ang="0">
                    <a:pos x="connsiteX2" y="connsiteY2"/>
                  </a:cxn>
                  <a:cxn ang="0">
                    <a:pos x="connsiteX3" y="connsiteY3"/>
                  </a:cxn>
                </a:cxnLst>
                <a:rect l="l" t="t" r="r" b="b"/>
                <a:pathLst>
                  <a:path w="9835" h="589175">
                    <a:moveTo>
                      <a:pt x="0" y="0"/>
                    </a:moveTo>
                    <a:lnTo>
                      <a:pt x="9836" y="0"/>
                    </a:lnTo>
                    <a:lnTo>
                      <a:pt x="9836" y="589175"/>
                    </a:lnTo>
                    <a:lnTo>
                      <a:pt x="0" y="589175"/>
                    </a:lnTo>
                    <a:close/>
                  </a:path>
                </a:pathLst>
              </a:custGeom>
              <a:solidFill>
                <a:srgbClr val="000000"/>
              </a:solidFill>
              <a:ln w="16391" cap="flat">
                <a:noFill/>
                <a:prstDash val="solid"/>
                <a:miter/>
              </a:ln>
            </p:spPr>
            <p:txBody>
              <a:bodyPr rtlCol="0" anchor="ctr"/>
              <a:lstStyle/>
              <a:p>
                <a:endParaRPr lang="en-US" b="0" i="0" dirty="0">
                  <a:latin typeface="Montserrat" pitchFamily="2" charset="77"/>
                </a:endParaRPr>
              </a:p>
            </p:txBody>
          </p:sp>
          <p:pic>
            <p:nvPicPr>
              <p:cNvPr id="22" name="Graphic 21">
                <a:extLst>
                  <a:ext uri="{FF2B5EF4-FFF2-40B4-BE49-F238E27FC236}">
                    <a16:creationId xmlns:a16="http://schemas.microsoft.com/office/drawing/2014/main" id="{D8602FE8-CB4E-44D3-F171-38B03DF78D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7526" y="2034145"/>
                <a:ext cx="4328372" cy="725057"/>
              </a:xfrm>
              <a:prstGeom prst="rect">
                <a:avLst/>
              </a:prstGeom>
            </p:spPr>
          </p:pic>
        </p:grpSp>
      </p:grpSp>
      <p:grpSp>
        <p:nvGrpSpPr>
          <p:cNvPr id="6" name="Group 5">
            <a:extLst>
              <a:ext uri="{FF2B5EF4-FFF2-40B4-BE49-F238E27FC236}">
                <a16:creationId xmlns:a16="http://schemas.microsoft.com/office/drawing/2014/main" id="{87766E65-F886-3D34-34BC-6F3E0C1C3760}"/>
              </a:ext>
            </a:extLst>
          </p:cNvPr>
          <p:cNvGrpSpPr/>
          <p:nvPr/>
        </p:nvGrpSpPr>
        <p:grpSpPr>
          <a:xfrm>
            <a:off x="677156" y="5155589"/>
            <a:ext cx="7396036" cy="458379"/>
            <a:chOff x="621921" y="5155589"/>
            <a:chExt cx="7396036" cy="458379"/>
          </a:xfrm>
        </p:grpSpPr>
        <p:sp>
          <p:nvSpPr>
            <p:cNvPr id="3" name="Rectangle: Rounded Corners 2">
              <a:hlinkClick r:id="rId6"/>
              <a:extLst>
                <a:ext uri="{FF2B5EF4-FFF2-40B4-BE49-F238E27FC236}">
                  <a16:creationId xmlns:a16="http://schemas.microsoft.com/office/drawing/2014/main" id="{38645CF5-AAEE-93F4-41BE-2EF22ADED7AA}"/>
                </a:ext>
              </a:extLst>
            </p:cNvPr>
            <p:cNvSpPr/>
            <p:nvPr/>
          </p:nvSpPr>
          <p:spPr>
            <a:xfrm>
              <a:off x="621921" y="5155589"/>
              <a:ext cx="3801784"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www.dickerdata.com.au</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sp>
          <p:nvSpPr>
            <p:cNvPr id="5" name="Rectangle: Rounded Corners 2">
              <a:hlinkClick r:id="rId6"/>
              <a:extLst>
                <a:ext uri="{FF2B5EF4-FFF2-40B4-BE49-F238E27FC236}">
                  <a16:creationId xmlns:a16="http://schemas.microsoft.com/office/drawing/2014/main" id="{196998F6-D98C-A647-2CA7-BB01C7C712E2}"/>
                </a:ext>
              </a:extLst>
            </p:cNvPr>
            <p:cNvSpPr/>
            <p:nvPr/>
          </p:nvSpPr>
          <p:spPr>
            <a:xfrm>
              <a:off x="4423705" y="5155589"/>
              <a:ext cx="3594252" cy="458379"/>
            </a:xfrm>
            <a:prstGeom prst="roundRect">
              <a:avLst>
                <a:gd name="adj" fmla="val 5000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5248275" indent="-5248275" algn="ctr"/>
              <a:r>
                <a:rPr lang="en-AU" sz="1400" b="1" kern="1200" dirty="0" err="1">
                  <a:solidFill>
                    <a:schemeClr val="tx1"/>
                  </a:solidFill>
                  <a:effectLst/>
                  <a:latin typeface="Montserrat SemiBold" pitchFamily="2" charset="77"/>
                  <a:ea typeface="Segoe UI" panose="020B0502040204020203" pitchFamily="34" charset="0"/>
                  <a:cs typeface="Times New Roman" panose="02020603050405020304" pitchFamily="18" charset="0"/>
                </a:rPr>
                <a:t>www.dickerdata.co.nz</a:t>
              </a:r>
              <a:r>
                <a:rPr lang="en-AU" sz="1400" b="1" kern="1200" dirty="0">
                  <a:solidFill>
                    <a:schemeClr val="tx1"/>
                  </a:solidFill>
                  <a:effectLst/>
                  <a:latin typeface="Montserrat SemiBold" pitchFamily="2" charset="77"/>
                  <a:ea typeface="Segoe UI" panose="020B0502040204020203" pitchFamily="34" charset="0"/>
                  <a:cs typeface="Times New Roman" panose="02020603050405020304" pitchFamily="18" charset="0"/>
                </a:rPr>
                <a:t>/Microsoft</a:t>
              </a:r>
            </a:p>
          </p:txBody>
        </p:sp>
      </p:grpSp>
    </p:spTree>
    <p:extLst>
      <p:ext uri="{BB962C8B-B14F-4D97-AF65-F5344CB8AC3E}">
        <p14:creationId xmlns:p14="http://schemas.microsoft.com/office/powerpoint/2010/main" val="3661149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7690-F22C-9032-97D1-FA54CF2CC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25327-3A41-9017-6C44-60D3FE2DD4FD}"/>
              </a:ext>
            </a:extLst>
          </p:cNvPr>
          <p:cNvSpPr>
            <a:spLocks noGrp="1"/>
          </p:cNvSpPr>
          <p:nvPr>
            <p:ph type="title"/>
          </p:nvPr>
        </p:nvSpPr>
        <p:spPr/>
        <p:txBody>
          <a:bodyPr/>
          <a:lstStyle/>
          <a:p>
            <a:r>
              <a:rPr lang="en-US" b="1" dirty="0">
                <a:latin typeface="Montserrat" pitchFamily="2" charset="77"/>
              </a:rPr>
              <a:t>Win over IT Leaders</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C3619937-9DE5-D247-269D-DA762D01BABC}"/>
              </a:ext>
            </a:extLst>
          </p:cNvPr>
          <p:cNvGraphicFramePr>
            <a:graphicFrameLocks noGrp="1"/>
          </p:cNvGraphicFramePr>
          <p:nvPr>
            <p:extLst>
              <p:ext uri="{D42A27DB-BD31-4B8C-83A1-F6EECF244321}">
                <p14:modId xmlns:p14="http://schemas.microsoft.com/office/powerpoint/2010/main" val="3839813538"/>
              </p:ext>
            </p:extLst>
          </p:nvPr>
        </p:nvGraphicFramePr>
        <p:xfrm>
          <a:off x="515938" y="1265037"/>
          <a:ext cx="11160124" cy="4929530"/>
        </p:xfrm>
        <a:graphic>
          <a:graphicData uri="http://schemas.openxmlformats.org/drawingml/2006/table">
            <a:tbl>
              <a:tblPr firstRow="1" firstCol="1" bandRow="1">
                <a:tableStyleId>{5C22544A-7EE6-4342-B048-85BDC9FD1C3A}</a:tableStyleId>
              </a:tblPr>
              <a:tblGrid>
                <a:gridCol w="5580062">
                  <a:extLst>
                    <a:ext uri="{9D8B030D-6E8A-4147-A177-3AD203B41FA5}">
                      <a16:colId xmlns:a16="http://schemas.microsoft.com/office/drawing/2014/main" val="466818093"/>
                    </a:ext>
                  </a:extLst>
                </a:gridCol>
                <a:gridCol w="5580062">
                  <a:extLst>
                    <a:ext uri="{9D8B030D-6E8A-4147-A177-3AD203B41FA5}">
                      <a16:colId xmlns:a16="http://schemas.microsoft.com/office/drawing/2014/main" val="1862802685"/>
                    </a:ext>
                  </a:extLst>
                </a:gridCol>
              </a:tblGrid>
              <a:tr h="475638">
                <a:tc>
                  <a:txBody>
                    <a:bodyPr/>
                    <a:lstStyle/>
                    <a:p>
                      <a:pPr algn="l" rtl="0" fontAlgn="base">
                        <a:lnSpc>
                          <a:spcPts val="1406"/>
                        </a:lnSpc>
                        <a:spcAft>
                          <a:spcPts val="600"/>
                        </a:spcAft>
                        <a:buNone/>
                      </a:pPr>
                      <a:r>
                        <a:rPr lang="en-AU" sz="1600" b="0" i="0" dirty="0">
                          <a:effectLst/>
                          <a:latin typeface="Montserrat" pitchFamily="2" charset="77"/>
                        </a:rPr>
                        <a:t>What IT leaders need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ase">
                        <a:lnSpc>
                          <a:spcPts val="1406"/>
                        </a:lnSpc>
                        <a:spcAft>
                          <a:spcPts val="600"/>
                        </a:spcAft>
                        <a:buNone/>
                      </a:pPr>
                      <a:r>
                        <a:rPr lang="en-AU" sz="1600" b="0" i="0" dirty="0">
                          <a:effectLst/>
                          <a:latin typeface="Montserrat" pitchFamily="2" charset="77"/>
                        </a:rPr>
                        <a:t>How you can deliver with AVD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920682">
                <a:tc>
                  <a:txBody>
                    <a:bodyPr/>
                    <a:lstStyle/>
                    <a:p>
                      <a:pPr algn="l" rtl="0" fontAlgn="base">
                        <a:lnSpc>
                          <a:spcPct val="100000"/>
                        </a:lnSpc>
                        <a:spcAft>
                          <a:spcPts val="600"/>
                        </a:spcAft>
                        <a:buNone/>
                      </a:pPr>
                      <a:r>
                        <a:rPr lang="en-US" sz="1400" b="1" i="0" dirty="0">
                          <a:solidFill>
                            <a:schemeClr val="tx1"/>
                          </a:solidFill>
                          <a:effectLst/>
                          <a:latin typeface="Montserrat" pitchFamily="2" charset="77"/>
                        </a:rPr>
                        <a:t>Secure access from anywhere</a:t>
                      </a:r>
                      <a:r>
                        <a:rPr lang="en-US" sz="1400" b="0" i="0" dirty="0">
                          <a:solidFill>
                            <a:schemeClr val="tx1"/>
                          </a:solidFill>
                          <a:effectLst/>
                          <a:latin typeface="Montserrat" pitchFamily="2" charset="77"/>
                        </a:rPr>
                        <a:t> </a:t>
                      </a:r>
                      <a:br>
                        <a:rPr lang="en-US" sz="1400" b="0" i="0" dirty="0">
                          <a:solidFill>
                            <a:schemeClr val="tx1"/>
                          </a:solidFill>
                          <a:effectLst/>
                          <a:latin typeface="Montserrat" pitchFamily="2" charset="77"/>
                        </a:rPr>
                      </a:br>
                      <a:r>
                        <a:rPr lang="en-US" sz="1400" b="0" i="0" dirty="0">
                          <a:solidFill>
                            <a:schemeClr val="tx1"/>
                          </a:solidFill>
                          <a:effectLst/>
                          <a:latin typeface="Montserrat" pitchFamily="2" charset="77"/>
                        </a:rPr>
                        <a:t>Deliver Windows desktops and apps to any device while maintaining control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Familiar Windows 11, 10 and Server 2022 experiences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Roaming user profiles for personalisation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Full desktop or individual apps from any location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Seamless M365 and Teams integration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920682">
                <a:tc>
                  <a:txBody>
                    <a:bodyPr/>
                    <a:lstStyle/>
                    <a:p>
                      <a:pPr algn="l" rtl="0" fontAlgn="base">
                        <a:lnSpc>
                          <a:spcPct val="100000"/>
                        </a:lnSpc>
                        <a:spcAft>
                          <a:spcPts val="600"/>
                        </a:spcAft>
                        <a:buNone/>
                      </a:pPr>
                      <a:r>
                        <a:rPr lang="en-US" sz="1400" b="1" i="0" dirty="0">
                          <a:solidFill>
                            <a:schemeClr val="tx1"/>
                          </a:solidFill>
                          <a:effectLst/>
                          <a:latin typeface="Montserrat" pitchFamily="2" charset="77"/>
                        </a:rPr>
                        <a:t>Cost </a:t>
                      </a:r>
                      <a:r>
                        <a:rPr lang="en-US" sz="1400" b="1" i="0" dirty="0" err="1">
                          <a:solidFill>
                            <a:schemeClr val="tx1"/>
                          </a:solidFill>
                          <a:effectLst/>
                          <a:latin typeface="Montserrat" pitchFamily="2" charset="77"/>
                        </a:rPr>
                        <a:t>optimisation</a:t>
                      </a:r>
                      <a:r>
                        <a:rPr lang="en-US" sz="1400" b="1" i="0" dirty="0">
                          <a:solidFill>
                            <a:schemeClr val="tx1"/>
                          </a:solidFill>
                          <a:effectLst/>
                          <a:latin typeface="Montserrat" pitchFamily="2" charset="77"/>
                        </a:rPr>
                        <a:t> with flexibility</a:t>
                      </a:r>
                      <a:r>
                        <a:rPr lang="en-US" sz="1400" b="0" i="0" dirty="0">
                          <a:solidFill>
                            <a:schemeClr val="tx1"/>
                          </a:solidFill>
                          <a:effectLst/>
                          <a:latin typeface="Montserrat" pitchFamily="2" charset="77"/>
                        </a:rPr>
                        <a:t> </a:t>
                      </a:r>
                      <a:br>
                        <a:rPr lang="en-US" sz="1400" b="0" i="0" dirty="0">
                          <a:solidFill>
                            <a:schemeClr val="tx1"/>
                          </a:solidFill>
                          <a:effectLst/>
                          <a:latin typeface="Montserrat" pitchFamily="2" charset="77"/>
                        </a:rPr>
                      </a:br>
                      <a:r>
                        <a:rPr lang="en-US" sz="1400" b="0" i="0" dirty="0">
                          <a:solidFill>
                            <a:schemeClr val="tx1"/>
                          </a:solidFill>
                          <a:effectLst/>
                          <a:latin typeface="Montserrat" pitchFamily="2" charset="77"/>
                        </a:rPr>
                        <a:t>Reduce infrastructure costs without long-term commitments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Use existing eligible M365 or Windows licenses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Windows 10 and 11 multi-session capabilities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Move from on-prem to cloud and reduce licensing costs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US" sz="1100" b="0" i="0" kern="1200" dirty="0">
                          <a:solidFill>
                            <a:schemeClr val="tx1"/>
                          </a:solidFill>
                          <a:effectLst/>
                          <a:latin typeface="Montserrat" pitchFamily="2" charset="77"/>
                          <a:ea typeface="+mn-ea"/>
                          <a:cs typeface="+mn-cs"/>
                        </a:rPr>
                        <a:t>Pay-as-you-go with no upfront payments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16692023"/>
                  </a:ext>
                </a:extLst>
              </a:tr>
              <a:tr h="954770">
                <a:tc>
                  <a:txBody>
                    <a:bodyPr/>
                    <a:lstStyle/>
                    <a:p>
                      <a:pPr algn="l" rtl="0" fontAlgn="base">
                        <a:lnSpc>
                          <a:spcPct val="100000"/>
                        </a:lnSpc>
                        <a:spcAft>
                          <a:spcPts val="600"/>
                        </a:spcAft>
                        <a:buNone/>
                      </a:pPr>
                      <a:r>
                        <a:rPr lang="en-US" sz="1400" b="1" i="0">
                          <a:solidFill>
                            <a:schemeClr val="tx1"/>
                          </a:solidFill>
                          <a:effectLst/>
                          <a:latin typeface="Montserrat" pitchFamily="2" charset="77"/>
                        </a:rPr>
                        <a:t>Built-in intelligent security</a:t>
                      </a:r>
                      <a:r>
                        <a:rPr lang="en-US" sz="1400" b="0" i="0">
                          <a:solidFill>
                            <a:schemeClr val="tx1"/>
                          </a:solidFill>
                          <a:effectLst/>
                          <a:latin typeface="Montserrat" pitchFamily="2" charset="77"/>
                        </a:rPr>
                        <a:t> </a:t>
                      </a:r>
                      <a:br>
                        <a:rPr lang="en-US" sz="1400" b="0" i="0">
                          <a:solidFill>
                            <a:schemeClr val="tx1"/>
                          </a:solidFill>
                          <a:effectLst/>
                          <a:latin typeface="Montserrat" pitchFamily="2" charset="77"/>
                        </a:rPr>
                      </a:br>
                      <a:r>
                        <a:rPr lang="en-US" sz="1400" b="0" i="0">
                          <a:solidFill>
                            <a:schemeClr val="tx1"/>
                          </a:solidFill>
                          <a:effectLst/>
                          <a:latin typeface="Montserrat" pitchFamily="2" charset="77"/>
                        </a:rPr>
                        <a:t>Secure access across networks, devices, identities and data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Microsoft Entra ID and multi-factor authentication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Single sign-on and </a:t>
                      </a:r>
                      <a:r>
                        <a:rPr lang="en-AU" sz="1100" b="0" i="0" kern="1200" dirty="0" err="1">
                          <a:solidFill>
                            <a:schemeClr val="tx1"/>
                          </a:solidFill>
                          <a:effectLst/>
                          <a:latin typeface="Montserrat" pitchFamily="2" charset="77"/>
                          <a:ea typeface="+mn-ea"/>
                          <a:cs typeface="+mn-cs"/>
                        </a:rPr>
                        <a:t>passwordless</a:t>
                      </a:r>
                      <a:r>
                        <a:rPr lang="en-AU" sz="1100" b="0" i="0" kern="1200" dirty="0">
                          <a:solidFill>
                            <a:schemeClr val="tx1"/>
                          </a:solidFill>
                          <a:effectLst/>
                          <a:latin typeface="Montserrat" pitchFamily="2" charset="77"/>
                          <a:ea typeface="+mn-ea"/>
                          <a:cs typeface="+mn-cs"/>
                        </a:rPr>
                        <a:t> options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Private Link and RDP </a:t>
                      </a:r>
                      <a:r>
                        <a:rPr lang="en-AU" sz="1100" b="0" i="0" kern="1200" dirty="0" err="1">
                          <a:solidFill>
                            <a:schemeClr val="tx1"/>
                          </a:solidFill>
                          <a:effectLst/>
                          <a:latin typeface="Montserrat" pitchFamily="2" charset="77"/>
                          <a:ea typeface="+mn-ea"/>
                          <a:cs typeface="+mn-cs"/>
                        </a:rPr>
                        <a:t>Shortpath</a:t>
                      </a:r>
                      <a:r>
                        <a:rPr lang="en-AU" sz="1100" b="0" i="0" kern="1200" dirty="0">
                          <a:solidFill>
                            <a:schemeClr val="tx1"/>
                          </a:solidFill>
                          <a:effectLst/>
                          <a:latin typeface="Montserrat" pitchFamily="2" charset="77"/>
                          <a:ea typeface="+mn-ea"/>
                          <a:cs typeface="+mn-cs"/>
                        </a:rPr>
                        <a:t> for added security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Screen capture protection and watermarking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6704936"/>
                  </a:ext>
                </a:extLst>
              </a:tr>
              <a:tr h="1223913">
                <a:tc>
                  <a:txBody>
                    <a:bodyPr/>
                    <a:lstStyle/>
                    <a:p>
                      <a:pPr algn="l" rtl="0" fontAlgn="base">
                        <a:lnSpc>
                          <a:spcPct val="100000"/>
                        </a:lnSpc>
                        <a:spcAft>
                          <a:spcPts val="600"/>
                        </a:spcAft>
                        <a:buNone/>
                      </a:pPr>
                      <a:r>
                        <a:rPr lang="en-AU" sz="1400" b="1" i="0" dirty="0">
                          <a:solidFill>
                            <a:schemeClr val="tx1"/>
                          </a:solidFill>
                          <a:effectLst/>
                          <a:latin typeface="Montserrat" pitchFamily="2" charset="77"/>
                        </a:rPr>
                        <a:t>Full management and control</a:t>
                      </a:r>
                      <a:r>
                        <a:rPr lang="en-AU" sz="1400" b="0" i="0" dirty="0">
                          <a:solidFill>
                            <a:schemeClr val="tx1"/>
                          </a:solidFill>
                          <a:effectLst/>
                          <a:latin typeface="Montserrat" pitchFamily="2" charset="77"/>
                        </a:rPr>
                        <a:t> </a:t>
                      </a:r>
                      <a:br>
                        <a:rPr lang="en-AU" sz="1400" b="0" i="0" dirty="0">
                          <a:solidFill>
                            <a:schemeClr val="tx1"/>
                          </a:solidFill>
                          <a:effectLst/>
                          <a:latin typeface="Montserrat" pitchFamily="2" charset="77"/>
                        </a:rPr>
                      </a:br>
                      <a:r>
                        <a:rPr lang="en-AU" sz="1400" b="0" i="0" dirty="0">
                          <a:solidFill>
                            <a:schemeClr val="tx1"/>
                          </a:solidFill>
                          <a:effectLst/>
                          <a:latin typeface="Montserrat" pitchFamily="2" charset="77"/>
                        </a:rPr>
                        <a:t>Configure and deliver working experiences with full control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Specify how and where desktops are distributed globally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Azure Portal as a centralised management hub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Easy scaling by adding hosts as needed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Automate deployment with tooling that suits workflows </a:t>
                      </a:r>
                    </a:p>
                    <a:p>
                      <a:pPr marL="182563" indent="-182563" algn="l" defTabSz="914400" rtl="0" eaLnBrk="1" fontAlgn="base" latinLnBrk="0" hangingPunct="1">
                        <a:lnSpc>
                          <a:spcPct val="120000"/>
                        </a:lnSpc>
                        <a:buClr>
                          <a:schemeClr val="accent2"/>
                        </a:buClr>
                        <a:buFont typeface="Arial" panose="020B0604020202020204" pitchFamily="34" charset="0"/>
                        <a:buChar char="•"/>
                        <a:tabLst/>
                      </a:pPr>
                      <a:r>
                        <a:rPr lang="en-AU" sz="1100" b="0" i="0" kern="1200" dirty="0">
                          <a:solidFill>
                            <a:schemeClr val="tx1"/>
                          </a:solidFill>
                          <a:effectLst/>
                          <a:latin typeface="Montserrat" pitchFamily="2" charset="77"/>
                          <a:ea typeface="+mn-ea"/>
                          <a:cs typeface="+mn-cs"/>
                        </a:rPr>
                        <a:t>Azure Virtual Desktop Insights for monitoring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374885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B458-E053-F70C-3BCB-596EBA282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DA7C5-4AFF-21A6-F2E9-2D5E1B34F382}"/>
              </a:ext>
            </a:extLst>
          </p:cNvPr>
          <p:cNvSpPr>
            <a:spLocks noGrp="1"/>
          </p:cNvSpPr>
          <p:nvPr>
            <p:ph type="title"/>
          </p:nvPr>
        </p:nvSpPr>
        <p:spPr/>
        <p:txBody>
          <a:bodyPr/>
          <a:lstStyle/>
          <a:p>
            <a:r>
              <a:rPr lang="en-AU" b="1" dirty="0"/>
              <a:t>AVD in action: Industry applications </a:t>
            </a:r>
            <a:br>
              <a:rPr lang="en-AU" b="1" dirty="0"/>
            </a:br>
            <a:endParaRPr lang="en-AU" b="1" dirty="0"/>
          </a:p>
        </p:txBody>
      </p:sp>
      <p:sp>
        <p:nvSpPr>
          <p:cNvPr id="8" name="Rectangle: Rounded Corners 1">
            <a:extLst>
              <a:ext uri="{FF2B5EF4-FFF2-40B4-BE49-F238E27FC236}">
                <a16:creationId xmlns:a16="http://schemas.microsoft.com/office/drawing/2014/main" id="{8166F3A5-115E-51CC-29CF-BB56A21A846F}"/>
              </a:ext>
            </a:extLst>
          </p:cNvPr>
          <p:cNvSpPr/>
          <p:nvPr/>
        </p:nvSpPr>
        <p:spPr>
          <a:xfrm>
            <a:off x="515938"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2">
            <a:extLst>
              <a:ext uri="{FF2B5EF4-FFF2-40B4-BE49-F238E27FC236}">
                <a16:creationId xmlns:a16="http://schemas.microsoft.com/office/drawing/2014/main" id="{730C64CE-F4EA-E9A2-9E8F-91B14C003381}"/>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13DDED33-A7F8-3529-C2AC-6F89F6425E15}"/>
              </a:ext>
            </a:extLst>
          </p:cNvPr>
          <p:cNvSpPr txBox="1">
            <a:spLocks/>
          </p:cNvSpPr>
          <p:nvPr/>
        </p:nvSpPr>
        <p:spPr>
          <a:xfrm>
            <a:off x="775397" y="2501118"/>
            <a:ext cx="2863375" cy="355530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Permanent staff and visiting specialists struggled with complex login processes due to strict data security, wasting valuable patient care time. </a:t>
            </a:r>
          </a:p>
          <a:p>
            <a:pPr marL="0" indent="0">
              <a:spcAft>
                <a:spcPts val="600"/>
              </a:spcAft>
              <a:buNone/>
            </a:pPr>
            <a:r>
              <a:rPr lang="en-US" sz="1100" b="1" dirty="0">
                <a:latin typeface="Montserrat" pitchFamily="2" charset="77"/>
              </a:rPr>
              <a:t>Solution: </a:t>
            </a:r>
            <a:r>
              <a:rPr lang="en-US" sz="1100" dirty="0">
                <a:latin typeface="Montserrat" pitchFamily="2" charset="77"/>
              </a:rPr>
              <a:t>AVD provides instant secure workstation access. With custom profiles, clinicians can log in from any device to access integrated patient systems within compliance guardrails.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Compliant: </a:t>
            </a:r>
            <a:r>
              <a:rPr lang="en-US" sz="1100" dirty="0">
                <a:latin typeface="Montserrat" pitchFamily="2" charset="77"/>
              </a:rPr>
              <a:t>Meets HIPAA, ISO and PCI-DSS security standards </a:t>
            </a:r>
          </a:p>
          <a:p>
            <a:pPr>
              <a:spcAft>
                <a:spcPts val="600"/>
              </a:spcAft>
            </a:pPr>
            <a:r>
              <a:rPr lang="en-US" sz="1100" b="1" dirty="0">
                <a:latin typeface="Montserrat" pitchFamily="2" charset="77"/>
              </a:rPr>
              <a:t>Speed: </a:t>
            </a:r>
            <a:r>
              <a:rPr lang="en-US" sz="1100" dirty="0">
                <a:latin typeface="Montserrat" pitchFamily="2" charset="77"/>
              </a:rPr>
              <a:t>Clinicians log in quickly with roaming profiles </a:t>
            </a:r>
          </a:p>
          <a:p>
            <a:pPr>
              <a:spcAft>
                <a:spcPts val="600"/>
              </a:spcAft>
            </a:pPr>
            <a:r>
              <a:rPr lang="en-US" sz="1100" b="1" dirty="0">
                <a:latin typeface="Montserrat" pitchFamily="2" charset="77"/>
              </a:rPr>
              <a:t>Integrated: </a:t>
            </a:r>
            <a:r>
              <a:rPr lang="en-US" sz="1100" dirty="0">
                <a:latin typeface="Montserrat" pitchFamily="2" charset="77"/>
              </a:rPr>
              <a:t>Works with dictation systems, tap-to-login and EMR platforms </a:t>
            </a:r>
          </a:p>
        </p:txBody>
      </p:sp>
      <p:sp>
        <p:nvSpPr>
          <p:cNvPr id="14" name="Rectangle: Rounded Corners 1">
            <a:extLst>
              <a:ext uri="{FF2B5EF4-FFF2-40B4-BE49-F238E27FC236}">
                <a16:creationId xmlns:a16="http://schemas.microsoft.com/office/drawing/2014/main" id="{C29257A3-2C5B-AA54-955F-7D6080E3AE1C}"/>
              </a:ext>
            </a:extLst>
          </p:cNvPr>
          <p:cNvSpPr/>
          <p:nvPr/>
        </p:nvSpPr>
        <p:spPr>
          <a:xfrm>
            <a:off x="4404853"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5" name="Text Placeholder 2">
            <a:extLst>
              <a:ext uri="{FF2B5EF4-FFF2-40B4-BE49-F238E27FC236}">
                <a16:creationId xmlns:a16="http://schemas.microsoft.com/office/drawing/2014/main" id="{28E9DAE3-04F9-F2DA-FA25-401981E494F3}"/>
              </a:ext>
            </a:extLst>
          </p:cNvPr>
          <p:cNvSpPr txBox="1">
            <a:spLocks/>
          </p:cNvSpPr>
          <p:nvPr/>
        </p:nvSpPr>
        <p:spPr>
          <a:xfrm>
            <a:off x="4664312" y="2500125"/>
            <a:ext cx="2863375" cy="3556292"/>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A complex environment with teachers, relief staff, management, students and BYOD devices, requiring </a:t>
            </a:r>
            <a:r>
              <a:rPr lang="en-US" sz="1100" dirty="0" err="1">
                <a:latin typeface="Montserrat" pitchFamily="2" charset="77"/>
              </a:rPr>
              <a:t>personalised</a:t>
            </a:r>
            <a:r>
              <a:rPr lang="en-US" sz="1100" dirty="0">
                <a:latin typeface="Montserrat" pitchFamily="2" charset="77"/>
              </a:rPr>
              <a:t> access levels. </a:t>
            </a:r>
          </a:p>
          <a:p>
            <a:pPr marL="0" indent="0">
              <a:spcAft>
                <a:spcPts val="600"/>
              </a:spcAft>
              <a:buNone/>
            </a:pPr>
            <a:r>
              <a:rPr lang="en-US" sz="1100" b="1" dirty="0">
                <a:latin typeface="Montserrat" pitchFamily="2" charset="77"/>
              </a:rPr>
              <a:t>Solution: </a:t>
            </a:r>
            <a:r>
              <a:rPr lang="en-US" sz="1100" dirty="0">
                <a:latin typeface="Montserrat" pitchFamily="2" charset="77"/>
              </a:rPr>
              <a:t>AVD creates secure profiles for every user type with appropriate access permissions, delivering a seamless experience across the entire school ecosystem.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Cost control: </a:t>
            </a:r>
            <a:r>
              <a:rPr lang="en-US" sz="1100" dirty="0">
                <a:latin typeface="Montserrat" pitchFamily="2" charset="77"/>
              </a:rPr>
              <a:t>Multi-session Windows reduces infrastructure costs </a:t>
            </a:r>
          </a:p>
          <a:p>
            <a:pPr>
              <a:spcAft>
                <a:spcPts val="600"/>
              </a:spcAft>
            </a:pPr>
            <a:r>
              <a:rPr lang="en-US" sz="1100" b="1" dirty="0">
                <a:latin typeface="Montserrat" pitchFamily="2" charset="77"/>
              </a:rPr>
              <a:t>Rapid deployment</a:t>
            </a:r>
            <a:r>
              <a:rPr lang="en-US" sz="1100" dirty="0">
                <a:latin typeface="Montserrat" pitchFamily="2" charset="77"/>
              </a:rPr>
              <a:t>: IT provisions desktops in minutes without physical setup </a:t>
            </a:r>
          </a:p>
          <a:p>
            <a:pPr>
              <a:spcAft>
                <a:spcPts val="600"/>
              </a:spcAft>
            </a:pPr>
            <a:r>
              <a:rPr lang="en-US" sz="1100" b="1" dirty="0">
                <a:latin typeface="Montserrat" pitchFamily="2" charset="77"/>
              </a:rPr>
              <a:t>Security: </a:t>
            </a:r>
            <a:r>
              <a:rPr lang="en-US" sz="1100" dirty="0">
                <a:latin typeface="Montserrat" pitchFamily="2" charset="77"/>
              </a:rPr>
              <a:t>Protects sensitive data across all locations and devices </a:t>
            </a:r>
          </a:p>
        </p:txBody>
      </p:sp>
      <p:sp>
        <p:nvSpPr>
          <p:cNvPr id="16" name="Rectangle: Rounded Corners 1">
            <a:extLst>
              <a:ext uri="{FF2B5EF4-FFF2-40B4-BE49-F238E27FC236}">
                <a16:creationId xmlns:a16="http://schemas.microsoft.com/office/drawing/2014/main" id="{F24C7934-36FC-FAC9-8880-4431DDCBFA89}"/>
              </a:ext>
            </a:extLst>
          </p:cNvPr>
          <p:cNvSpPr/>
          <p:nvPr/>
        </p:nvSpPr>
        <p:spPr>
          <a:xfrm>
            <a:off x="8289813" y="1269903"/>
            <a:ext cx="3382294" cy="4786514"/>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7" name="Text Placeholder 2">
            <a:extLst>
              <a:ext uri="{FF2B5EF4-FFF2-40B4-BE49-F238E27FC236}">
                <a16:creationId xmlns:a16="http://schemas.microsoft.com/office/drawing/2014/main" id="{B3297895-2831-F061-F88D-D7FAA51E16DE}"/>
              </a:ext>
            </a:extLst>
          </p:cNvPr>
          <p:cNvSpPr txBox="1">
            <a:spLocks/>
          </p:cNvSpPr>
          <p:nvPr/>
        </p:nvSpPr>
        <p:spPr>
          <a:xfrm>
            <a:off x="8549272" y="2499132"/>
            <a:ext cx="2863375" cy="3557286"/>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100" b="1" dirty="0">
                <a:latin typeface="Montserrat" pitchFamily="2" charset="77"/>
              </a:rPr>
              <a:t>Challenge: </a:t>
            </a:r>
            <a:r>
              <a:rPr lang="en-US" sz="1100" dirty="0">
                <a:latin typeface="Montserrat" pitchFamily="2" charset="77"/>
              </a:rPr>
              <a:t>Shared terminals accessed by different roles across multiple shifts needed flexible access while protecting sensitive operational data. </a:t>
            </a:r>
          </a:p>
          <a:p>
            <a:pPr marL="0" indent="0">
              <a:spcAft>
                <a:spcPts val="600"/>
              </a:spcAft>
              <a:buNone/>
            </a:pPr>
            <a:r>
              <a:rPr lang="en-US" sz="1100" b="1" dirty="0">
                <a:latin typeface="Montserrat" pitchFamily="2" charset="77"/>
              </a:rPr>
              <a:t>Solution</a:t>
            </a:r>
            <a:r>
              <a:rPr lang="en-US" sz="1100" dirty="0">
                <a:latin typeface="Montserrat" pitchFamily="2" charset="77"/>
              </a:rPr>
              <a:t>: Role-based profiles mean any worker can use any terminal with pre-set access levels and functionality. Auto-logout protects unattended workstations. </a:t>
            </a:r>
          </a:p>
          <a:p>
            <a:pPr marL="0" indent="0">
              <a:spcAft>
                <a:spcPts val="600"/>
              </a:spcAft>
              <a:buNone/>
            </a:pPr>
            <a:r>
              <a:rPr lang="en-US" sz="1100" b="1" dirty="0">
                <a:latin typeface="Montserrat" pitchFamily="2" charset="77"/>
              </a:rPr>
              <a:t>Results: </a:t>
            </a:r>
            <a:endParaRPr lang="en-US" sz="1100" dirty="0">
              <a:latin typeface="Montserrat" pitchFamily="2" charset="77"/>
            </a:endParaRPr>
          </a:p>
          <a:p>
            <a:pPr>
              <a:spcAft>
                <a:spcPts val="600"/>
              </a:spcAft>
            </a:pPr>
            <a:r>
              <a:rPr lang="en-US" sz="1100" b="1" dirty="0">
                <a:latin typeface="Montserrat" pitchFamily="2" charset="77"/>
              </a:rPr>
              <a:t>Device consolidation: </a:t>
            </a:r>
            <a:r>
              <a:rPr lang="en-US" sz="1100" dirty="0">
                <a:latin typeface="Montserrat" pitchFamily="2" charset="77"/>
              </a:rPr>
              <a:t>Reduces hardware footprint and costs </a:t>
            </a:r>
          </a:p>
          <a:p>
            <a:pPr>
              <a:spcAft>
                <a:spcPts val="600"/>
              </a:spcAft>
            </a:pPr>
            <a:r>
              <a:rPr lang="en-US" sz="1100" b="1" dirty="0">
                <a:latin typeface="Montserrat" pitchFamily="2" charset="77"/>
              </a:rPr>
              <a:t>Secure access</a:t>
            </a:r>
            <a:r>
              <a:rPr lang="en-US" sz="1100" dirty="0">
                <a:latin typeface="Montserrat" pitchFamily="2" charset="77"/>
              </a:rPr>
              <a:t>: Protects IP and operational data on shared endpoints </a:t>
            </a:r>
          </a:p>
          <a:p>
            <a:pPr>
              <a:spcAft>
                <a:spcPts val="600"/>
              </a:spcAft>
            </a:pPr>
            <a:r>
              <a:rPr lang="en-US" sz="1100" b="1" dirty="0">
                <a:latin typeface="Montserrat" pitchFamily="2" charset="77"/>
              </a:rPr>
              <a:t>Scalability</a:t>
            </a:r>
            <a:r>
              <a:rPr lang="en-US" sz="1100" dirty="0">
                <a:latin typeface="Montserrat" pitchFamily="2" charset="77"/>
              </a:rPr>
              <a:t>: Supports fluctuating workforce across shifts and sites </a:t>
            </a:r>
          </a:p>
        </p:txBody>
      </p:sp>
      <p:pic>
        <p:nvPicPr>
          <p:cNvPr id="4" name="Graphic 3">
            <a:extLst>
              <a:ext uri="{FF2B5EF4-FFF2-40B4-BE49-F238E27FC236}">
                <a16:creationId xmlns:a16="http://schemas.microsoft.com/office/drawing/2014/main" id="{0F6C2913-C0CF-F81A-8071-9F19F223716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664311" y="1485040"/>
            <a:ext cx="760749" cy="760749"/>
          </a:xfrm>
          <a:prstGeom prst="rect">
            <a:avLst/>
          </a:prstGeom>
        </p:spPr>
      </p:pic>
      <p:sp>
        <p:nvSpPr>
          <p:cNvPr id="6" name="TextBox 5">
            <a:extLst>
              <a:ext uri="{FF2B5EF4-FFF2-40B4-BE49-F238E27FC236}">
                <a16:creationId xmlns:a16="http://schemas.microsoft.com/office/drawing/2014/main" id="{99A943D8-D204-A296-EC90-71A789F11684}"/>
              </a:ext>
            </a:extLst>
          </p:cNvPr>
          <p:cNvSpPr txBox="1"/>
          <p:nvPr/>
        </p:nvSpPr>
        <p:spPr>
          <a:xfrm>
            <a:off x="5458945" y="1485040"/>
            <a:ext cx="2294316" cy="738664"/>
          </a:xfrm>
          <a:prstGeom prst="rect">
            <a:avLst/>
          </a:prstGeom>
          <a:noFill/>
        </p:spPr>
        <p:txBody>
          <a:bodyPr wrap="square">
            <a:spAutoFit/>
          </a:bodyPr>
          <a:lstStyle/>
          <a:p>
            <a:pPr marL="0" indent="0">
              <a:spcAft>
                <a:spcPts val="600"/>
              </a:spcAft>
              <a:buNone/>
            </a:pPr>
            <a:r>
              <a:rPr lang="en-US" sz="1400" b="1" dirty="0">
                <a:latin typeface="Montserrat" pitchFamily="2" charset="77"/>
              </a:rPr>
              <a:t>Education</a:t>
            </a:r>
            <a:r>
              <a:rPr lang="en-US" sz="1400" dirty="0">
                <a:latin typeface="Montserrat" pitchFamily="2" charset="77"/>
              </a:rPr>
              <a:t>: School supports diverse users securely </a:t>
            </a:r>
          </a:p>
        </p:txBody>
      </p:sp>
      <p:pic>
        <p:nvPicPr>
          <p:cNvPr id="7" name="Graphic 6">
            <a:extLst>
              <a:ext uri="{FF2B5EF4-FFF2-40B4-BE49-F238E27FC236}">
                <a16:creationId xmlns:a16="http://schemas.microsoft.com/office/drawing/2014/main" id="{F8742F3B-0860-544A-A48D-A2022BDBB72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8271" y="1485040"/>
            <a:ext cx="760749" cy="760749"/>
          </a:xfrm>
          <a:prstGeom prst="rect">
            <a:avLst/>
          </a:prstGeom>
        </p:spPr>
      </p:pic>
      <p:sp>
        <p:nvSpPr>
          <p:cNvPr id="9" name="TextBox 8">
            <a:extLst>
              <a:ext uri="{FF2B5EF4-FFF2-40B4-BE49-F238E27FC236}">
                <a16:creationId xmlns:a16="http://schemas.microsoft.com/office/drawing/2014/main" id="{A7FC0548-7E95-4A8A-BFE8-3D81C6F5F3D5}"/>
              </a:ext>
            </a:extLst>
          </p:cNvPr>
          <p:cNvSpPr txBox="1"/>
          <p:nvPr/>
        </p:nvSpPr>
        <p:spPr>
          <a:xfrm>
            <a:off x="1555844" y="1485040"/>
            <a:ext cx="2294316" cy="738664"/>
          </a:xfrm>
          <a:prstGeom prst="rect">
            <a:avLst/>
          </a:prstGeom>
          <a:noFill/>
        </p:spPr>
        <p:txBody>
          <a:bodyPr wrap="square">
            <a:spAutoFit/>
          </a:bodyPr>
          <a:lstStyle/>
          <a:p>
            <a:pPr>
              <a:spcAft>
                <a:spcPts val="600"/>
              </a:spcAft>
            </a:pPr>
            <a:r>
              <a:rPr lang="en-US" sz="1400" b="1" dirty="0">
                <a:latin typeface="Montserrat" pitchFamily="2" charset="77"/>
              </a:rPr>
              <a:t>Healthcare: </a:t>
            </a:r>
            <a:r>
              <a:rPr lang="en-US" sz="1400" dirty="0">
                <a:latin typeface="Montserrat" pitchFamily="2" charset="77"/>
              </a:rPr>
              <a:t>Medical </a:t>
            </a:r>
            <a:r>
              <a:rPr lang="en-US" sz="1400" dirty="0" err="1">
                <a:latin typeface="Montserrat" pitchFamily="2" charset="77"/>
              </a:rPr>
              <a:t>centre</a:t>
            </a:r>
            <a:r>
              <a:rPr lang="en-US" sz="1400" dirty="0">
                <a:latin typeface="Montserrat" pitchFamily="2" charset="77"/>
              </a:rPr>
              <a:t> streamlines clinician access </a:t>
            </a:r>
          </a:p>
        </p:txBody>
      </p:sp>
      <p:pic>
        <p:nvPicPr>
          <p:cNvPr id="11" name="Graphic 10">
            <a:extLst>
              <a:ext uri="{FF2B5EF4-FFF2-40B4-BE49-F238E27FC236}">
                <a16:creationId xmlns:a16="http://schemas.microsoft.com/office/drawing/2014/main" id="{211043D2-019A-8737-376A-B5B3FC192C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56867" y="1485040"/>
            <a:ext cx="760749" cy="760749"/>
          </a:xfrm>
          <a:prstGeom prst="rect">
            <a:avLst/>
          </a:prstGeom>
        </p:spPr>
      </p:pic>
      <p:sp>
        <p:nvSpPr>
          <p:cNvPr id="18" name="TextBox 17">
            <a:extLst>
              <a:ext uri="{FF2B5EF4-FFF2-40B4-BE49-F238E27FC236}">
                <a16:creationId xmlns:a16="http://schemas.microsoft.com/office/drawing/2014/main" id="{622B922F-F91B-C173-3E76-F9E2CA1DB215}"/>
              </a:ext>
            </a:extLst>
          </p:cNvPr>
          <p:cNvSpPr txBox="1"/>
          <p:nvPr/>
        </p:nvSpPr>
        <p:spPr>
          <a:xfrm>
            <a:off x="9338088" y="1485040"/>
            <a:ext cx="2294316" cy="738664"/>
          </a:xfrm>
          <a:prstGeom prst="rect">
            <a:avLst/>
          </a:prstGeom>
          <a:noFill/>
        </p:spPr>
        <p:txBody>
          <a:bodyPr wrap="square">
            <a:spAutoFit/>
          </a:bodyPr>
          <a:lstStyle/>
          <a:p>
            <a:pPr>
              <a:spcAft>
                <a:spcPts val="600"/>
              </a:spcAft>
            </a:pPr>
            <a:r>
              <a:rPr lang="en-US" sz="1400" b="1" dirty="0">
                <a:latin typeface="Montserrat" pitchFamily="2" charset="77"/>
              </a:rPr>
              <a:t>Manufacturing: </a:t>
            </a:r>
            <a:r>
              <a:rPr lang="en-US" sz="1400" dirty="0">
                <a:latin typeface="Montserrat" pitchFamily="2" charset="77"/>
              </a:rPr>
              <a:t>Factory floor </a:t>
            </a:r>
            <a:r>
              <a:rPr lang="en-US" sz="1400" dirty="0" err="1">
                <a:latin typeface="Montserrat" pitchFamily="2" charset="77"/>
              </a:rPr>
              <a:t>maximises</a:t>
            </a:r>
            <a:r>
              <a:rPr lang="en-US" sz="1400" dirty="0">
                <a:latin typeface="Montserrat" pitchFamily="2" charset="77"/>
              </a:rPr>
              <a:t> uptime </a:t>
            </a:r>
          </a:p>
        </p:txBody>
      </p:sp>
    </p:spTree>
    <p:extLst>
      <p:ext uri="{BB962C8B-B14F-4D97-AF65-F5344CB8AC3E}">
        <p14:creationId xmlns:p14="http://schemas.microsoft.com/office/powerpoint/2010/main" val="376616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7902E-82FD-A296-7229-3B505FE87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7F08F-5ABA-9955-53C1-67E0303A4AD6}"/>
              </a:ext>
            </a:extLst>
          </p:cNvPr>
          <p:cNvSpPr>
            <a:spLocks noGrp="1"/>
          </p:cNvSpPr>
          <p:nvPr>
            <p:ph type="title"/>
          </p:nvPr>
        </p:nvSpPr>
        <p:spPr/>
        <p:txBody>
          <a:bodyPr/>
          <a:lstStyle/>
          <a:p>
            <a:r>
              <a:rPr lang="en-US" b="1" dirty="0">
                <a:latin typeface="Montserrat" pitchFamily="2" charset="77"/>
              </a:rPr>
              <a:t>Common objections and how to respond </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DE6D73E8-2218-0E39-000E-CFA110798879}"/>
              </a:ext>
            </a:extLst>
          </p:cNvPr>
          <p:cNvGraphicFramePr>
            <a:graphicFrameLocks noGrp="1"/>
          </p:cNvGraphicFramePr>
          <p:nvPr>
            <p:extLst>
              <p:ext uri="{D42A27DB-BD31-4B8C-83A1-F6EECF244321}">
                <p14:modId xmlns:p14="http://schemas.microsoft.com/office/powerpoint/2010/main" val="3207825175"/>
              </p:ext>
            </p:extLst>
          </p:nvPr>
        </p:nvGraphicFramePr>
        <p:xfrm>
          <a:off x="515938" y="1222527"/>
          <a:ext cx="11074379" cy="5193570"/>
        </p:xfrm>
        <a:graphic>
          <a:graphicData uri="http://schemas.openxmlformats.org/drawingml/2006/table">
            <a:tbl>
              <a:tblPr firstRow="1" firstCol="1" bandRow="1">
                <a:tableStyleId>{5C22544A-7EE6-4342-B048-85BDC9FD1C3A}</a:tableStyleId>
              </a:tblPr>
              <a:tblGrid>
                <a:gridCol w="3306942">
                  <a:extLst>
                    <a:ext uri="{9D8B030D-6E8A-4147-A177-3AD203B41FA5}">
                      <a16:colId xmlns:a16="http://schemas.microsoft.com/office/drawing/2014/main" val="466818093"/>
                    </a:ext>
                  </a:extLst>
                </a:gridCol>
                <a:gridCol w="7767437">
                  <a:extLst>
                    <a:ext uri="{9D8B030D-6E8A-4147-A177-3AD203B41FA5}">
                      <a16:colId xmlns:a16="http://schemas.microsoft.com/office/drawing/2014/main" val="1862802685"/>
                    </a:ext>
                  </a:extLst>
                </a:gridCol>
              </a:tblGrid>
              <a:tr h="472071">
                <a:tc>
                  <a:txBody>
                    <a:bodyPr/>
                    <a:lstStyle/>
                    <a:p>
                      <a:pPr algn="l" rtl="0" fontAlgn="base">
                        <a:lnSpc>
                          <a:spcPts val="858"/>
                        </a:lnSpc>
                        <a:spcBef>
                          <a:spcPts val="600"/>
                        </a:spcBef>
                        <a:spcAft>
                          <a:spcPts val="800"/>
                        </a:spcAft>
                        <a:buNone/>
                      </a:pPr>
                      <a:r>
                        <a:rPr lang="en-AU" sz="1600" b="0" i="0" dirty="0">
                          <a:effectLst/>
                          <a:latin typeface="Montserrat" pitchFamily="2" charset="77"/>
                        </a:rPr>
                        <a:t>Objection  </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rtl="0" fontAlgn="base">
                        <a:lnSpc>
                          <a:spcPts val="858"/>
                        </a:lnSpc>
                        <a:spcBef>
                          <a:spcPts val="600"/>
                        </a:spcBef>
                        <a:spcAft>
                          <a:spcPts val="800"/>
                        </a:spcAft>
                        <a:buNone/>
                      </a:pPr>
                      <a:r>
                        <a:rPr lang="en-AU" sz="1600" b="0" i="0" dirty="0">
                          <a:effectLst/>
                          <a:latin typeface="Montserrat" pitchFamily="2" charset="77"/>
                        </a:rPr>
                        <a:t>Response  </a:t>
                      </a:r>
                    </a:p>
                  </a:txBody>
                  <a:tcPr marL="137160" marR="137160" marT="25200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178249"/>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 don't want to manage more infrastructure.”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That's exactly why AVD works. It's a fully managed PaaS service with auto-scaling – Microsoft handles the infrastructure while you maintain control through Azure Portal.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408974">
                <a:tc>
                  <a:txBody>
                    <a:bodyPr/>
                    <a:lstStyle/>
                    <a:p>
                      <a:pPr algn="l" rtl="0" fontAlgn="base">
                        <a:lnSpc>
                          <a:spcPts val="1406"/>
                        </a:lnSpc>
                        <a:spcAft>
                          <a:spcPts val="600"/>
                        </a:spcAft>
                        <a:buNone/>
                      </a:pPr>
                      <a:r>
                        <a:rPr lang="en-US" sz="1400" b="1" i="1" dirty="0">
                          <a:solidFill>
                            <a:schemeClr val="tx1"/>
                          </a:solidFill>
                          <a:effectLst/>
                          <a:latin typeface="Montserrat" pitchFamily="2" charset="77"/>
                        </a:rPr>
                        <a:t>“We have already deployed Remote Desktop Service (RDS).”</a:t>
                      </a:r>
                      <a:r>
                        <a:rPr lang="en-US"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US" sz="1400" b="0" i="0" dirty="0">
                          <a:effectLst/>
                          <a:latin typeface="Montserrat" pitchFamily="2" charset="77"/>
                        </a:rPr>
                        <a:t>AVD reduces infrastructure overhead, improves security and supports modern work scenarios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565993">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 currently use Citrix or VMware.”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AVD offers native M365 integration, Windows multi-session and lower total cost of ownership. Plus, AVD can coexist with your current infrastructure – you can start with a pilot.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40472216"/>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“We're locked into VMware infrastructure.”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AU" sz="1400" b="0" i="0" dirty="0">
                          <a:effectLst/>
                          <a:latin typeface="Montserrat" pitchFamily="2" charset="77"/>
                        </a:rPr>
                        <a:t>AVD can coexist with VMware. Start with hybrid deployments or pilot workloads, then migrate at your own pace. We offer funded assessments to map your path forward.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8466379"/>
                  </a:ext>
                </a:extLst>
              </a:tr>
              <a:tr h="402803">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“Citrix has better performance.”</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spcAft>
                          <a:spcPts val="600"/>
                        </a:spcAft>
                        <a:buNone/>
                      </a:pPr>
                      <a:r>
                        <a:rPr lang="en-US" sz="1400" b="0" i="0" dirty="0">
                          <a:effectLst/>
                          <a:latin typeface="Montserrat" pitchFamily="2" charset="77"/>
                        </a:rPr>
                        <a:t>AVD now supports GPU workloads, auto-scaling and </a:t>
                      </a:r>
                      <a:r>
                        <a:rPr lang="en-US" sz="1400" b="0" i="0" dirty="0" err="1">
                          <a:effectLst/>
                          <a:latin typeface="Montserrat" pitchFamily="2" charset="77"/>
                        </a:rPr>
                        <a:t>optimised</a:t>
                      </a:r>
                      <a:r>
                        <a:rPr lang="en-US" sz="1400" b="0" i="0" dirty="0">
                          <a:effectLst/>
                          <a:latin typeface="Montserrat" pitchFamily="2" charset="77"/>
                        </a:rPr>
                        <a:t> Teams experience.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028871509"/>
                  </a:ext>
                </a:extLst>
              </a:tr>
              <a:tr h="657601">
                <a:tc>
                  <a:txBody>
                    <a:bodyPr/>
                    <a:lstStyle/>
                    <a:p>
                      <a:pPr algn="l" rtl="0" fontAlgn="base">
                        <a:lnSpc>
                          <a:spcPts val="1406"/>
                        </a:lnSpc>
                        <a:spcAft>
                          <a:spcPts val="600"/>
                        </a:spcAft>
                        <a:buNone/>
                      </a:pPr>
                      <a:r>
                        <a:rPr lang="en-AU" sz="1400" b="1" i="1" dirty="0">
                          <a:solidFill>
                            <a:schemeClr val="tx1"/>
                          </a:solidFill>
                          <a:effectLst/>
                          <a:latin typeface="Montserrat" pitchFamily="2" charset="77"/>
                        </a:rPr>
                        <a:t>“AWS Workspaces is cheaper.”</a:t>
                      </a:r>
                      <a:r>
                        <a:rPr lang="en-AU" sz="1400" b="0" i="0" dirty="0">
                          <a:solidFill>
                            <a:schemeClr val="tx1"/>
                          </a:solidFill>
                          <a:effectLst/>
                          <a:latin typeface="Montserrat" pitchFamily="2" charset="77"/>
                        </a:rPr>
                        <a:t>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ts val="1406"/>
                        </a:lnSpc>
                        <a:spcAft>
                          <a:spcPts val="600"/>
                        </a:spcAft>
                        <a:buNone/>
                      </a:pPr>
                      <a:r>
                        <a:rPr lang="en-US" sz="1400" b="0" i="0" dirty="0">
                          <a:effectLst/>
                          <a:latin typeface="Montserrat" pitchFamily="2" charset="77"/>
                        </a:rPr>
                        <a:t>AVD delivers richer features, seamless M365 integration and enterprise-grade security. For </a:t>
                      </a:r>
                      <a:r>
                        <a:rPr lang="en-US" sz="1400" b="0" i="0" dirty="0" err="1">
                          <a:effectLst/>
                          <a:latin typeface="Montserrat" pitchFamily="2" charset="77"/>
                        </a:rPr>
                        <a:t>organisations</a:t>
                      </a:r>
                      <a:r>
                        <a:rPr lang="en-US" sz="1400" b="0" i="0" dirty="0">
                          <a:effectLst/>
                          <a:latin typeface="Montserrat" pitchFamily="2" charset="77"/>
                        </a:rPr>
                        <a:t> already invested in Microsoft, AVD leverages existing licenses. </a:t>
                      </a:r>
                    </a:p>
                  </a:txBody>
                  <a:tcPr marL="137160" marR="137160" marT="137160" marB="1371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397273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B39B-998C-47A5-A9DC-FD5E45BE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B0CE6-AF28-268D-924F-426B462A5FF7}"/>
              </a:ext>
            </a:extLst>
          </p:cNvPr>
          <p:cNvSpPr>
            <a:spLocks noGrp="1"/>
          </p:cNvSpPr>
          <p:nvPr>
            <p:ph type="title"/>
          </p:nvPr>
        </p:nvSpPr>
        <p:spPr/>
        <p:txBody>
          <a:bodyPr/>
          <a:lstStyle/>
          <a:p>
            <a:r>
              <a:rPr lang="en-US" b="1" dirty="0">
                <a:latin typeface="Montserrat" pitchFamily="2" charset="77"/>
              </a:rPr>
              <a:t>Competitive comparison</a:t>
            </a:r>
            <a:br>
              <a:rPr lang="en-US" b="1" dirty="0">
                <a:latin typeface="Montserrat" pitchFamily="2" charset="77"/>
              </a:rPr>
            </a:br>
            <a:r>
              <a:rPr lang="en-US" b="1" dirty="0">
                <a:latin typeface="Montserrat" pitchFamily="2" charset="77"/>
              </a:rPr>
              <a:t> </a:t>
            </a: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6B50A544-A44F-9F35-2B87-7ED189C2EE8D}"/>
              </a:ext>
            </a:extLst>
          </p:cNvPr>
          <p:cNvGraphicFramePr>
            <a:graphicFrameLocks noGrp="1"/>
          </p:cNvGraphicFramePr>
          <p:nvPr>
            <p:extLst>
              <p:ext uri="{D42A27DB-BD31-4B8C-83A1-F6EECF244321}">
                <p14:modId xmlns:p14="http://schemas.microsoft.com/office/powerpoint/2010/main" val="4043794310"/>
              </p:ext>
            </p:extLst>
          </p:nvPr>
        </p:nvGraphicFramePr>
        <p:xfrm>
          <a:off x="515938" y="1198163"/>
          <a:ext cx="11098130" cy="5147072"/>
        </p:xfrm>
        <a:graphic>
          <a:graphicData uri="http://schemas.openxmlformats.org/drawingml/2006/table">
            <a:tbl>
              <a:tblPr firstRow="1" firstCol="1" bandRow="1">
                <a:tableStyleId>{5C22544A-7EE6-4342-B048-85BDC9FD1C3A}</a:tableStyleId>
              </a:tblPr>
              <a:tblGrid>
                <a:gridCol w="1787250">
                  <a:extLst>
                    <a:ext uri="{9D8B030D-6E8A-4147-A177-3AD203B41FA5}">
                      <a16:colId xmlns:a16="http://schemas.microsoft.com/office/drawing/2014/main" val="466818093"/>
                    </a:ext>
                  </a:extLst>
                </a:gridCol>
                <a:gridCol w="2516319">
                  <a:extLst>
                    <a:ext uri="{9D8B030D-6E8A-4147-A177-3AD203B41FA5}">
                      <a16:colId xmlns:a16="http://schemas.microsoft.com/office/drawing/2014/main" val="1862802685"/>
                    </a:ext>
                  </a:extLst>
                </a:gridCol>
                <a:gridCol w="2316938">
                  <a:extLst>
                    <a:ext uri="{9D8B030D-6E8A-4147-A177-3AD203B41FA5}">
                      <a16:colId xmlns:a16="http://schemas.microsoft.com/office/drawing/2014/main" val="2272340597"/>
                    </a:ext>
                  </a:extLst>
                </a:gridCol>
                <a:gridCol w="2365065">
                  <a:extLst>
                    <a:ext uri="{9D8B030D-6E8A-4147-A177-3AD203B41FA5}">
                      <a16:colId xmlns:a16="http://schemas.microsoft.com/office/drawing/2014/main" val="4178783970"/>
                    </a:ext>
                  </a:extLst>
                </a:gridCol>
                <a:gridCol w="2112558">
                  <a:extLst>
                    <a:ext uri="{9D8B030D-6E8A-4147-A177-3AD203B41FA5}">
                      <a16:colId xmlns:a16="http://schemas.microsoft.com/office/drawing/2014/main" val="3759539122"/>
                    </a:ext>
                  </a:extLst>
                </a:gridCol>
              </a:tblGrid>
              <a:tr h="643957">
                <a:tc>
                  <a:txBody>
                    <a:bodyPr/>
                    <a:lstStyle/>
                    <a:p>
                      <a:pPr algn="l" rtl="0" fontAlgn="base">
                        <a:lnSpc>
                          <a:spcPct val="80000"/>
                        </a:lnSpc>
                        <a:spcAft>
                          <a:spcPts val="800"/>
                        </a:spcAft>
                        <a:buNone/>
                      </a:pPr>
                      <a:r>
                        <a:rPr lang="en-AU" sz="1600" b="0" i="0" dirty="0">
                          <a:effectLst/>
                          <a:latin typeface="Montserrat" pitchFamily="2" charset="77"/>
                        </a:rPr>
                        <a:t>Feature / Benefit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ct val="80000"/>
                        </a:lnSpc>
                        <a:spcAft>
                          <a:spcPts val="800"/>
                        </a:spcAft>
                        <a:buNone/>
                      </a:pPr>
                      <a:r>
                        <a:rPr lang="en-AU" sz="1600" b="0" i="0" dirty="0">
                          <a:effectLst/>
                          <a:latin typeface="Montserrat" pitchFamily="2" charset="77"/>
                        </a:rPr>
                        <a:t>Azure Virtual Desktop (AVD)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Citrix DaaS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VMware Horizon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ct val="80000"/>
                        </a:lnSpc>
                        <a:spcAft>
                          <a:spcPts val="800"/>
                        </a:spcAft>
                        <a:buNone/>
                      </a:pPr>
                      <a:r>
                        <a:rPr lang="en-AU" sz="1600" b="0" i="0" dirty="0">
                          <a:effectLst/>
                          <a:latin typeface="Montserrat" pitchFamily="2" charset="77"/>
                        </a:rPr>
                        <a:t>AWS Workspaces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Native Microsoft 365 Integration</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Full integration (Teams, OneDrive, Outlook)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US" sz="1100" b="0" i="0" dirty="0">
                          <a:effectLst/>
                          <a:latin typeface="Montserrat" pitchFamily="2" charset="77"/>
                        </a:rPr>
                        <a:t>Partial, add-ons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US" sz="1100" b="0" i="0" dirty="0">
                          <a:effectLst/>
                          <a:latin typeface="Montserrat" pitchFamily="2" charset="77"/>
                        </a:rPr>
                        <a:t>Partial, add-ons required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Limited integration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969543"/>
                  </a:ext>
                </a:extLst>
              </a:tr>
              <a:tr h="479664">
                <a:tc>
                  <a:txBody>
                    <a:bodyPr/>
                    <a:lstStyle/>
                    <a:p>
                      <a:pPr algn="l" rtl="0" fontAlgn="base">
                        <a:lnSpc>
                          <a:spcPct val="110000"/>
                        </a:lnSpc>
                        <a:spcAft>
                          <a:spcPts val="800"/>
                        </a:spcAft>
                        <a:buNone/>
                      </a:pPr>
                      <a:r>
                        <a:rPr lang="en-US" sz="1100" b="1" i="0" dirty="0">
                          <a:solidFill>
                            <a:schemeClr val="tx1"/>
                          </a:solidFill>
                          <a:effectLst/>
                          <a:latin typeface="Montserrat" pitchFamily="2" charset="77"/>
                        </a:rPr>
                        <a:t>Windows 11 </a:t>
                      </a:r>
                      <a:br>
                        <a:rPr lang="en-US" sz="1100" b="1" i="0" dirty="0">
                          <a:solidFill>
                            <a:schemeClr val="tx1"/>
                          </a:solidFill>
                          <a:effectLst/>
                          <a:latin typeface="Montserrat" pitchFamily="2" charset="77"/>
                        </a:rPr>
                      </a:br>
                      <a:r>
                        <a:rPr lang="en-US" sz="1100" b="1" i="0" dirty="0">
                          <a:solidFill>
                            <a:schemeClr val="tx1"/>
                          </a:solidFill>
                          <a:effectLst/>
                          <a:latin typeface="Montserrat" pitchFamily="2" charset="77"/>
                        </a:rPr>
                        <a:t>Multi-Session</a:t>
                      </a:r>
                      <a:r>
                        <a:rPr lang="en-US"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Included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Not available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Not available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Not available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08289633"/>
                  </a:ext>
                </a:extLst>
              </a:tr>
              <a:tr h="479664">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Licensing Model</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Included in M365 BP/E3/E5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Separate Citrix licensing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dirty="0">
                          <a:effectLst/>
                          <a:latin typeface="Montserrat" pitchFamily="2" charset="77"/>
                        </a:rPr>
                        <a:t>Separate VMware licensing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Pay-as-you-go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9486665"/>
                  </a:ext>
                </a:extLst>
              </a:tr>
              <a:tr h="479664">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Cloud Platform</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Azure-native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Hybrid/cloud-agnostic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Hybrid/cloud-agnostic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AWS-native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586847668"/>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Security &amp; Compliance</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Microsoft Entra ID, Defender, Conditional Access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Requires third-party tools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Requires third-party tools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AWS IAM, limited controls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394082"/>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Cost Efficiency</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Consumption-based, </a:t>
                      </a:r>
                      <a:br>
                        <a:rPr lang="en-AU" sz="1100" b="0" i="0" dirty="0">
                          <a:effectLst/>
                          <a:latin typeface="Montserrat" pitchFamily="2" charset="77"/>
                        </a:rPr>
                      </a:br>
                      <a:r>
                        <a:rPr lang="en-AU" sz="1100" b="0" i="0" dirty="0">
                          <a:effectLst/>
                          <a:latin typeface="Montserrat" pitchFamily="2" charset="77"/>
                        </a:rPr>
                        <a:t>multi-session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Higher infra &amp; licensing cost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Higher infra &amp; licensing cost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Simple pricing, but limited features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013388251"/>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Management &amp; Scalability</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dirty="0">
                          <a:effectLst/>
                          <a:latin typeface="Montserrat" pitchFamily="2" charset="77"/>
                        </a:rPr>
                        <a:t>Azure Portal, Intune, </a:t>
                      </a:r>
                      <a:br>
                        <a:rPr lang="en-AU" sz="1100" b="0" i="0" dirty="0">
                          <a:effectLst/>
                          <a:latin typeface="Montserrat" pitchFamily="2" charset="77"/>
                        </a:rPr>
                      </a:br>
                      <a:r>
                        <a:rPr lang="en-AU" sz="1100" b="0" i="0" dirty="0">
                          <a:effectLst/>
                          <a:latin typeface="Montserrat" pitchFamily="2" charset="77"/>
                        </a:rPr>
                        <a:t>Auto-scaling </a:t>
                      </a:r>
                      <a:r>
                        <a:rPr lang="en-AU" sz="1100" b="0" i="0" dirty="0">
                          <a:effectLst/>
                          <a:latin typeface="Montserrat" pitchFamily="2" charset="77"/>
                          <a:ea typeface="Arial Unicode MS" panose="020B0604020202020204" pitchFamily="34" charset="-128"/>
                        </a:rPr>
                        <a:t> </a:t>
                      </a:r>
                      <a:endParaRPr lang="en-AU"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Complex, requires Citrix Studio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Complex, requires Horizon Console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9388" indent="-173038" algn="l" defTabSz="914400" rtl="0" eaLnBrk="1" fontAlgn="base" latinLnBrk="0" hangingPunct="1">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AU" sz="1100" b="0" i="0" kern="1200" dirty="0">
                          <a:solidFill>
                            <a:schemeClr val="dk1"/>
                          </a:solidFill>
                          <a:effectLst/>
                          <a:latin typeface="Montserrat" pitchFamily="2" charset="77"/>
                          <a:ea typeface="+mn-ea"/>
                          <a:cs typeface="+mn-cs"/>
                        </a:rPr>
                        <a:t>Simple, but less flexible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4045054"/>
                  </a:ext>
                </a:extLst>
              </a:tr>
              <a:tr h="502333">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User Experience</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Clr>
                          <a:schemeClr val="accent6"/>
                        </a:buClr>
                        <a:buSzPct val="120000"/>
                        <a:buFontTx/>
                        <a:buBlip>
                          <a:blip r:embed="rId2">
                            <a:extLst>
                              <a:ext uri="{96DAC541-7B7A-43D3-8B79-37D633B846F1}">
                                <asvg:svgBlip xmlns:asvg="http://schemas.microsoft.com/office/drawing/2016/SVG/main" r:embed="rId3"/>
                              </a:ext>
                            </a:extLst>
                          </a:blip>
                        </a:buBlip>
                        <a:tabLst/>
                      </a:pPr>
                      <a:r>
                        <a:rPr lang="en-US" sz="1100" b="0" i="0" dirty="0" err="1">
                          <a:effectLst/>
                          <a:latin typeface="Montserrat" pitchFamily="2" charset="77"/>
                        </a:rPr>
                        <a:t>Optimised</a:t>
                      </a:r>
                      <a:r>
                        <a:rPr lang="en-US" sz="1100" b="0" i="0" dirty="0">
                          <a:effectLst/>
                          <a:latin typeface="Montserrat" pitchFamily="2" charset="77"/>
                        </a:rPr>
                        <a:t> for Teams, Office apps </a:t>
                      </a:r>
                      <a:r>
                        <a:rPr lang="en-US" sz="1100" b="0" i="0" dirty="0">
                          <a:effectLst/>
                          <a:latin typeface="Montserrat" pitchFamily="2" charset="77"/>
                          <a:ea typeface="Arial Unicode MS" panose="020B0604020202020204" pitchFamily="34" charset="-128"/>
                        </a:rPr>
                        <a:t> </a:t>
                      </a:r>
                      <a:endParaRPr lang="en-US" sz="1100" b="0" i="0" dirty="0">
                        <a:effectLst/>
                        <a:latin typeface="Montserrat" pitchFamily="2" charset="77"/>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Good, but requires tuning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rtl="0" fontAlgn="base">
                        <a:lnSpc>
                          <a:spcPct val="110000"/>
                        </a:lnSpc>
                        <a:spcAft>
                          <a:spcPts val="800"/>
                        </a:spcAft>
                        <a:buSzPct val="120000"/>
                        <a:buFontTx/>
                        <a:buBlip>
                          <a:blip r:embed="rId4">
                            <a:extLst>
                              <a:ext uri="{96DAC541-7B7A-43D3-8B79-37D633B846F1}">
                                <asvg:svgBlip xmlns:asvg="http://schemas.microsoft.com/office/drawing/2016/SVG/main" r:embed="rId5"/>
                              </a:ext>
                            </a:extLst>
                          </a:blip>
                        </a:buBlip>
                        <a:tabLst/>
                      </a:pPr>
                      <a:r>
                        <a:rPr lang="en-AU" sz="1100" b="0" i="0" dirty="0">
                          <a:effectLst/>
                          <a:latin typeface="Montserrat" pitchFamily="2" charset="77"/>
                        </a:rPr>
                        <a:t>Good, but requires tuning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9388" indent="-173038" algn="l" defTabSz="914400" rtl="0" eaLnBrk="1" fontAlgn="base" latinLnBrk="0" hangingPunct="1">
                        <a:lnSpc>
                          <a:spcPct val="110000"/>
                        </a:lnSpc>
                        <a:spcAft>
                          <a:spcPts val="800"/>
                        </a:spcAft>
                        <a:buSzPct val="120000"/>
                        <a:buFontTx/>
                        <a:buBlip>
                          <a:blip r:embed="rId6">
                            <a:extLst>
                              <a:ext uri="{96DAC541-7B7A-43D3-8B79-37D633B846F1}">
                                <asvg:svgBlip xmlns:asvg="http://schemas.microsoft.com/office/drawing/2016/SVG/main" r:embed="rId7"/>
                              </a:ext>
                            </a:extLst>
                          </a:blip>
                        </a:buBlip>
                        <a:tabLst/>
                      </a:pPr>
                      <a:r>
                        <a:rPr lang="en-AU" sz="1100" b="0" i="0" kern="1200" dirty="0">
                          <a:solidFill>
                            <a:schemeClr val="dk1"/>
                          </a:solidFill>
                          <a:effectLst/>
                          <a:latin typeface="Montserrat" pitchFamily="2" charset="77"/>
                          <a:ea typeface="+mn-ea"/>
                          <a:cs typeface="+mn-cs"/>
                        </a:rPr>
                        <a:t>Basic experience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916692023"/>
                  </a:ext>
                </a:extLst>
              </a:tr>
              <a:tr h="552458">
                <a:tc>
                  <a:txBody>
                    <a:bodyPr/>
                    <a:lstStyle/>
                    <a:p>
                      <a:pPr algn="l" rtl="0" fontAlgn="base">
                        <a:lnSpc>
                          <a:spcPct val="110000"/>
                        </a:lnSpc>
                        <a:spcAft>
                          <a:spcPts val="800"/>
                        </a:spcAft>
                        <a:buNone/>
                      </a:pPr>
                      <a:r>
                        <a:rPr lang="en-AU" sz="1100" b="1" i="0" dirty="0">
                          <a:solidFill>
                            <a:schemeClr val="tx1"/>
                          </a:solidFill>
                          <a:effectLst/>
                          <a:latin typeface="Montserrat" pitchFamily="2" charset="77"/>
                        </a:rPr>
                        <a:t>Ideal Fit For</a:t>
                      </a:r>
                      <a:r>
                        <a:rPr lang="en-AU" sz="1100" b="0" i="0" dirty="0">
                          <a:solidFill>
                            <a:schemeClr val="tx1"/>
                          </a:solidFill>
                          <a:effectLst/>
                          <a:latin typeface="Montserrat" pitchFamily="2" charset="77"/>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US" sz="1100" b="0" i="0" dirty="0">
                          <a:effectLst/>
                          <a:latin typeface="Montserrat" pitchFamily="2" charset="77"/>
                        </a:rPr>
                        <a:t>M365 customers, hybrid and remote work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a:effectLst/>
                          <a:latin typeface="Montserrat" pitchFamily="2" charset="77"/>
                        </a:rPr>
                        <a:t>Large enterprises with legacy VDI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dirty="0">
                          <a:effectLst/>
                          <a:latin typeface="Montserrat" pitchFamily="2" charset="77"/>
                        </a:rPr>
                        <a:t>Enterprises with a VMware stack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base">
                        <a:lnSpc>
                          <a:spcPct val="110000"/>
                        </a:lnSpc>
                        <a:spcAft>
                          <a:spcPts val="800"/>
                        </a:spcAft>
                        <a:buNone/>
                      </a:pPr>
                      <a:r>
                        <a:rPr lang="en-AU" sz="1100" b="0" i="0" dirty="0">
                          <a:effectLst/>
                          <a:latin typeface="Montserrat" pitchFamily="2" charset="77"/>
                        </a:rPr>
                        <a:t>SMBs needing basic remote desktops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1266654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89C8-F47D-EC3E-B74F-66A0D228BB45}"/>
            </a:ext>
          </a:extLst>
        </p:cNvPr>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0D8D5EA3-5D7B-AD41-AA90-169F120F4535}"/>
              </a:ext>
            </a:extLst>
          </p:cNvPr>
          <p:cNvSpPr/>
          <p:nvPr/>
        </p:nvSpPr>
        <p:spPr>
          <a:xfrm>
            <a:off x="515937" y="1695637"/>
            <a:ext cx="10900665" cy="4228241"/>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4C887A60-F994-3C0B-00E9-D2C22FE931D6}"/>
              </a:ext>
            </a:extLst>
          </p:cNvPr>
          <p:cNvSpPr>
            <a:spLocks noGrp="1"/>
          </p:cNvSpPr>
          <p:nvPr>
            <p:ph type="title"/>
          </p:nvPr>
        </p:nvSpPr>
        <p:spPr/>
        <p:txBody>
          <a:bodyPr/>
          <a:lstStyle/>
          <a:p>
            <a:r>
              <a:rPr lang="en-AU" b="1" dirty="0"/>
              <a:t>Infrastructure and licensing costs</a:t>
            </a:r>
            <a:br>
              <a:rPr lang="en-AU" b="1" dirty="0"/>
            </a:br>
            <a:endParaRPr lang="en-AU" b="1" dirty="0"/>
          </a:p>
        </p:txBody>
      </p:sp>
      <p:sp>
        <p:nvSpPr>
          <p:cNvPr id="10" name="Text Placeholder 2">
            <a:extLst>
              <a:ext uri="{FF2B5EF4-FFF2-40B4-BE49-F238E27FC236}">
                <a16:creationId xmlns:a16="http://schemas.microsoft.com/office/drawing/2014/main" id="{F04CA841-D85B-457E-5F93-8D667B4EEF1A}"/>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3317F812-5592-9C08-AE92-117AE9D3C797}"/>
              </a:ext>
            </a:extLst>
          </p:cNvPr>
          <p:cNvSpPr txBox="1">
            <a:spLocks/>
          </p:cNvSpPr>
          <p:nvPr/>
        </p:nvSpPr>
        <p:spPr>
          <a:xfrm>
            <a:off x="775397" y="2479096"/>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b="1" dirty="0">
                <a:latin typeface="Montserrat" pitchFamily="2" charset="77"/>
              </a:rPr>
              <a:t>AVD solution (25 users)</a:t>
            </a:r>
            <a:r>
              <a:rPr lang="en-AU" sz="1400" dirty="0">
                <a:latin typeface="Montserrat" pitchFamily="2" charset="77"/>
              </a:rPr>
              <a:t> </a:t>
            </a:r>
          </a:p>
          <a:p>
            <a:pPr lvl="0" fontAlgn="base"/>
            <a:r>
              <a:rPr lang="en-AU" sz="1400" dirty="0">
                <a:latin typeface="Montserrat" pitchFamily="2" charset="77"/>
              </a:rPr>
              <a:t>2x Session Hosts </a:t>
            </a:r>
          </a:p>
          <a:p>
            <a:pPr lvl="1" fontAlgn="base">
              <a:buFont typeface="System Font Regular"/>
              <a:buChar char="–"/>
            </a:pPr>
            <a:r>
              <a:rPr lang="en-AU" sz="1400" dirty="0">
                <a:latin typeface="Montserrat" pitchFamily="2" charset="77"/>
              </a:rPr>
              <a:t>8 vCPU (1-2 users per vCPU) </a:t>
            </a:r>
          </a:p>
          <a:p>
            <a:pPr lvl="1" fontAlgn="base">
              <a:buFont typeface="System Font Regular"/>
              <a:buChar char="–"/>
            </a:pPr>
            <a:r>
              <a:rPr lang="en-AU" sz="1400" dirty="0">
                <a:latin typeface="Montserrat" pitchFamily="2" charset="77"/>
              </a:rPr>
              <a:t>64GB RAM </a:t>
            </a:r>
          </a:p>
          <a:p>
            <a:pPr lvl="1" fontAlgn="base">
              <a:buFont typeface="System Font Regular"/>
              <a:buChar char="–"/>
            </a:pPr>
            <a:r>
              <a:rPr lang="en-AU" sz="1400" dirty="0">
                <a:latin typeface="Montserrat" pitchFamily="2" charset="77"/>
              </a:rPr>
              <a:t>Windows 11 Enterprise Multi-Session </a:t>
            </a:r>
          </a:p>
          <a:p>
            <a:pPr lvl="1" fontAlgn="base">
              <a:buFont typeface="System Font Regular"/>
              <a:buChar char="–"/>
            </a:pPr>
            <a:r>
              <a:rPr lang="en-AU" sz="1400" dirty="0">
                <a:latin typeface="Montserrat" pitchFamily="2" charset="77"/>
              </a:rPr>
              <a:t>128GB OS Disk </a:t>
            </a:r>
          </a:p>
          <a:p>
            <a:pPr fontAlgn="base"/>
            <a:r>
              <a:rPr lang="en-AU" sz="1400" dirty="0">
                <a:latin typeface="Montserrat" pitchFamily="2" charset="77"/>
              </a:rPr>
              <a:t>15GB profile storage per user </a:t>
            </a:r>
          </a:p>
          <a:p>
            <a:pPr fontAlgn="base"/>
            <a:r>
              <a:rPr lang="en-AU" sz="1400" dirty="0">
                <a:latin typeface="Montserrat" pitchFamily="2" charset="77"/>
              </a:rPr>
              <a:t>15GB egress per user </a:t>
            </a:r>
          </a:p>
          <a:p>
            <a:pPr marL="0" indent="0" fontAlgn="base">
              <a:buNone/>
            </a:pPr>
            <a:endParaRPr lang="en-AU" sz="1400" b="1" dirty="0">
              <a:latin typeface="Montserrat" pitchFamily="2" charset="77"/>
            </a:endParaRPr>
          </a:p>
          <a:p>
            <a:pPr marL="0" indent="0" fontAlgn="base">
              <a:buNone/>
            </a:pPr>
            <a:r>
              <a:rPr lang="en-AU" sz="1400" b="1" dirty="0">
                <a:latin typeface="Montserrat" pitchFamily="2" charset="77"/>
              </a:rPr>
              <a:t>Active Directory (IaaS)</a:t>
            </a:r>
            <a:r>
              <a:rPr lang="en-AU" sz="1400" dirty="0">
                <a:latin typeface="Montserrat" pitchFamily="2" charset="77"/>
              </a:rPr>
              <a:t>  </a:t>
            </a:r>
          </a:p>
          <a:p>
            <a:pPr lvl="0" fontAlgn="base"/>
            <a:r>
              <a:rPr lang="en-AU" sz="1400" dirty="0">
                <a:latin typeface="Montserrat" pitchFamily="2" charset="77"/>
              </a:rPr>
              <a:t>2 vCPU </a:t>
            </a:r>
          </a:p>
          <a:p>
            <a:pPr fontAlgn="base"/>
            <a:r>
              <a:rPr lang="en-AU" sz="1400" dirty="0">
                <a:latin typeface="Montserrat" pitchFamily="2" charset="77"/>
              </a:rPr>
              <a:t>8GB RAM </a:t>
            </a:r>
          </a:p>
          <a:p>
            <a:pPr fontAlgn="base"/>
            <a:r>
              <a:rPr lang="en-AU" sz="1400" dirty="0">
                <a:latin typeface="Montserrat" pitchFamily="2" charset="77"/>
              </a:rPr>
              <a:t>Windows Server Standard </a:t>
            </a:r>
          </a:p>
          <a:p>
            <a:pPr lvl="0" fontAlgn="base"/>
            <a:r>
              <a:rPr lang="en-AU" sz="1400" dirty="0">
                <a:latin typeface="Montserrat" pitchFamily="2" charset="77"/>
              </a:rPr>
              <a:t>128GB OS Disk </a:t>
            </a:r>
          </a:p>
        </p:txBody>
      </p:sp>
      <p:sp>
        <p:nvSpPr>
          <p:cNvPr id="4" name="Text Placeholder 2">
            <a:extLst>
              <a:ext uri="{FF2B5EF4-FFF2-40B4-BE49-F238E27FC236}">
                <a16:creationId xmlns:a16="http://schemas.microsoft.com/office/drawing/2014/main" id="{B6E5A85F-0FBD-E126-0F40-23BF68C9CA58}"/>
              </a:ext>
            </a:extLst>
          </p:cNvPr>
          <p:cNvSpPr txBox="1">
            <a:spLocks/>
          </p:cNvSpPr>
          <p:nvPr/>
        </p:nvSpPr>
        <p:spPr>
          <a:xfrm>
            <a:off x="8318183" y="2479096"/>
            <a:ext cx="2941083" cy="3203354"/>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b="1" dirty="0">
                <a:latin typeface="Montserrat" pitchFamily="2" charset="77"/>
              </a:rPr>
              <a:t>Application Server</a:t>
            </a:r>
            <a:r>
              <a:rPr lang="en-AU" sz="1400" dirty="0">
                <a:latin typeface="Montserrat" pitchFamily="2" charset="77"/>
              </a:rPr>
              <a:t>  </a:t>
            </a:r>
          </a:p>
          <a:p>
            <a:pPr lvl="0" fontAlgn="base"/>
            <a:r>
              <a:rPr lang="en-AU" sz="1400" dirty="0">
                <a:latin typeface="Montserrat" pitchFamily="2" charset="77"/>
              </a:rPr>
              <a:t>4 vCPU </a:t>
            </a:r>
          </a:p>
          <a:p>
            <a:pPr fontAlgn="base"/>
            <a:r>
              <a:rPr lang="en-AU" sz="1400" dirty="0">
                <a:latin typeface="Montserrat" pitchFamily="2" charset="77"/>
              </a:rPr>
              <a:t>16GB RAM </a:t>
            </a:r>
          </a:p>
          <a:p>
            <a:pPr fontAlgn="base"/>
            <a:r>
              <a:rPr lang="en-AU" sz="1400" dirty="0">
                <a:latin typeface="Montserrat" pitchFamily="2" charset="77"/>
              </a:rPr>
              <a:t>Windows Server Standard </a:t>
            </a:r>
          </a:p>
          <a:p>
            <a:pPr fontAlgn="base"/>
            <a:r>
              <a:rPr lang="en-AU" sz="1400" dirty="0">
                <a:latin typeface="Montserrat" pitchFamily="2" charset="77"/>
              </a:rPr>
              <a:t>128GB OS Disk</a:t>
            </a:r>
          </a:p>
          <a:p>
            <a:pPr fontAlgn="base"/>
            <a:endParaRPr lang="en-AU" sz="1400" b="1" dirty="0">
              <a:latin typeface="Montserrat" pitchFamily="2" charset="77"/>
            </a:endParaRPr>
          </a:p>
          <a:p>
            <a:pPr marL="0" indent="0" fontAlgn="base">
              <a:buNone/>
            </a:pPr>
            <a:r>
              <a:rPr lang="en-AU" sz="1400" b="1" dirty="0">
                <a:latin typeface="Montserrat" pitchFamily="2" charset="77"/>
              </a:rPr>
              <a:t>Database Server</a:t>
            </a:r>
            <a:r>
              <a:rPr lang="en-AU" sz="1400" dirty="0">
                <a:latin typeface="Montserrat" pitchFamily="2" charset="77"/>
              </a:rPr>
              <a:t>  </a:t>
            </a:r>
          </a:p>
          <a:p>
            <a:pPr fontAlgn="base"/>
            <a:r>
              <a:rPr lang="en-AU" sz="1400" dirty="0">
                <a:latin typeface="Montserrat" pitchFamily="2" charset="77"/>
              </a:rPr>
              <a:t>4 vCPU </a:t>
            </a:r>
          </a:p>
          <a:p>
            <a:pPr lvl="0" fontAlgn="base"/>
            <a:r>
              <a:rPr lang="en-AU" sz="1400" dirty="0">
                <a:latin typeface="Montserrat" pitchFamily="2" charset="77"/>
              </a:rPr>
              <a:t>16GB RAM </a:t>
            </a:r>
          </a:p>
          <a:p>
            <a:pPr fontAlgn="base"/>
            <a:r>
              <a:rPr lang="en-AU" sz="1400" dirty="0">
                <a:latin typeface="Montserrat" pitchFamily="2" charset="77"/>
              </a:rPr>
              <a:t>Windows Server Standard </a:t>
            </a:r>
          </a:p>
          <a:p>
            <a:pPr fontAlgn="base"/>
            <a:r>
              <a:rPr lang="en-AU" sz="1400" dirty="0">
                <a:latin typeface="Montserrat" pitchFamily="2" charset="77"/>
              </a:rPr>
              <a:t>SQL Server Standard </a:t>
            </a:r>
          </a:p>
          <a:p>
            <a:pPr fontAlgn="base"/>
            <a:r>
              <a:rPr lang="en-AU" sz="1400" dirty="0">
                <a:latin typeface="Montserrat" pitchFamily="2" charset="77"/>
              </a:rPr>
              <a:t>128GB OS Disk </a:t>
            </a:r>
          </a:p>
          <a:p>
            <a:pPr fontAlgn="base"/>
            <a:r>
              <a:rPr lang="en-AU" sz="1400" dirty="0">
                <a:latin typeface="Montserrat" pitchFamily="2" charset="77"/>
              </a:rPr>
              <a:t>256GB Data Disk</a:t>
            </a:r>
          </a:p>
        </p:txBody>
      </p:sp>
      <p:sp>
        <p:nvSpPr>
          <p:cNvPr id="5" name="Text Placeholder 2">
            <a:extLst>
              <a:ext uri="{FF2B5EF4-FFF2-40B4-BE49-F238E27FC236}">
                <a16:creationId xmlns:a16="http://schemas.microsoft.com/office/drawing/2014/main" id="{329AAC96-064E-A1BC-E458-2D81E1F4864D}"/>
              </a:ext>
            </a:extLst>
          </p:cNvPr>
          <p:cNvSpPr txBox="1">
            <a:spLocks/>
          </p:cNvSpPr>
          <p:nvPr/>
        </p:nvSpPr>
        <p:spPr>
          <a:xfrm>
            <a:off x="4591037" y="2479096"/>
            <a:ext cx="3569811" cy="3203354"/>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400" b="1" dirty="0">
                <a:latin typeface="Montserrat" pitchFamily="2" charset="77"/>
              </a:rPr>
              <a:t>Firewall</a:t>
            </a:r>
            <a:r>
              <a:rPr lang="en-AU" sz="1400" dirty="0">
                <a:latin typeface="Montserrat" pitchFamily="2" charset="77"/>
              </a:rPr>
              <a:t>  </a:t>
            </a:r>
          </a:p>
          <a:p>
            <a:pPr fontAlgn="base"/>
            <a:r>
              <a:rPr lang="en-AU" sz="1400" dirty="0">
                <a:latin typeface="Montserrat" pitchFamily="2" charset="77"/>
              </a:rPr>
              <a:t>2 vCPU </a:t>
            </a:r>
          </a:p>
          <a:p>
            <a:pPr marL="179388" lvl="1" indent="-179388" fontAlgn="base"/>
            <a:r>
              <a:rPr lang="en-AU" sz="1400" dirty="0">
                <a:latin typeface="Montserrat" pitchFamily="2" charset="77"/>
              </a:rPr>
              <a:t>8GB RAM </a:t>
            </a:r>
          </a:p>
          <a:p>
            <a:pPr marL="179388" lvl="1" indent="-179388" fontAlgn="base"/>
            <a:r>
              <a:rPr lang="en-AU" sz="1400" dirty="0">
                <a:latin typeface="Montserrat" pitchFamily="2" charset="77"/>
              </a:rPr>
              <a:t>BYOL Third Party Vendor of Choice </a:t>
            </a:r>
          </a:p>
          <a:p>
            <a:pPr marL="179388" lvl="1" indent="-179388" fontAlgn="base"/>
            <a:r>
              <a:rPr lang="en-AU" sz="1400" dirty="0">
                <a:latin typeface="Montserrat" pitchFamily="2" charset="77"/>
              </a:rPr>
              <a:t>4GB OS Disk </a:t>
            </a:r>
          </a:p>
          <a:p>
            <a:pPr marL="179388" lvl="1" indent="-179388" fontAlgn="base"/>
            <a:r>
              <a:rPr lang="en-AU" sz="1400" dirty="0">
                <a:latin typeface="Montserrat" pitchFamily="2" charset="77"/>
              </a:rPr>
              <a:t>12.5Gb/s networking</a:t>
            </a:r>
          </a:p>
          <a:p>
            <a:pPr lvl="0" fontAlgn="base"/>
            <a:endParaRPr lang="en-AU" sz="1400" dirty="0">
              <a:latin typeface="Montserrat" pitchFamily="2" charset="77"/>
            </a:endParaRPr>
          </a:p>
          <a:p>
            <a:pPr marL="0" indent="0" fontAlgn="base">
              <a:buNone/>
            </a:pPr>
            <a:r>
              <a:rPr lang="en-AU" sz="1400" b="1" dirty="0">
                <a:latin typeface="Montserrat" pitchFamily="2" charset="77"/>
              </a:rPr>
              <a:t>General</a:t>
            </a:r>
            <a:r>
              <a:rPr lang="en-AU" sz="1400" dirty="0">
                <a:latin typeface="Montserrat" pitchFamily="2" charset="77"/>
              </a:rPr>
              <a:t>  </a:t>
            </a:r>
          </a:p>
          <a:p>
            <a:pPr lvl="0" fontAlgn="base"/>
            <a:r>
              <a:rPr lang="en-AU" sz="1400" dirty="0">
                <a:latin typeface="Montserrat" pitchFamily="2" charset="77"/>
              </a:rPr>
              <a:t>Backup (Zone Redundant) </a:t>
            </a:r>
          </a:p>
          <a:p>
            <a:pPr lvl="1" fontAlgn="base">
              <a:buFont typeface="System Font Regular"/>
              <a:buChar char="–"/>
            </a:pPr>
            <a:r>
              <a:rPr lang="en-US" sz="1400" dirty="0">
                <a:latin typeface="Montserrat" pitchFamily="2" charset="77"/>
              </a:rPr>
              <a:t>30 day</a:t>
            </a:r>
            <a:r>
              <a:rPr lang="en-AU" sz="1400" dirty="0">
                <a:latin typeface="Montserrat" pitchFamily="2" charset="77"/>
              </a:rPr>
              <a:t> </a:t>
            </a:r>
          </a:p>
          <a:p>
            <a:pPr lvl="1" fontAlgn="base">
              <a:buFont typeface="System Font Regular"/>
              <a:buChar char="–"/>
            </a:pPr>
            <a:r>
              <a:rPr lang="en-US" sz="1400" dirty="0">
                <a:latin typeface="Montserrat" pitchFamily="2" charset="77"/>
              </a:rPr>
              <a:t>4 week</a:t>
            </a:r>
            <a:r>
              <a:rPr lang="en-AU" sz="1400" dirty="0">
                <a:latin typeface="Montserrat" pitchFamily="2" charset="77"/>
              </a:rPr>
              <a:t> </a:t>
            </a:r>
          </a:p>
          <a:p>
            <a:pPr lvl="1" fontAlgn="base">
              <a:buFont typeface="System Font Regular"/>
              <a:buChar char="–"/>
            </a:pPr>
            <a:r>
              <a:rPr lang="en-US" sz="1400" dirty="0">
                <a:latin typeface="Montserrat" pitchFamily="2" charset="77"/>
              </a:rPr>
              <a:t>6 month</a:t>
            </a:r>
            <a:r>
              <a:rPr lang="en-AU" sz="1400" dirty="0">
                <a:latin typeface="Montserrat" pitchFamily="2" charset="77"/>
              </a:rPr>
              <a:t> </a:t>
            </a:r>
          </a:p>
          <a:p>
            <a:pPr lvl="1" fontAlgn="base">
              <a:buFont typeface="System Font Regular"/>
              <a:buChar char="–"/>
            </a:pPr>
            <a:r>
              <a:rPr lang="en-AU" sz="1400" dirty="0">
                <a:latin typeface="Montserrat" pitchFamily="2" charset="77"/>
              </a:rPr>
              <a:t>1 year </a:t>
            </a:r>
          </a:p>
          <a:p>
            <a:pPr lvl="1" fontAlgn="base">
              <a:buFont typeface="System Font Regular"/>
              <a:buChar char="–"/>
            </a:pPr>
            <a:r>
              <a:rPr lang="en-AU" sz="1400" dirty="0">
                <a:latin typeface="Montserrat" pitchFamily="2" charset="77"/>
              </a:rPr>
              <a:t>1 instant </a:t>
            </a:r>
          </a:p>
          <a:p>
            <a:pPr lvl="0" fontAlgn="base"/>
            <a:endParaRPr lang="en-AU" sz="1400" dirty="0">
              <a:latin typeface="Montserrat" pitchFamily="2" charset="77"/>
            </a:endParaRPr>
          </a:p>
        </p:txBody>
      </p:sp>
      <p:sp>
        <p:nvSpPr>
          <p:cNvPr id="7" name="Text Placeholder 2">
            <a:extLst>
              <a:ext uri="{FF2B5EF4-FFF2-40B4-BE49-F238E27FC236}">
                <a16:creationId xmlns:a16="http://schemas.microsoft.com/office/drawing/2014/main" id="{D46BF424-CC2E-5D94-0493-FB554C08215B}"/>
              </a:ext>
            </a:extLst>
          </p:cNvPr>
          <p:cNvSpPr txBox="1">
            <a:spLocks/>
          </p:cNvSpPr>
          <p:nvPr/>
        </p:nvSpPr>
        <p:spPr>
          <a:xfrm>
            <a:off x="515937" y="1135106"/>
            <a:ext cx="7162060" cy="63890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a:t>
            </a:r>
          </a:p>
        </p:txBody>
      </p:sp>
      <p:sp>
        <p:nvSpPr>
          <p:cNvPr id="9" name="Text Placeholder 2">
            <a:extLst>
              <a:ext uri="{FF2B5EF4-FFF2-40B4-BE49-F238E27FC236}">
                <a16:creationId xmlns:a16="http://schemas.microsoft.com/office/drawing/2014/main" id="{BACA46CE-4AAE-1651-DB78-627B5F462A2A}"/>
              </a:ext>
            </a:extLst>
          </p:cNvPr>
          <p:cNvSpPr txBox="1">
            <a:spLocks/>
          </p:cNvSpPr>
          <p:nvPr/>
        </p:nvSpPr>
        <p:spPr>
          <a:xfrm>
            <a:off x="775398" y="2039397"/>
            <a:ext cx="2424148" cy="29987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sz="1400" dirty="0">
                <a:latin typeface="Montserrat" pitchFamily="2" charset="77"/>
              </a:rPr>
              <a:t>$1,400 USD per month</a:t>
            </a:r>
          </a:p>
        </p:txBody>
      </p:sp>
      <p:sp>
        <p:nvSpPr>
          <p:cNvPr id="3" name="TextBox 2">
            <a:extLst>
              <a:ext uri="{FF2B5EF4-FFF2-40B4-BE49-F238E27FC236}">
                <a16:creationId xmlns:a16="http://schemas.microsoft.com/office/drawing/2014/main" id="{206C2F02-05C2-EDFB-D2DE-98F88035697F}"/>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3012942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D5FD-C771-D27A-A7D0-C2E0BBA0ED9C}"/>
            </a:ext>
          </a:extLst>
        </p:cNvPr>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E5F223C9-AA89-0FB8-C60E-5C2DE97AFCCA}"/>
              </a:ext>
            </a:extLst>
          </p:cNvPr>
          <p:cNvSpPr/>
          <p:nvPr/>
        </p:nvSpPr>
        <p:spPr>
          <a:xfrm>
            <a:off x="7635369" y="1302835"/>
            <a:ext cx="4040694" cy="485752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A4DB776-242B-A40C-2132-1FFDF47A81F6}"/>
              </a:ext>
            </a:extLst>
          </p:cNvPr>
          <p:cNvSpPr>
            <a:spLocks noGrp="1"/>
          </p:cNvSpPr>
          <p:nvPr>
            <p:ph type="title"/>
          </p:nvPr>
        </p:nvSpPr>
        <p:spPr/>
        <p:txBody>
          <a:bodyPr/>
          <a:lstStyle/>
          <a:p>
            <a:r>
              <a:rPr lang="en-AU" b="1" dirty="0"/>
              <a:t>Empowering digital learning with AVD</a:t>
            </a:r>
            <a:br>
              <a:rPr lang="en-AU" b="1" dirty="0"/>
            </a:br>
            <a:endParaRPr lang="en-AU" b="1" dirty="0"/>
          </a:p>
        </p:txBody>
      </p:sp>
      <p:sp>
        <p:nvSpPr>
          <p:cNvPr id="13" name="Text Placeholder 2">
            <a:extLst>
              <a:ext uri="{FF2B5EF4-FFF2-40B4-BE49-F238E27FC236}">
                <a16:creationId xmlns:a16="http://schemas.microsoft.com/office/drawing/2014/main" id="{2CDC00EE-BA9F-8D71-61EB-B41DB4DA8D10}"/>
              </a:ext>
            </a:extLst>
          </p:cNvPr>
          <p:cNvSpPr txBox="1">
            <a:spLocks/>
          </p:cNvSpPr>
          <p:nvPr/>
        </p:nvSpPr>
        <p:spPr>
          <a:xfrm>
            <a:off x="775397" y="2728891"/>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4" name="Text Placeholder 2">
            <a:extLst>
              <a:ext uri="{FF2B5EF4-FFF2-40B4-BE49-F238E27FC236}">
                <a16:creationId xmlns:a16="http://schemas.microsoft.com/office/drawing/2014/main" id="{2A041754-57C6-690A-3DD9-8F19D6FDB72D}"/>
              </a:ext>
            </a:extLst>
          </p:cNvPr>
          <p:cNvSpPr txBox="1">
            <a:spLocks/>
          </p:cNvSpPr>
          <p:nvPr/>
        </p:nvSpPr>
        <p:spPr>
          <a:xfrm>
            <a:off x="8475518" y="27288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5" name="Text Placeholder 2">
            <a:extLst>
              <a:ext uri="{FF2B5EF4-FFF2-40B4-BE49-F238E27FC236}">
                <a16:creationId xmlns:a16="http://schemas.microsoft.com/office/drawing/2014/main" id="{EA69F18E-6AB9-6529-DF5B-597FB01016DB}"/>
              </a:ext>
            </a:extLst>
          </p:cNvPr>
          <p:cNvSpPr txBox="1">
            <a:spLocks/>
          </p:cNvSpPr>
          <p:nvPr/>
        </p:nvSpPr>
        <p:spPr>
          <a:xfrm>
            <a:off x="4591037" y="2728890"/>
            <a:ext cx="3569811"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endParaRPr lang="en-AU" sz="1400" dirty="0">
              <a:latin typeface="Montserrat" pitchFamily="2" charset="77"/>
            </a:endParaRPr>
          </a:p>
        </p:txBody>
      </p:sp>
      <p:sp>
        <p:nvSpPr>
          <p:cNvPr id="18" name="TextBox 17">
            <a:extLst>
              <a:ext uri="{FF2B5EF4-FFF2-40B4-BE49-F238E27FC236}">
                <a16:creationId xmlns:a16="http://schemas.microsoft.com/office/drawing/2014/main" id="{84B089AA-F3B8-497C-9C27-AE42DA5A1DE1}"/>
              </a:ext>
            </a:extLst>
          </p:cNvPr>
          <p:cNvSpPr txBox="1"/>
          <p:nvPr/>
        </p:nvSpPr>
        <p:spPr>
          <a:xfrm>
            <a:off x="515937" y="1302835"/>
            <a:ext cx="6804762" cy="4524315"/>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challenge: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A regional school needed to replace its aging Remote Desktop Services (RDS) infrastructure with a more scalable, secure and cost-effective solution to support hybrid learning and administrative operations. </a:t>
            </a:r>
            <a:endParaRPr kumimoji="0" lang="en-US" altLang="en-US" sz="1400" b="0"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b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partner solution: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Working with strategic services partner </a:t>
            </a:r>
            <a:r>
              <a:rPr kumimoji="0" lang="en-US" altLang="en-US" sz="1400" u="none" strike="noStrike" cap="none" normalizeH="0" baseline="0" dirty="0" err="1">
                <a:ln>
                  <a:noFill/>
                </a:ln>
                <a:solidFill>
                  <a:schemeClr val="tx1"/>
                </a:solidFill>
                <a:effectLst/>
                <a:latin typeface="Montserrat" pitchFamily="2" charset="77"/>
                <a:cs typeface="Arial" panose="020B0604020202020204" pitchFamily="34" charset="0"/>
              </a:rPr>
              <a:t>TechClick</a:t>
            </a: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 Dicker Data supported the Microsoft partner to deliver: </a:t>
            </a:r>
            <a:endParaRPr kumimoji="0" lang="en-US" altLang="en-US" sz="1400" b="0" i="0" u="none" strike="noStrike" cap="none" normalizeH="0" baseline="0" dirty="0">
              <a:ln>
                <a:noFill/>
              </a:ln>
              <a:solidFill>
                <a:schemeClr val="tx1"/>
              </a:solidFill>
              <a:effectLst/>
              <a:latin typeface="Montserrat" pitchFamily="2" charset="77"/>
            </a:endParaRP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Pre-sales technical consulting and environment assessment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Licensing alignment with existing Microsoft 365 Business Premium entitlements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Commercial strategy, business case and pricing guidance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Access to Microsoft funding programs and partner incentives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Funded AVD deployment support with minimal disruption </a:t>
            </a:r>
          </a:p>
          <a:p>
            <a:pPr marL="184150" marR="0" indent="-184150" fontAlgn="base">
              <a:spcAft>
                <a:spcPct val="0"/>
              </a:spcAft>
              <a:buClr>
                <a:schemeClr val="accent2"/>
              </a:buClr>
              <a:buSzTx/>
              <a:buFont typeface="Arial" panose="020B0604020202020204" pitchFamily="34" charset="0"/>
              <a:buChar char="•"/>
            </a:pPr>
            <a:r>
              <a:rPr lang="en-US" altLang="en-US" sz="1400" dirty="0">
                <a:latin typeface="Montserrat" pitchFamily="2" charset="77"/>
              </a:rPr>
              <a:t>Ongoing managed services including monitoring, security and user training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br>
            <a:r>
              <a:rPr kumimoji="0" lang="en-US" altLang="en-US" sz="1400" b="1" u="none" strike="noStrike" cap="none" normalizeH="0" baseline="0" dirty="0">
                <a:ln>
                  <a:noFill/>
                </a:ln>
                <a:solidFill>
                  <a:schemeClr val="tx1"/>
                </a:solidFill>
                <a:effectLst/>
                <a:latin typeface="Montserrat" pitchFamily="2" charset="77"/>
                <a:cs typeface="Arial" panose="020B0604020202020204" pitchFamily="34" charset="0"/>
              </a:rPr>
              <a:t>The result </a:t>
            </a:r>
            <a:endParaRPr kumimoji="0" lang="en-US" altLang="en-US" sz="1400" b="1"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cs typeface="Arial" panose="020B0604020202020204" pitchFamily="34" charset="0"/>
              </a:rPr>
              <a:t>A seamless migration that gives educators and staff secure, anywhere access to school resources while reducing IT overhead and improving operational agility. </a:t>
            </a:r>
            <a:endParaRPr kumimoji="0" lang="en-US" altLang="en-US" sz="1400" b="0" i="0" u="none" strike="noStrike" cap="none" normalizeH="0" baseline="0" dirty="0">
              <a:ln>
                <a:noFill/>
              </a:ln>
              <a:solidFill>
                <a:schemeClr val="tx1"/>
              </a:solidFill>
              <a:effectLst/>
              <a:latin typeface="Montserrat" pitchFamily="2" charset="77"/>
            </a:endParaRPr>
          </a:p>
        </p:txBody>
      </p:sp>
      <p:sp>
        <p:nvSpPr>
          <p:cNvPr id="22" name="TextBox 21">
            <a:extLst>
              <a:ext uri="{FF2B5EF4-FFF2-40B4-BE49-F238E27FC236}">
                <a16:creationId xmlns:a16="http://schemas.microsoft.com/office/drawing/2014/main" id="{F1995EE2-07B6-0F4A-3ED9-7615EDB22705}"/>
              </a:ext>
            </a:extLst>
          </p:cNvPr>
          <p:cNvSpPr txBox="1"/>
          <p:nvPr/>
        </p:nvSpPr>
        <p:spPr>
          <a:xfrm>
            <a:off x="7878594" y="1520988"/>
            <a:ext cx="2908956" cy="430887"/>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Annual revenue example for this scenario (25 users)</a:t>
            </a:r>
            <a:endParaRPr kumimoji="0" lang="en-US" altLang="en-US" sz="1400" u="none" strike="noStrike" cap="none" normalizeH="0" baseline="0" dirty="0">
              <a:ln>
                <a:noFill/>
              </a:ln>
              <a:effectLst/>
              <a:latin typeface="Montserrat" pitchFamily="2" charset="77"/>
            </a:endParaRPr>
          </a:p>
        </p:txBody>
      </p:sp>
      <p:graphicFrame>
        <p:nvGraphicFramePr>
          <p:cNvPr id="24" name="Table 23">
            <a:extLst>
              <a:ext uri="{FF2B5EF4-FFF2-40B4-BE49-F238E27FC236}">
                <a16:creationId xmlns:a16="http://schemas.microsoft.com/office/drawing/2014/main" id="{E5C1A823-C1A0-B6E1-1633-EB1F19FE2B7D}"/>
              </a:ext>
            </a:extLst>
          </p:cNvPr>
          <p:cNvGraphicFramePr>
            <a:graphicFrameLocks noGrp="1"/>
          </p:cNvGraphicFramePr>
          <p:nvPr>
            <p:extLst>
              <p:ext uri="{D42A27DB-BD31-4B8C-83A1-F6EECF244321}">
                <p14:modId xmlns:p14="http://schemas.microsoft.com/office/powerpoint/2010/main" val="2809293643"/>
              </p:ext>
            </p:extLst>
          </p:nvPr>
        </p:nvGraphicFramePr>
        <p:xfrm>
          <a:off x="7878594" y="2028318"/>
          <a:ext cx="3569811" cy="3840480"/>
        </p:xfrm>
        <a:graphic>
          <a:graphicData uri="http://schemas.openxmlformats.org/drawingml/2006/table">
            <a:tbl>
              <a:tblPr firstRow="1" firstCol="1" bandRow="1">
                <a:tableStyleId>{5C22544A-7EE6-4342-B048-85BDC9FD1C3A}</a:tableStyleId>
              </a:tblPr>
              <a:tblGrid>
                <a:gridCol w="2461527">
                  <a:extLst>
                    <a:ext uri="{9D8B030D-6E8A-4147-A177-3AD203B41FA5}">
                      <a16:colId xmlns:a16="http://schemas.microsoft.com/office/drawing/2014/main" val="3947168417"/>
                    </a:ext>
                  </a:extLst>
                </a:gridCol>
                <a:gridCol w="1108284">
                  <a:extLst>
                    <a:ext uri="{9D8B030D-6E8A-4147-A177-3AD203B41FA5}">
                      <a16:colId xmlns:a16="http://schemas.microsoft.com/office/drawing/2014/main" val="2358149797"/>
                    </a:ext>
                  </a:extLst>
                </a:gridCol>
              </a:tblGrid>
              <a:tr h="180975">
                <a:tc>
                  <a:txBody>
                    <a:bodyPr/>
                    <a:lstStyle/>
                    <a:p>
                      <a:pPr fontAlgn="base">
                        <a:buNone/>
                      </a:pPr>
                      <a:r>
                        <a:rPr lang="en-US" sz="1100" kern="100" dirty="0">
                          <a:effectLst/>
                          <a:latin typeface="Montserrat" pitchFamily="2" charset="77"/>
                        </a:rPr>
                        <a:t>Component</a:t>
                      </a:r>
                      <a:r>
                        <a:rPr lang="en-AU" sz="1100" kern="100" dirty="0">
                          <a:effectLst/>
                          <a:latin typeface="Montserrat" pitchFamily="2" charset="77"/>
                        </a:rPr>
                        <a:t>: </a:t>
                      </a:r>
                      <a:endParaRPr lang="en-AU" sz="1100" kern="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US" sz="1100" kern="100" dirty="0">
                          <a:effectLst/>
                          <a:latin typeface="Montserrat" pitchFamily="2" charset="77"/>
                        </a:rPr>
                        <a:t>Annual Value </a:t>
                      </a:r>
                      <a:r>
                        <a:rPr lang="en-US" sz="1100" b="0" kern="100" dirty="0">
                          <a:effectLst/>
                          <a:latin typeface="Montserrat" pitchFamily="2" charset="77"/>
                        </a:rPr>
                        <a:t>(USD)</a:t>
                      </a:r>
                      <a:r>
                        <a:rPr lang="en-AU" sz="1100" b="0" kern="100" dirty="0">
                          <a:effectLst/>
                          <a:latin typeface="Montserrat" pitchFamily="2" charset="77"/>
                        </a:rPr>
                        <a:t>  </a:t>
                      </a:r>
                      <a:endParaRPr lang="en-US" sz="1100" b="0" dirty="0">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576893083"/>
                  </a:ext>
                </a:extLst>
              </a:tr>
              <a:tr h="180975">
                <a:tc>
                  <a:txBody>
                    <a:bodyPr/>
                    <a:lstStyle/>
                    <a:p>
                      <a:pPr fontAlgn="base">
                        <a:buNone/>
                      </a:pPr>
                      <a:r>
                        <a:rPr lang="en-US" sz="1100" dirty="0">
                          <a:solidFill>
                            <a:schemeClr val="tx1"/>
                          </a:solidFill>
                          <a:effectLst/>
                          <a:latin typeface="Montserrat" pitchFamily="2" charset="77"/>
                        </a:rPr>
                        <a:t>Microsoft 365 Business Premium Licensing</a:t>
                      </a:r>
                      <a:r>
                        <a:rPr lang="en-AU" sz="1100" dirty="0">
                          <a:solidFill>
                            <a:schemeClr val="tx1"/>
                          </a:solidFill>
                          <a:effectLst/>
                          <a:latin typeface="Montserrat" pitchFamily="2" charset="77"/>
                        </a:rPr>
                        <a:t> </a:t>
                      </a:r>
                      <a:endParaRPr lang="en-AU" sz="110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a:effectLst/>
                          <a:latin typeface="Montserrat" pitchFamily="2" charset="77"/>
                        </a:rPr>
                        <a:t>$8,250 </a:t>
                      </a:r>
                      <a:r>
                        <a:rPr lang="en-AU" sz="1100">
                          <a:effectLst/>
                          <a:latin typeface="Montserrat" pitchFamily="2" charset="77"/>
                        </a:rPr>
                        <a:t> </a:t>
                      </a:r>
                      <a:endParaRPr lang="en-AU" sz="110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60752"/>
                  </a:ext>
                </a:extLst>
              </a:tr>
              <a:tr h="182024">
                <a:tc>
                  <a:txBody>
                    <a:bodyPr/>
                    <a:lstStyle/>
                    <a:p>
                      <a:pPr fontAlgn="base">
                        <a:buNone/>
                      </a:pPr>
                      <a:r>
                        <a:rPr lang="en-US" sz="1100" dirty="0">
                          <a:solidFill>
                            <a:schemeClr val="tx1"/>
                          </a:solidFill>
                          <a:effectLst/>
                          <a:latin typeface="Montserrat" pitchFamily="2" charset="77"/>
                        </a:rPr>
                        <a:t>AVD Infrastructure Revenue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US" sz="1100" b="0" dirty="0">
                          <a:solidFill>
                            <a:schemeClr val="tx1"/>
                          </a:solidFill>
                          <a:effectLst/>
                          <a:latin typeface="Montserrat" pitchFamily="2" charset="77"/>
                        </a:rPr>
                        <a:t>(Compute, storage, networking)</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dirty="0">
                          <a:effectLst/>
                          <a:latin typeface="Montserrat" pitchFamily="2" charset="77"/>
                        </a:rPr>
                        <a:t>$16,500 </a:t>
                      </a:r>
                      <a:r>
                        <a:rPr lang="en-AU" sz="1100" dirty="0">
                          <a:effectLst/>
                          <a:latin typeface="Montserrat" pitchFamily="2" charset="77"/>
                        </a:rPr>
                        <a:t> </a:t>
                      </a: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9436135"/>
                  </a:ext>
                </a:extLst>
              </a:tr>
              <a:tr h="170651">
                <a:tc>
                  <a:txBody>
                    <a:bodyPr/>
                    <a:lstStyle/>
                    <a:p>
                      <a:pPr fontAlgn="base">
                        <a:buNone/>
                      </a:pPr>
                      <a:r>
                        <a:rPr lang="en-US" sz="1100" dirty="0">
                          <a:solidFill>
                            <a:schemeClr val="tx1"/>
                          </a:solidFill>
                          <a:effectLst/>
                          <a:latin typeface="Montserrat" pitchFamily="2" charset="77"/>
                        </a:rPr>
                        <a:t>Partner Services Revenue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US" sz="1100" b="0" dirty="0">
                          <a:solidFill>
                            <a:schemeClr val="tx1"/>
                          </a:solidFill>
                          <a:effectLst/>
                          <a:latin typeface="Montserrat" pitchFamily="2" charset="77"/>
                        </a:rPr>
                        <a:t>(Technical consulting, deployment, support)</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fontAlgn="base">
                        <a:buNone/>
                      </a:pPr>
                      <a:r>
                        <a:rPr lang="en-US" sz="1100" dirty="0">
                          <a:effectLst/>
                          <a:latin typeface="Montserrat" pitchFamily="2" charset="77"/>
                        </a:rPr>
                        <a:t>$</a:t>
                      </a:r>
                      <a:r>
                        <a:rPr lang="en-AU" sz="1100" dirty="0">
                          <a:effectLst/>
                          <a:latin typeface="Montserrat" pitchFamily="2" charset="77"/>
                        </a:rPr>
                        <a:t>4,950  </a:t>
                      </a: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2824390"/>
                  </a:ext>
                </a:extLst>
              </a:tr>
              <a:tr h="180975">
                <a:tc>
                  <a:txBody>
                    <a:bodyPr/>
                    <a:lstStyle/>
                    <a:p>
                      <a:pPr algn="r" fontAlgn="base">
                        <a:buNone/>
                      </a:pPr>
                      <a:r>
                        <a:rPr lang="en-US" sz="1100" dirty="0">
                          <a:solidFill>
                            <a:schemeClr val="bg1"/>
                          </a:solidFill>
                          <a:effectLst/>
                          <a:latin typeface="Montserrat" pitchFamily="2" charset="77"/>
                        </a:rPr>
                        <a:t>Total annual revenue</a:t>
                      </a:r>
                      <a:r>
                        <a:rPr lang="en-AU" sz="1100" dirty="0">
                          <a:solidFill>
                            <a:schemeClr val="bg1"/>
                          </a:solidFill>
                          <a:effectLst/>
                          <a:latin typeface="Montserrat" pitchFamily="2" charset="77"/>
                        </a:rPr>
                        <a:t> </a:t>
                      </a:r>
                      <a:endParaRPr lang="en-AU" sz="1100" dirty="0">
                        <a:solidFill>
                          <a:schemeClr val="bg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p>
                      <a:pPr>
                        <a:buNone/>
                      </a:pPr>
                      <a:r>
                        <a:rPr lang="en-US" sz="1100" b="1" dirty="0">
                          <a:solidFill>
                            <a:schemeClr val="bg1"/>
                          </a:solidFill>
                          <a:effectLst/>
                          <a:latin typeface="Montserrat" pitchFamily="2" charset="77"/>
                        </a:rPr>
                        <a:t>$</a:t>
                      </a:r>
                      <a:r>
                        <a:rPr lang="en-AU" sz="1100" b="1" dirty="0">
                          <a:solidFill>
                            <a:schemeClr val="bg1"/>
                          </a:solidFill>
                          <a:effectLst/>
                          <a:latin typeface="Montserrat" pitchFamily="2" charset="77"/>
                        </a:rPr>
                        <a:t>29,700  </a:t>
                      </a:r>
                      <a:endParaRPr lang="en-US" sz="1100" b="1" dirty="0">
                        <a:solidFill>
                          <a:schemeClr val="bg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158285498"/>
                  </a:ext>
                </a:extLst>
              </a:tr>
              <a:tr h="180975">
                <a:tc>
                  <a:txBody>
                    <a:bodyPr/>
                    <a:lstStyle/>
                    <a:p>
                      <a:pPr fontAlgn="base">
                        <a:buNone/>
                      </a:pPr>
                      <a:r>
                        <a:rPr lang="en-US" sz="1100" dirty="0">
                          <a:solidFill>
                            <a:schemeClr val="tx1"/>
                          </a:solidFill>
                          <a:effectLst/>
                          <a:latin typeface="Montserrat" pitchFamily="2" charset="77"/>
                        </a:rPr>
                        <a:t>Est. Profitability </a:t>
                      </a:r>
                      <a:r>
                        <a:rPr lang="en-AU" sz="1100" dirty="0">
                          <a:solidFill>
                            <a:schemeClr val="tx1"/>
                          </a:solidFill>
                          <a:effectLst/>
                          <a:latin typeface="Montserrat" pitchFamily="2" charset="77"/>
                        </a:rPr>
                        <a:t>% </a:t>
                      </a:r>
                      <a:br>
                        <a:rPr lang="en-AU" sz="1100" dirty="0">
                          <a:solidFill>
                            <a:schemeClr val="tx1"/>
                          </a:solidFill>
                          <a:effectLst/>
                          <a:latin typeface="Montserrat" pitchFamily="2" charset="77"/>
                        </a:rPr>
                      </a:br>
                      <a:r>
                        <a:rPr lang="en-AU" sz="1100" b="0" dirty="0">
                          <a:solidFill>
                            <a:schemeClr val="tx1"/>
                          </a:solidFill>
                          <a:effectLst/>
                          <a:latin typeface="Montserrat" pitchFamily="2" charset="77"/>
                        </a:rPr>
                        <a:t>excl partner services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a:buNone/>
                      </a:pPr>
                      <a:r>
                        <a:rPr lang="en-US" sz="1100" b="1" dirty="0">
                          <a:solidFill>
                            <a:schemeClr val="tx1"/>
                          </a:solidFill>
                          <a:effectLst/>
                          <a:latin typeface="Montserrat" pitchFamily="2" charset="77"/>
                        </a:rPr>
                        <a:t>46%</a:t>
                      </a:r>
                      <a:r>
                        <a:rPr lang="en-AU" sz="1100" b="1" dirty="0">
                          <a:solidFill>
                            <a:schemeClr val="tx1"/>
                          </a:solidFill>
                          <a:effectLst/>
                          <a:latin typeface="Montserrat" pitchFamily="2" charset="77"/>
                        </a:rPr>
                        <a:t>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12671572"/>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AU" sz="1100" b="0" dirty="0">
                          <a:solidFill>
                            <a:schemeClr val="tx1"/>
                          </a:solidFill>
                          <a:effectLst/>
                          <a:latin typeface="Montserrat" pitchFamily="2" charset="77"/>
                        </a:rPr>
                        <a:t>excl partner services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a:buNone/>
                      </a:pPr>
                      <a:r>
                        <a:rPr lang="en-US" sz="1100" b="1" dirty="0">
                          <a:solidFill>
                            <a:schemeClr val="tx1"/>
                          </a:solidFill>
                          <a:effectLst/>
                          <a:latin typeface="Montserrat" pitchFamily="2" charset="77"/>
                        </a:rPr>
                        <a:t>11,408</a:t>
                      </a:r>
                      <a:r>
                        <a:rPr lang="en-AU" sz="1100" b="1" dirty="0">
                          <a:solidFill>
                            <a:schemeClr val="tx1"/>
                          </a:solidFill>
                          <a:effectLst/>
                          <a:latin typeface="Montserrat" pitchFamily="2" charset="77"/>
                        </a:rPr>
                        <a:t>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442522049"/>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US" sz="1100" b="0" dirty="0">
                          <a:solidFill>
                            <a:schemeClr val="tx1"/>
                          </a:solidFill>
                          <a:effectLst/>
                          <a:latin typeface="Montserrat" pitchFamily="2" charset="77"/>
                        </a:rPr>
                        <a:t>incl partner services</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a:txBody>
                    <a:bodyPr/>
                    <a:lstStyle/>
                    <a:p>
                      <a:pPr>
                        <a:buNone/>
                      </a:pPr>
                      <a:r>
                        <a:rPr lang="en-US" sz="1100" b="1">
                          <a:solidFill>
                            <a:schemeClr val="tx1"/>
                          </a:solidFill>
                          <a:effectLst/>
                          <a:latin typeface="Montserrat" pitchFamily="2" charset="77"/>
                        </a:rPr>
                        <a:t>66%</a:t>
                      </a:r>
                      <a:r>
                        <a:rPr lang="en-AU" sz="1100" b="1">
                          <a:solidFill>
                            <a:schemeClr val="tx1"/>
                          </a:solidFill>
                          <a:effectLst/>
                          <a:latin typeface="Montserrat" pitchFamily="2" charset="77"/>
                        </a:rPr>
                        <a:t>  </a:t>
                      </a:r>
                      <a:endParaRPr lang="en-US" sz="1100" b="1">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2638484571"/>
                  </a:ext>
                </a:extLst>
              </a:tr>
              <a:tr h="180975">
                <a:tc>
                  <a:txBody>
                    <a:bodyPr/>
                    <a:lstStyle/>
                    <a:p>
                      <a:pPr fontAlgn="base">
                        <a:buNone/>
                      </a:pPr>
                      <a:r>
                        <a:rPr lang="en-US" sz="1100" dirty="0">
                          <a:solidFill>
                            <a:schemeClr val="tx1"/>
                          </a:solidFill>
                          <a:effectLst/>
                          <a:latin typeface="Montserrat" pitchFamily="2" charset="77"/>
                        </a:rPr>
                        <a:t>Est. Profitability $ </a:t>
                      </a:r>
                      <a:br>
                        <a:rPr lang="en-US" sz="1100" dirty="0">
                          <a:solidFill>
                            <a:schemeClr val="tx1"/>
                          </a:solidFill>
                          <a:effectLst/>
                          <a:latin typeface="Montserrat" pitchFamily="2" charset="77"/>
                        </a:rPr>
                      </a:br>
                      <a:r>
                        <a:rPr lang="en-US" sz="1100" b="0" dirty="0">
                          <a:solidFill>
                            <a:schemeClr val="tx1"/>
                          </a:solidFill>
                          <a:effectLst/>
                          <a:latin typeface="Montserrat" pitchFamily="2" charset="77"/>
                        </a:rPr>
                        <a:t>incl partner services</a:t>
                      </a:r>
                      <a:r>
                        <a:rPr lang="en-AU" sz="110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a:txBody>
                    <a:bodyPr/>
                    <a:lstStyle/>
                    <a:p>
                      <a:pPr>
                        <a:buNone/>
                      </a:pPr>
                      <a:r>
                        <a:rPr lang="en-US" sz="1100" b="1" dirty="0">
                          <a:solidFill>
                            <a:schemeClr val="tx1"/>
                          </a:solidFill>
                          <a:effectLst/>
                          <a:latin typeface="Montserrat" pitchFamily="2" charset="77"/>
                        </a:rPr>
                        <a:t>$</a:t>
                      </a:r>
                      <a:r>
                        <a:rPr lang="en-AU" sz="1100" b="1" dirty="0">
                          <a:solidFill>
                            <a:schemeClr val="tx1"/>
                          </a:solidFill>
                          <a:effectLst/>
                          <a:latin typeface="Montserrat" pitchFamily="2" charset="77"/>
                        </a:rPr>
                        <a:t>16,358  </a:t>
                      </a: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310587194"/>
                  </a:ext>
                </a:extLst>
              </a:tr>
            </a:tbl>
          </a:graphicData>
        </a:graphic>
      </p:graphicFrame>
      <p:sp>
        <p:nvSpPr>
          <p:cNvPr id="6" name="TextBox 5">
            <a:extLst>
              <a:ext uri="{FF2B5EF4-FFF2-40B4-BE49-F238E27FC236}">
                <a16:creationId xmlns:a16="http://schemas.microsoft.com/office/drawing/2014/main" id="{308B27A7-1CAC-D624-F7C9-465378968018}"/>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Case study: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201747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1E88C-DAD2-88E4-5DDD-FFDEADEDAE8F}"/>
            </a:ext>
          </a:extLst>
        </p:cNvPr>
        <p:cNvGrpSpPr/>
        <p:nvPr/>
      </p:nvGrpSpPr>
      <p:grpSpPr>
        <a:xfrm>
          <a:off x="0" y="0"/>
          <a:ext cx="0" cy="0"/>
          <a:chOff x="0" y="0"/>
          <a:chExt cx="0" cy="0"/>
        </a:xfrm>
      </p:grpSpPr>
      <p:sp>
        <p:nvSpPr>
          <p:cNvPr id="20" name="Rectangle: Rounded Corners 1">
            <a:extLst>
              <a:ext uri="{FF2B5EF4-FFF2-40B4-BE49-F238E27FC236}">
                <a16:creationId xmlns:a16="http://schemas.microsoft.com/office/drawing/2014/main" id="{2F69EA13-4962-4D7C-73AC-866512AD266C}"/>
              </a:ext>
            </a:extLst>
          </p:cNvPr>
          <p:cNvSpPr/>
          <p:nvPr/>
        </p:nvSpPr>
        <p:spPr>
          <a:xfrm>
            <a:off x="4386263" y="1515219"/>
            <a:ext cx="7353774" cy="465698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AEA8B107-0399-4B89-E238-7448513D8464}"/>
              </a:ext>
            </a:extLst>
          </p:cNvPr>
          <p:cNvSpPr>
            <a:spLocks noGrp="1"/>
          </p:cNvSpPr>
          <p:nvPr>
            <p:ph type="title"/>
          </p:nvPr>
        </p:nvSpPr>
        <p:spPr/>
        <p:txBody>
          <a:bodyPr/>
          <a:lstStyle/>
          <a:p>
            <a:r>
              <a:rPr lang="en-AU" b="1" dirty="0"/>
              <a:t>Partner opportunity breakdown</a:t>
            </a:r>
            <a:br>
              <a:rPr lang="en-AU" b="1" dirty="0"/>
            </a:br>
            <a:endParaRPr lang="en-AU" b="1" dirty="0"/>
          </a:p>
        </p:txBody>
      </p:sp>
      <p:sp>
        <p:nvSpPr>
          <p:cNvPr id="10" name="Text Placeholder 2">
            <a:extLst>
              <a:ext uri="{FF2B5EF4-FFF2-40B4-BE49-F238E27FC236}">
                <a16:creationId xmlns:a16="http://schemas.microsoft.com/office/drawing/2014/main" id="{56915078-4D50-3035-54B9-3CBDB62AB026}"/>
              </a:ext>
            </a:extLst>
          </p:cNvPr>
          <p:cNvSpPr txBox="1">
            <a:spLocks/>
          </p:cNvSpPr>
          <p:nvPr/>
        </p:nvSpPr>
        <p:spPr>
          <a:xfrm>
            <a:off x="12378916" y="1485041"/>
            <a:ext cx="4135285" cy="4228240"/>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US" sz="1100" dirty="0">
              <a:latin typeface="Montserrat" pitchFamily="2" charset="77"/>
            </a:endParaRPr>
          </a:p>
        </p:txBody>
      </p:sp>
      <p:sp>
        <p:nvSpPr>
          <p:cNvPr id="13" name="Text Placeholder 2">
            <a:extLst>
              <a:ext uri="{FF2B5EF4-FFF2-40B4-BE49-F238E27FC236}">
                <a16:creationId xmlns:a16="http://schemas.microsoft.com/office/drawing/2014/main" id="{155BD547-9BE3-1E87-FE1E-E693FF0DF6C7}"/>
              </a:ext>
            </a:extLst>
          </p:cNvPr>
          <p:cNvSpPr txBox="1">
            <a:spLocks/>
          </p:cNvSpPr>
          <p:nvPr/>
        </p:nvSpPr>
        <p:spPr>
          <a:xfrm>
            <a:off x="775397" y="2728891"/>
            <a:ext cx="3693475" cy="320335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4" name="Text Placeholder 2">
            <a:extLst>
              <a:ext uri="{FF2B5EF4-FFF2-40B4-BE49-F238E27FC236}">
                <a16:creationId xmlns:a16="http://schemas.microsoft.com/office/drawing/2014/main" id="{30AB9137-141E-65C7-0400-C63D46D0A2F3}"/>
              </a:ext>
            </a:extLst>
          </p:cNvPr>
          <p:cNvSpPr txBox="1">
            <a:spLocks/>
          </p:cNvSpPr>
          <p:nvPr/>
        </p:nvSpPr>
        <p:spPr>
          <a:xfrm>
            <a:off x="8475518" y="2728890"/>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5" name="Text Placeholder 2">
            <a:extLst>
              <a:ext uri="{FF2B5EF4-FFF2-40B4-BE49-F238E27FC236}">
                <a16:creationId xmlns:a16="http://schemas.microsoft.com/office/drawing/2014/main" id="{AAC1A5C2-9686-B33D-3231-FF5D1EC56CF8}"/>
              </a:ext>
            </a:extLst>
          </p:cNvPr>
          <p:cNvSpPr txBox="1">
            <a:spLocks/>
          </p:cNvSpPr>
          <p:nvPr/>
        </p:nvSpPr>
        <p:spPr>
          <a:xfrm>
            <a:off x="4591037" y="2728890"/>
            <a:ext cx="3569811"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base"/>
            <a:endParaRPr lang="en-AU" sz="1400" dirty="0">
              <a:latin typeface="Montserrat" pitchFamily="2" charset="77"/>
            </a:endParaRPr>
          </a:p>
        </p:txBody>
      </p:sp>
      <p:sp>
        <p:nvSpPr>
          <p:cNvPr id="7" name="Text Placeholder 2">
            <a:extLst>
              <a:ext uri="{FF2B5EF4-FFF2-40B4-BE49-F238E27FC236}">
                <a16:creationId xmlns:a16="http://schemas.microsoft.com/office/drawing/2014/main" id="{A3ECCC61-8564-06D6-3B08-6DBBE16A407C}"/>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a:t>
            </a:r>
          </a:p>
        </p:txBody>
      </p:sp>
      <p:sp>
        <p:nvSpPr>
          <p:cNvPr id="6" name="TextBox 5">
            <a:extLst>
              <a:ext uri="{FF2B5EF4-FFF2-40B4-BE49-F238E27FC236}">
                <a16:creationId xmlns:a16="http://schemas.microsoft.com/office/drawing/2014/main" id="{9381D20D-BC00-20E3-29F1-050EC0158523}"/>
              </a:ext>
            </a:extLst>
          </p:cNvPr>
          <p:cNvSpPr txBox="1"/>
          <p:nvPr/>
        </p:nvSpPr>
        <p:spPr>
          <a:xfrm>
            <a:off x="515936" y="1783547"/>
            <a:ext cx="3313113" cy="1077218"/>
          </a:xfrm>
          <a:prstGeom prst="rect">
            <a:avLst/>
          </a:prstGeom>
          <a:noFill/>
        </p:spPr>
        <p:txBody>
          <a:bodyPr wrap="square" lIns="0" tIns="0" rIns="0" bIns="0">
            <a:spAutoFit/>
          </a:bodyPr>
          <a:lstStyle/>
          <a:p>
            <a:pPr fontAlgn="base">
              <a:buNone/>
            </a:pPr>
            <a:r>
              <a:rPr lang="en-US" sz="1400" kern="0" dirty="0">
                <a:effectLst/>
                <a:latin typeface="Montserrat" pitchFamily="2" charset="77"/>
                <a:ea typeface="Times New Roman" panose="02020603050405020304" pitchFamily="18" charset="0"/>
                <a:cs typeface="Arial" panose="020B0604020202020204" pitchFamily="34" charset="0"/>
              </a:rPr>
              <a:t>Here's how each component builds monthly recurring revenue per user, showing the value customers receive and your managed services opportunity. </a:t>
            </a:r>
            <a:r>
              <a:rPr lang="en-AU" sz="1400" kern="0" dirty="0">
                <a:effectLst/>
                <a:latin typeface="Montserrat" pitchFamily="2" charset="77"/>
                <a:ea typeface="Times New Roman" panose="02020603050405020304" pitchFamily="18" charset="0"/>
                <a:cs typeface="Arial" panose="020B0604020202020204" pitchFamily="34" charset="0"/>
              </a:rPr>
              <a:t>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49DED1E-07AE-34C7-7722-3BB821FA9162}"/>
              </a:ext>
            </a:extLst>
          </p:cNvPr>
          <p:cNvSpPr txBox="1"/>
          <p:nvPr/>
        </p:nvSpPr>
        <p:spPr>
          <a:xfrm>
            <a:off x="515937" y="3340400"/>
            <a:ext cx="3500936" cy="1282915"/>
          </a:xfrm>
          <a:prstGeom prst="rect">
            <a:avLst/>
          </a:prstGeom>
          <a:noFill/>
        </p:spPr>
        <p:txBody>
          <a:bodyPr wrap="square" lIns="0" tIns="0" rIns="0" bIns="0">
            <a:spAutoFit/>
          </a:bodyPr>
          <a:lstStyle/>
          <a:p>
            <a:pPr fontAlgn="base">
              <a:lnSpc>
                <a:spcPct val="80000"/>
              </a:lnSpc>
              <a:buNone/>
            </a:pPr>
            <a:r>
              <a:rPr lang="en-AU" sz="4400" kern="0" dirty="0">
                <a:solidFill>
                  <a:srgbClr val="F61B71"/>
                </a:solidFill>
                <a:effectLst/>
                <a:latin typeface="Montserrat" pitchFamily="2" charset="77"/>
                <a:ea typeface="Times New Roman" panose="02020603050405020304" pitchFamily="18" charset="0"/>
                <a:cs typeface="Arial" panose="020B0604020202020204" pitchFamily="34" charset="0"/>
              </a:rPr>
              <a:t>$29,700 </a:t>
            </a:r>
            <a:endParaRPr lang="en-AU" sz="2000" kern="0" dirty="0">
              <a:solidFill>
                <a:srgbClr val="F61B71"/>
              </a:solidFill>
              <a:latin typeface="Montserrat" pitchFamily="2" charset="77"/>
              <a:ea typeface="Times New Roman" panose="02020603050405020304" pitchFamily="18" charset="0"/>
              <a:cs typeface="Arial" panose="020B0604020202020204" pitchFamily="34" charset="0"/>
            </a:endParaRPr>
          </a:p>
          <a:p>
            <a:pPr fontAlgn="base">
              <a:lnSpc>
                <a:spcPct val="80000"/>
              </a:lnSpc>
              <a:buNone/>
            </a:pPr>
            <a:r>
              <a:rPr lang="en-AU" sz="2000" kern="0" dirty="0">
                <a:effectLst/>
                <a:latin typeface="Montserrat" pitchFamily="2" charset="77"/>
                <a:ea typeface="Times New Roman" panose="02020603050405020304" pitchFamily="18" charset="0"/>
                <a:cs typeface="Arial" panose="020B0604020202020204" pitchFamily="34" charset="0"/>
              </a:rPr>
              <a:t>annual recurring revenue </a:t>
            </a:r>
            <a:endParaRPr lang="en-AU" sz="1600" kern="100" dirty="0">
              <a:effectLst/>
              <a:latin typeface="Montserrat" pitchFamily="2" charset="77"/>
              <a:ea typeface="Aptos" panose="020B0004020202020204" pitchFamily="34" charset="0"/>
              <a:cs typeface="Times New Roman" panose="02020603050405020304" pitchFamily="18" charset="0"/>
            </a:endParaRPr>
          </a:p>
          <a:p>
            <a:pPr fontAlgn="base">
              <a:spcBef>
                <a:spcPts val="500"/>
              </a:spcBef>
              <a:buNone/>
            </a:pPr>
            <a:r>
              <a:rPr lang="en-US" sz="1400" kern="0" dirty="0">
                <a:effectLst/>
                <a:latin typeface="Montserrat" pitchFamily="2" charset="77"/>
                <a:ea typeface="Times New Roman" panose="02020603050405020304" pitchFamily="18" charset="0"/>
                <a:cs typeface="Arial" panose="020B0604020202020204" pitchFamily="34" charset="0"/>
              </a:rPr>
              <a:t>Full stack offer together with your managed services @ $99 </a:t>
            </a:r>
            <a:r>
              <a:rPr lang="en-US" sz="1400" kern="0" dirty="0" err="1">
                <a:effectLst/>
                <a:latin typeface="Montserrat" pitchFamily="2" charset="77"/>
                <a:ea typeface="Times New Roman" panose="02020603050405020304" pitchFamily="18" charset="0"/>
                <a:cs typeface="Arial" panose="020B0604020202020204" pitchFamily="34" charset="0"/>
              </a:rPr>
              <a:t>pu</a:t>
            </a:r>
            <a:r>
              <a:rPr lang="en-US" sz="1400" kern="0" dirty="0">
                <a:effectLst/>
                <a:latin typeface="Montserrat" pitchFamily="2" charset="77"/>
                <a:ea typeface="Times New Roman" panose="02020603050405020304" pitchFamily="18" charset="0"/>
                <a:cs typeface="Arial" panose="020B0604020202020204" pitchFamily="34" charset="0"/>
              </a:rPr>
              <a:t>/pm</a:t>
            </a:r>
            <a:r>
              <a:rPr lang="en-AU" sz="1400" kern="0" dirty="0">
                <a:effectLst/>
                <a:latin typeface="Montserrat" pitchFamily="2" charset="77"/>
                <a:ea typeface="Times New Roman" panose="02020603050405020304" pitchFamily="18" charset="0"/>
                <a:cs typeface="Arial" panose="020B0604020202020204" pitchFamily="34" charset="0"/>
              </a:rPr>
              <a:t>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46A0ACE7-F628-5EAF-74FC-73932BE1695B}"/>
              </a:ext>
            </a:extLst>
          </p:cNvPr>
          <p:cNvGraphicFramePr>
            <a:graphicFrameLocks noGrp="1"/>
          </p:cNvGraphicFramePr>
          <p:nvPr>
            <p:extLst>
              <p:ext uri="{D42A27DB-BD31-4B8C-83A1-F6EECF244321}">
                <p14:modId xmlns:p14="http://schemas.microsoft.com/office/powerpoint/2010/main" val="2358399371"/>
              </p:ext>
            </p:extLst>
          </p:nvPr>
        </p:nvGraphicFramePr>
        <p:xfrm>
          <a:off x="4728332" y="1793082"/>
          <a:ext cx="6642315" cy="3653709"/>
        </p:xfrm>
        <a:graphic>
          <a:graphicData uri="http://schemas.openxmlformats.org/drawingml/2006/table">
            <a:tbl>
              <a:tblPr firstRow="1" firstCol="1" bandRow="1">
                <a:tableStyleId>{5C22544A-7EE6-4342-B048-85BDC9FD1C3A}</a:tableStyleId>
              </a:tblPr>
              <a:tblGrid>
                <a:gridCol w="2243531">
                  <a:extLst>
                    <a:ext uri="{9D8B030D-6E8A-4147-A177-3AD203B41FA5}">
                      <a16:colId xmlns:a16="http://schemas.microsoft.com/office/drawing/2014/main" val="2126355728"/>
                    </a:ext>
                  </a:extLst>
                </a:gridCol>
                <a:gridCol w="4398784">
                  <a:extLst>
                    <a:ext uri="{9D8B030D-6E8A-4147-A177-3AD203B41FA5}">
                      <a16:colId xmlns:a16="http://schemas.microsoft.com/office/drawing/2014/main" val="2257848829"/>
                    </a:ext>
                  </a:extLst>
                </a:gridCol>
              </a:tblGrid>
              <a:tr h="309636">
                <a:tc>
                  <a:txBody>
                    <a:bodyPr/>
                    <a:lstStyle/>
                    <a:p>
                      <a:pPr indent="57150" fontAlgn="base">
                        <a:buNone/>
                      </a:pPr>
                      <a:r>
                        <a:rPr lang="en-US" sz="1400" b="0" kern="0" dirty="0">
                          <a:effectLst/>
                          <a:latin typeface="Montserrat" pitchFamily="2" charset="77"/>
                        </a:rPr>
                        <a:t>Component</a:t>
                      </a:r>
                      <a:r>
                        <a:rPr lang="en-AU" sz="1400" b="0" kern="0" dirty="0">
                          <a:effectLst/>
                          <a:latin typeface="Montserrat" pitchFamily="2" charset="77"/>
                        </a:rPr>
                        <a: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fontAlgn="base">
                        <a:buNone/>
                      </a:pPr>
                      <a:r>
                        <a:rPr lang="en-US" sz="1400" b="0" kern="0" dirty="0">
                          <a:effectLst/>
                          <a:latin typeface="Montserrat" pitchFamily="2" charset="77"/>
                        </a:rPr>
                        <a:t>What’s included</a:t>
                      </a:r>
                      <a:r>
                        <a:rPr lang="en-AU" sz="1400" b="0" kern="0" dirty="0">
                          <a:effectLst/>
                          <a:latin typeface="Montserrat" pitchFamily="2" charset="77"/>
                        </a:rPr>
                        <a: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708637798"/>
                  </a:ext>
                </a:extLst>
              </a:tr>
              <a:tr h="1795891">
                <a:tc>
                  <a:txBody>
                    <a:bodyPr/>
                    <a:lstStyle/>
                    <a:p>
                      <a:pPr fontAlgn="base">
                        <a:buNone/>
                      </a:pPr>
                      <a:r>
                        <a:rPr lang="en-US" sz="1100" kern="0" dirty="0">
                          <a:solidFill>
                            <a:schemeClr val="tx1"/>
                          </a:solidFill>
                          <a:effectLst/>
                          <a:latin typeface="Montserrat" pitchFamily="2" charset="77"/>
                        </a:rPr>
                        <a:t>Microsoft 365 Business Premium</a:t>
                      </a:r>
                      <a:r>
                        <a:rPr lang="en-AU" sz="1100" kern="0" dirty="0">
                          <a:solidFill>
                            <a:schemeClr val="tx1"/>
                          </a:solidFill>
                          <a:effectLst/>
                          <a:latin typeface="Montserrat" pitchFamily="2" charset="77"/>
                        </a:rPr>
                        <a:t> </a:t>
                      </a:r>
                      <a:br>
                        <a:rPr lang="en-AU" sz="1100" kern="0" dirty="0">
                          <a:solidFill>
                            <a:schemeClr val="tx1"/>
                          </a:solidFill>
                          <a:effectLst/>
                          <a:latin typeface="Montserrat" pitchFamily="2" charset="77"/>
                        </a:rPr>
                      </a:br>
                      <a:r>
                        <a:rPr lang="en-US" sz="1100" b="0" kern="0" dirty="0">
                          <a:solidFill>
                            <a:schemeClr val="tx1"/>
                          </a:solidFill>
                          <a:effectLst/>
                          <a:latin typeface="Montserrat" pitchFamily="2" charset="77"/>
                        </a:rPr>
                        <a:t>($27.50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r>
                        <a:rPr lang="en-AU" sz="1100" kern="0" dirty="0">
                          <a:solidFill>
                            <a:schemeClr val="tx1"/>
                          </a:solidFill>
                          <a:effectLst/>
                          <a:latin typeface="Montserrat" pitchFamily="2" charset="77"/>
                        </a:rPr>
                        <a:t> </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182563" lvl="0" indent="-182563" fontAlgn="base">
                        <a:buSzPts val="1000"/>
                        <a:buFont typeface="Symbol" pitchFamily="2" charset="2"/>
                        <a:buChar char=""/>
                        <a:tabLst>
                          <a:tab pos="457200" algn="l"/>
                        </a:tabLst>
                      </a:pPr>
                      <a:r>
                        <a:rPr lang="en-US" sz="1100" kern="0" dirty="0">
                          <a:effectLst/>
                          <a:latin typeface="Montserrat" pitchFamily="2" charset="77"/>
                        </a:rPr>
                        <a:t>Users &amp; Devices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Productivity Apps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Email Calendar &amp; scheduling</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Chat, Calling &amp; Meetings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AI Powered Assistance</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Insights &amp; Analytics</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Identity &amp; Access Management</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Device &amp; App Management</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Cyber Threat Protection</a:t>
                      </a:r>
                      <a:r>
                        <a:rPr lang="en-AU" sz="1100" kern="0" dirty="0">
                          <a:effectLst/>
                          <a:latin typeface="Montserrat" pitchFamily="2" charset="77"/>
                        </a:rPr>
                        <a:t> </a:t>
                      </a:r>
                      <a:endParaRPr lang="en-AU" sz="1100" kern="100" dirty="0">
                        <a:effectLst/>
                        <a:latin typeface="Montserrat" pitchFamily="2" charset="77"/>
                      </a:endParaRPr>
                    </a:p>
                    <a:p>
                      <a:pPr marL="182563" lvl="0" indent="-182563" fontAlgn="base">
                        <a:buSzPts val="1000"/>
                        <a:buFont typeface="Symbol" pitchFamily="2" charset="2"/>
                        <a:buChar char=""/>
                        <a:tabLst>
                          <a:tab pos="457200" algn="l"/>
                        </a:tabLst>
                      </a:pPr>
                      <a:r>
                        <a:rPr lang="en-US" sz="1100" kern="0" dirty="0">
                          <a:effectLst/>
                          <a:latin typeface="Montserrat" pitchFamily="2" charset="77"/>
                        </a:rPr>
                        <a:t>Data Security &amp; Governance</a:t>
                      </a:r>
                      <a:r>
                        <a:rPr lang="en-AU" sz="1100" kern="0" dirty="0">
                          <a:effectLst/>
                          <a:latin typeface="Montserrat" pitchFamily="2" charset="77"/>
                        </a:rPr>
                        <a:t> </a:t>
                      </a:r>
                      <a:endParaRPr lang="en-AU" sz="1100" kern="100" dirty="0">
                        <a:effectLst/>
                        <a:latin typeface="Montserrat" pitchFamily="2" charset="77"/>
                        <a:ea typeface="+mn-ea"/>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041435426"/>
                  </a:ext>
                </a:extLst>
              </a:tr>
              <a:tr h="774091">
                <a:tc>
                  <a:txBody>
                    <a:bodyPr/>
                    <a:lstStyle/>
                    <a:p>
                      <a:pPr fontAlgn="base">
                        <a:buNone/>
                      </a:pPr>
                      <a:r>
                        <a:rPr lang="en-US" sz="1100" kern="0" dirty="0">
                          <a:solidFill>
                            <a:schemeClr val="tx1"/>
                          </a:solidFill>
                          <a:effectLst/>
                          <a:latin typeface="Montserrat" pitchFamily="2" charset="77"/>
                        </a:rPr>
                        <a:t>AVD Infrastructure Costs </a:t>
                      </a:r>
                      <a:r>
                        <a:rPr lang="en-AU" sz="1100" kern="0" dirty="0">
                          <a:solidFill>
                            <a:schemeClr val="tx1"/>
                          </a:solidFill>
                          <a:effectLst/>
                          <a:latin typeface="Montserrat" pitchFamily="2" charset="77"/>
                        </a:rPr>
                        <a:t> </a:t>
                      </a:r>
                      <a:br>
                        <a:rPr lang="en-AU" sz="1100" kern="0" dirty="0">
                          <a:solidFill>
                            <a:schemeClr val="tx1"/>
                          </a:solidFill>
                          <a:effectLst/>
                          <a:latin typeface="Montserrat" pitchFamily="2" charset="77"/>
                        </a:rPr>
                      </a:br>
                      <a:r>
                        <a:rPr lang="en-US" sz="1100" b="0" kern="0" dirty="0">
                          <a:solidFill>
                            <a:schemeClr val="tx1"/>
                          </a:solidFill>
                          <a:effectLst/>
                          <a:latin typeface="Montserrat" pitchFamily="2" charset="77"/>
                        </a:rPr>
                        <a:t>($55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r>
                        <a:rPr lang="en-AU" sz="1100" b="0" kern="0" dirty="0">
                          <a:solidFill>
                            <a:schemeClr val="tx1"/>
                          </a:solidFill>
                          <a:effectLst/>
                          <a:latin typeface="Montserrat" pitchFamily="2" charset="77"/>
                        </a:rPr>
                        <a:t> </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5000"/>
                      </a:schemeClr>
                    </a:solidFill>
                  </a:tcPr>
                </a:tc>
                <a:tc>
                  <a:txBody>
                    <a:bodyPr/>
                    <a:lstStyle/>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Compute (VMs)</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Storage (</a:t>
                      </a:r>
                      <a:r>
                        <a:rPr lang="en-US" sz="1100" kern="0" dirty="0" err="1">
                          <a:solidFill>
                            <a:schemeClr val="dk1"/>
                          </a:solidFill>
                          <a:effectLst/>
                          <a:latin typeface="Montserrat" pitchFamily="2" charset="77"/>
                          <a:ea typeface="+mn-ea"/>
                          <a:cs typeface="+mn-cs"/>
                        </a:rPr>
                        <a:t>FSLogix</a:t>
                      </a:r>
                      <a:r>
                        <a:rPr lang="en-US" sz="1100" kern="0" dirty="0">
                          <a:solidFill>
                            <a:schemeClr val="dk1"/>
                          </a:solidFill>
                          <a:effectLst/>
                          <a:latin typeface="Montserrat" pitchFamily="2" charset="77"/>
                          <a:ea typeface="+mn-ea"/>
                          <a:cs typeface="+mn-cs"/>
                        </a:rPr>
                        <a:t> profiles, OS disks)</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Networking (bandwidth, VPN, </a:t>
                      </a:r>
                      <a:r>
                        <a:rPr lang="en-US" sz="1100" kern="0" dirty="0" err="1">
                          <a:solidFill>
                            <a:schemeClr val="dk1"/>
                          </a:solidFill>
                          <a:effectLst/>
                          <a:latin typeface="Montserrat" pitchFamily="2" charset="77"/>
                          <a:ea typeface="+mn-ea"/>
                          <a:cs typeface="+mn-cs"/>
                        </a:rPr>
                        <a:t>etc</a:t>
                      </a:r>
                      <a:r>
                        <a:rPr lang="en-US" sz="1100" kern="0" dirty="0">
                          <a:solidFill>
                            <a:schemeClr val="dk1"/>
                          </a:solidFill>
                          <a:effectLst/>
                          <a:latin typeface="Montserrat" pitchFamily="2" charset="77"/>
                          <a:ea typeface="+mn-ea"/>
                          <a:cs typeface="+mn-cs"/>
                        </a:rPr>
                        <a:t>)</a:t>
                      </a:r>
                      <a:r>
                        <a:rPr lang="en-AU" sz="1100" kern="0" dirty="0">
                          <a:solidFill>
                            <a:schemeClr val="dk1"/>
                          </a:solidFill>
                          <a:effectLst/>
                          <a:latin typeface="Montserrat" pitchFamily="2" charset="77"/>
                          <a:ea typeface="+mn-ea"/>
                          <a:cs typeface="+mn-cs"/>
                        </a:rPr>
                        <a:t> </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Licensing (Windows, RDS CALs, etc.)</a:t>
                      </a:r>
                      <a:r>
                        <a:rPr lang="en-AU" sz="1100" kern="0" dirty="0">
                          <a:solidFill>
                            <a:schemeClr val="dk1"/>
                          </a:solidFill>
                          <a:effectLst/>
                          <a:latin typeface="Montserrat" pitchFamily="2" charset="77"/>
                          <a:ea typeface="+mn-ea"/>
                          <a:cs typeface="+mn-cs"/>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553765745"/>
                  </a:ext>
                </a:extLst>
              </a:tr>
              <a:tr h="774091">
                <a:tc>
                  <a:txBody>
                    <a:bodyPr/>
                    <a:lstStyle/>
                    <a:p>
                      <a:pPr fontAlgn="base">
                        <a:buNone/>
                      </a:pPr>
                      <a:r>
                        <a:rPr lang="en-US" sz="1100" kern="0" dirty="0">
                          <a:solidFill>
                            <a:schemeClr val="tx1"/>
                          </a:solidFill>
                          <a:effectLst/>
                          <a:latin typeface="Montserrat" pitchFamily="2" charset="77"/>
                        </a:rPr>
                        <a:t>Partner Services</a:t>
                      </a:r>
                    </a:p>
                    <a:p>
                      <a:pPr fontAlgn="base">
                        <a:buNone/>
                      </a:pPr>
                      <a:r>
                        <a:rPr lang="en-US" sz="1100" b="0" kern="0" dirty="0">
                          <a:solidFill>
                            <a:schemeClr val="tx1"/>
                          </a:solidFill>
                          <a:effectLst/>
                          <a:latin typeface="Montserrat" pitchFamily="2" charset="77"/>
                        </a:rPr>
                        <a:t>($16.50 </a:t>
                      </a:r>
                      <a:r>
                        <a:rPr lang="en-US" sz="1100" b="0" kern="0" dirty="0" err="1">
                          <a:solidFill>
                            <a:schemeClr val="tx1"/>
                          </a:solidFill>
                          <a:effectLst/>
                          <a:latin typeface="Montserrat" pitchFamily="2" charset="77"/>
                        </a:rPr>
                        <a:t>pu</a:t>
                      </a:r>
                      <a:r>
                        <a:rPr lang="en-US" sz="1100" b="0" kern="0" dirty="0">
                          <a:solidFill>
                            <a:schemeClr val="tx1"/>
                          </a:solidFill>
                          <a:effectLst/>
                          <a:latin typeface="Montserrat" pitchFamily="2" charset="77"/>
                        </a:rPr>
                        <a:t>/pm)</a:t>
                      </a:r>
                      <a:endParaRPr lang="en-AU" sz="1100" b="0" i="0" kern="100" dirty="0">
                        <a:solidFill>
                          <a:schemeClr val="tx1"/>
                        </a:solidFill>
                        <a:effectLst/>
                        <a:latin typeface="Montserrat" pitchFamily="2" charset="77"/>
                        <a:ea typeface="Aptos" panose="020B0004020202020204" pitchFamily="34"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tc>
                  <a:txBody>
                    <a:bodyPr/>
                    <a:lstStyle/>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Technical consulting</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Professional Services</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Deployment Services</a:t>
                      </a:r>
                    </a:p>
                    <a:p>
                      <a:pPr marL="182563" lvl="0" indent="-182563" algn="l" defTabSz="914400" rtl="0" eaLnBrk="1" fontAlgn="base" latinLnBrk="0" hangingPunct="1">
                        <a:buSzPts val="1000"/>
                        <a:buFont typeface="Symbol" pitchFamily="2" charset="2"/>
                        <a:buChar char=""/>
                        <a:tabLst>
                          <a:tab pos="457200" algn="l"/>
                        </a:tabLst>
                      </a:pPr>
                      <a:r>
                        <a:rPr lang="en-US" sz="1100" kern="0" dirty="0">
                          <a:solidFill>
                            <a:schemeClr val="dk1"/>
                          </a:solidFill>
                          <a:effectLst/>
                          <a:latin typeface="Montserrat" pitchFamily="2" charset="77"/>
                          <a:ea typeface="+mn-ea"/>
                          <a:cs typeface="+mn-cs"/>
                        </a:rPr>
                        <a:t>Ongoing Managed &amp; Support services</a:t>
                      </a:r>
                      <a:endParaRPr lang="en-AU" sz="1100" kern="0" dirty="0">
                        <a:solidFill>
                          <a:schemeClr val="dk1"/>
                        </a:solidFill>
                        <a:effectLst/>
                        <a:latin typeface="Montserrat" pitchFamily="2" charset="77"/>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4021255546"/>
                  </a:ext>
                </a:extLst>
              </a:tr>
            </a:tbl>
          </a:graphicData>
        </a:graphic>
      </p:graphicFrame>
      <p:sp>
        <p:nvSpPr>
          <p:cNvPr id="19" name="Rectangle 1">
            <a:extLst>
              <a:ext uri="{FF2B5EF4-FFF2-40B4-BE49-F238E27FC236}">
                <a16:creationId xmlns:a16="http://schemas.microsoft.com/office/drawing/2014/main" id="{49A251DC-6B12-AB7A-B564-884F1339BD4F}"/>
              </a:ext>
            </a:extLst>
          </p:cNvPr>
          <p:cNvSpPr>
            <a:spLocks noChangeArrowheads="1"/>
          </p:cNvSpPr>
          <p:nvPr/>
        </p:nvSpPr>
        <p:spPr bwMode="auto">
          <a:xfrm>
            <a:off x="4728333" y="5552986"/>
            <a:ext cx="454738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t>For 25 users: </a:t>
            </a:r>
            <a:b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br>
            <a:r>
              <a:rPr kumimoji="0" lang="en-US" altLang="en-US" sz="1400" u="none" strike="noStrike" cap="none" normalizeH="0" baseline="0" dirty="0">
                <a:ln>
                  <a:noFill/>
                </a:ln>
                <a:solidFill>
                  <a:schemeClr val="tx1"/>
                </a:solidFill>
                <a:effectLst/>
                <a:latin typeface="Montserrat" pitchFamily="2" charset="77"/>
                <a:ea typeface="Times New Roman" panose="02020603050405020304" pitchFamily="18" charset="0"/>
                <a:cs typeface="Arial" panose="020B0604020202020204" pitchFamily="34" charset="0"/>
              </a:rPr>
              <a:t>$2,475 USD/month | $29,700 USD annually </a:t>
            </a:r>
            <a:endParaRPr kumimoji="0" lang="en-US" altLang="en-US" sz="1400" u="none" strike="noStrike" cap="none" normalizeH="0" baseline="0" dirty="0">
              <a:ln>
                <a:noFill/>
              </a:ln>
              <a:solidFill>
                <a:schemeClr val="tx1"/>
              </a:solidFill>
              <a:effectLst/>
              <a:latin typeface="Montserrat" pitchFamily="2" charset="77"/>
            </a:endParaRPr>
          </a:p>
        </p:txBody>
      </p:sp>
      <p:sp>
        <p:nvSpPr>
          <p:cNvPr id="3" name="TextBox 2">
            <a:extLst>
              <a:ext uri="{FF2B5EF4-FFF2-40B4-BE49-F238E27FC236}">
                <a16:creationId xmlns:a16="http://schemas.microsoft.com/office/drawing/2014/main" id="{E4F5ADFF-9BFC-52DB-6EB3-10E7096D849F}"/>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60824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4DD4C-4D1D-BAB7-3F4D-9ED948857CEF}"/>
            </a:ext>
          </a:extLst>
        </p:cNvPr>
        <p:cNvGrpSpPr/>
        <p:nvPr/>
      </p:nvGrpSpPr>
      <p:grpSpPr>
        <a:xfrm>
          <a:off x="0" y="0"/>
          <a:ext cx="0" cy="0"/>
          <a:chOff x="0" y="0"/>
          <a:chExt cx="0" cy="0"/>
        </a:xfrm>
      </p:grpSpPr>
      <p:sp>
        <p:nvSpPr>
          <p:cNvPr id="24" name="Rectangle: Rounded Corners 1">
            <a:extLst>
              <a:ext uri="{FF2B5EF4-FFF2-40B4-BE49-F238E27FC236}">
                <a16:creationId xmlns:a16="http://schemas.microsoft.com/office/drawing/2014/main" id="{D65AB155-81EC-80BA-D0C0-45042372925B}"/>
              </a:ext>
            </a:extLst>
          </p:cNvPr>
          <p:cNvSpPr/>
          <p:nvPr/>
        </p:nvSpPr>
        <p:spPr>
          <a:xfrm>
            <a:off x="3707605" y="1515218"/>
            <a:ext cx="8032433" cy="504274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CA55B46-1EFF-9765-FB7F-03CB0F410B98}"/>
              </a:ext>
            </a:extLst>
          </p:cNvPr>
          <p:cNvSpPr>
            <a:spLocks noGrp="1"/>
          </p:cNvSpPr>
          <p:nvPr>
            <p:ph type="title"/>
          </p:nvPr>
        </p:nvSpPr>
        <p:spPr>
          <a:xfrm>
            <a:off x="515937" y="512761"/>
            <a:ext cx="10486567"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50521B0D-7D22-5829-C089-86B1B553921E}"/>
              </a:ext>
            </a:extLst>
          </p:cNvPr>
          <p:cNvSpPr txBox="1">
            <a:spLocks/>
          </p:cNvSpPr>
          <p:nvPr/>
        </p:nvSpPr>
        <p:spPr>
          <a:xfrm>
            <a:off x="8475518" y="2428852"/>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9D49AF4A-C12D-4C2B-41AA-9EEFF477B424}"/>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(Based on 25 seats, Year 1) </a:t>
            </a:r>
          </a:p>
        </p:txBody>
      </p:sp>
      <p:sp>
        <p:nvSpPr>
          <p:cNvPr id="6" name="TextBox 5">
            <a:extLst>
              <a:ext uri="{FF2B5EF4-FFF2-40B4-BE49-F238E27FC236}">
                <a16:creationId xmlns:a16="http://schemas.microsoft.com/office/drawing/2014/main" id="{D94F25B6-F794-45BE-FB62-D2836690B2AD}"/>
              </a:ext>
            </a:extLst>
          </p:cNvPr>
          <p:cNvSpPr txBox="1"/>
          <p:nvPr/>
        </p:nvSpPr>
        <p:spPr>
          <a:xfrm>
            <a:off x="515937" y="1772890"/>
            <a:ext cx="2928624" cy="1292662"/>
          </a:xfrm>
          <a:prstGeom prst="rect">
            <a:avLst/>
          </a:prstGeom>
          <a:noFill/>
        </p:spPr>
        <p:txBody>
          <a:bodyPr wrap="square" lIns="0" tIns="0" rIns="0" bIns="0">
            <a:spAutoFit/>
          </a:bodyPr>
          <a:lstStyle/>
          <a:p>
            <a:pPr fontAlgn="base">
              <a:buNone/>
            </a:pPr>
            <a:r>
              <a:rPr lang="en-US" sz="1400" kern="0" dirty="0">
                <a:effectLst/>
                <a:latin typeface="Montserrat" pitchFamily="2" charset="77"/>
                <a:ea typeface="Times New Roman" panose="02020603050405020304" pitchFamily="18" charset="0"/>
                <a:cs typeface="Arial" panose="020B0604020202020204" pitchFamily="34" charset="0"/>
              </a:rPr>
              <a:t>In addition to your managed services revenue, Azure consumption generates ongoing revenue supported by Microsoft funding programs and CSP incentives. </a:t>
            </a:r>
            <a:endParaRPr lang="en-AU" sz="1400" kern="100" dirty="0">
              <a:effectLst/>
              <a:latin typeface="Montserrat" pitchFamily="2" charset="77"/>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4F0C18B-1146-F7CA-7297-81C82131E470}"/>
              </a:ext>
            </a:extLst>
          </p:cNvPr>
          <p:cNvSpPr txBox="1"/>
          <p:nvPr/>
        </p:nvSpPr>
        <p:spPr>
          <a:xfrm>
            <a:off x="451961" y="3561724"/>
            <a:ext cx="2355533" cy="992131"/>
          </a:xfrm>
          <a:prstGeom prst="rect">
            <a:avLst/>
          </a:prstGeom>
          <a:noFill/>
        </p:spPr>
        <p:txBody>
          <a:bodyPr wrap="square" lIns="0" tIns="0" rIns="0" bIns="0">
            <a:spAutoFit/>
          </a:bodyPr>
          <a:lstStyle/>
          <a:p>
            <a:pPr fontAlgn="base">
              <a:lnSpc>
                <a:spcPct val="80000"/>
              </a:lnSpc>
              <a:buNone/>
            </a:pPr>
            <a:r>
              <a:rPr lang="en-AU" sz="8000" kern="0" dirty="0">
                <a:solidFill>
                  <a:srgbClr val="F61B71"/>
                </a:solidFill>
                <a:effectLst/>
                <a:latin typeface="Montserrat" pitchFamily="2" charset="77"/>
                <a:ea typeface="Times New Roman" panose="02020603050405020304" pitchFamily="18" charset="0"/>
                <a:cs typeface="Arial" panose="020B0604020202020204" pitchFamily="34" charset="0"/>
              </a:rPr>
              <a:t>66%</a:t>
            </a:r>
            <a:endParaRPr lang="en-AU" sz="4400" kern="0" dirty="0">
              <a:solidFill>
                <a:srgbClr val="F61B71"/>
              </a:solidFill>
              <a:latin typeface="Montserrat" pitchFamily="2" charset="77"/>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16401D46-BE89-AF9D-AF81-7B3BC2AEB0BD}"/>
              </a:ext>
            </a:extLst>
          </p:cNvPr>
          <p:cNvSpPr txBox="1"/>
          <p:nvPr/>
        </p:nvSpPr>
        <p:spPr>
          <a:xfrm>
            <a:off x="515936" y="4387774"/>
            <a:ext cx="2760001" cy="538609"/>
          </a:xfrm>
          <a:prstGeom prst="rect">
            <a:avLst/>
          </a:prstGeom>
          <a:noFill/>
        </p:spPr>
        <p:txBody>
          <a:bodyPr wrap="square" lIns="0" tIns="0" rIns="0" bIns="0">
            <a:spAutoFit/>
          </a:bodyPr>
          <a:lstStyle/>
          <a:p>
            <a:pPr fontAlgn="base">
              <a:buNone/>
            </a:pPr>
            <a:r>
              <a:rPr lang="en-AU" sz="2400" kern="0" dirty="0">
                <a:effectLst/>
                <a:latin typeface="Montserrat" pitchFamily="2" charset="77"/>
                <a:ea typeface="Times New Roman" panose="02020603050405020304" pitchFamily="18" charset="0"/>
                <a:cs typeface="Arial" panose="020B0604020202020204" pitchFamily="34" charset="0"/>
              </a:rPr>
              <a:t>profitability</a:t>
            </a:r>
            <a:r>
              <a:rPr lang="en-AU" kern="0" dirty="0">
                <a:solidFill>
                  <a:srgbClr val="F61B71"/>
                </a:solidFill>
                <a:effectLst/>
                <a:latin typeface="Montserrat" pitchFamily="2" charset="77"/>
                <a:ea typeface="Times New Roman" panose="02020603050405020304" pitchFamily="18" charset="0"/>
                <a:cs typeface="Arial" panose="020B0604020202020204" pitchFamily="34" charset="0"/>
              </a:rPr>
              <a:t> </a:t>
            </a:r>
          </a:p>
          <a:p>
            <a:pPr fontAlgn="base">
              <a:buNone/>
            </a:pPr>
            <a:r>
              <a:rPr lang="en-AU" sz="1100" kern="0" dirty="0">
                <a:effectLst/>
                <a:latin typeface="Montserrat" pitchFamily="2" charset="77"/>
                <a:ea typeface="Times New Roman" panose="02020603050405020304" pitchFamily="18" charset="0"/>
                <a:cs typeface="Arial" panose="020B0604020202020204" pitchFamily="34" charset="0"/>
              </a:rPr>
              <a:t>(including managed services) </a:t>
            </a:r>
            <a:endParaRPr lang="en-AU" sz="1100" kern="100" dirty="0">
              <a:effectLst/>
              <a:latin typeface="Montserrat" pitchFamily="2" charset="77"/>
              <a:ea typeface="Aptos" panose="020B0004020202020204" pitchFamily="34"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8BB24C37-53CC-4C66-7795-20EB671422B0}"/>
              </a:ext>
            </a:extLst>
          </p:cNvPr>
          <p:cNvGraphicFramePr>
            <a:graphicFrameLocks noGrp="1"/>
          </p:cNvGraphicFramePr>
          <p:nvPr>
            <p:extLst>
              <p:ext uri="{D42A27DB-BD31-4B8C-83A1-F6EECF244321}">
                <p14:modId xmlns:p14="http://schemas.microsoft.com/office/powerpoint/2010/main" val="3809700366"/>
              </p:ext>
            </p:extLst>
          </p:nvPr>
        </p:nvGraphicFramePr>
        <p:xfrm>
          <a:off x="3958429" y="1635208"/>
          <a:ext cx="7478810" cy="4585798"/>
        </p:xfrm>
        <a:graphic>
          <a:graphicData uri="http://schemas.openxmlformats.org/drawingml/2006/table">
            <a:tbl>
              <a:tblPr firstRow="1" firstCol="1" bandRow="1">
                <a:tableStyleId>{5C22544A-7EE6-4342-B048-85BDC9FD1C3A}</a:tableStyleId>
              </a:tblPr>
              <a:tblGrid>
                <a:gridCol w="61866">
                  <a:extLst>
                    <a:ext uri="{9D8B030D-6E8A-4147-A177-3AD203B41FA5}">
                      <a16:colId xmlns:a16="http://schemas.microsoft.com/office/drawing/2014/main" val="393157348"/>
                    </a:ext>
                  </a:extLst>
                </a:gridCol>
                <a:gridCol w="3366422">
                  <a:extLst>
                    <a:ext uri="{9D8B030D-6E8A-4147-A177-3AD203B41FA5}">
                      <a16:colId xmlns:a16="http://schemas.microsoft.com/office/drawing/2014/main" val="584218182"/>
                    </a:ext>
                  </a:extLst>
                </a:gridCol>
                <a:gridCol w="3386856">
                  <a:extLst>
                    <a:ext uri="{9D8B030D-6E8A-4147-A177-3AD203B41FA5}">
                      <a16:colId xmlns:a16="http://schemas.microsoft.com/office/drawing/2014/main" val="81220812"/>
                    </a:ext>
                  </a:extLst>
                </a:gridCol>
                <a:gridCol w="663666">
                  <a:extLst>
                    <a:ext uri="{9D8B030D-6E8A-4147-A177-3AD203B41FA5}">
                      <a16:colId xmlns:a16="http://schemas.microsoft.com/office/drawing/2014/main" val="309545015"/>
                    </a:ext>
                  </a:extLst>
                </a:gridCol>
              </a:tblGrid>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Revenue/Cost</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00" dirty="0">
                          <a:solidFill>
                            <a:schemeClr val="tx1"/>
                          </a:solidFill>
                          <a:effectLst/>
                          <a:latin typeface="Montserrat" pitchFamily="2" charset="77"/>
                        </a:rPr>
                        <a:t>Year 1</a:t>
                      </a:r>
                      <a:endParaRPr lang="en-AU" sz="900" b="1" kern="100" dirty="0">
                        <a:solidFill>
                          <a:schemeClr val="tx1"/>
                        </a:solidFill>
                        <a:effectLst/>
                        <a:latin typeface="Montserrat" pitchFamily="2" charset="77"/>
                        <a:ea typeface="Times New Roman" panose="02020603050405020304" pitchFamily="18" charset="0"/>
                      </a:endParaRPr>
                    </a:p>
                    <a:p>
                      <a:pPr>
                        <a:buNone/>
                      </a:pPr>
                      <a:r>
                        <a:rPr lang="en-AU" sz="900" b="0" kern="100" dirty="0">
                          <a:solidFill>
                            <a:schemeClr val="tx1"/>
                          </a:solidFill>
                          <a:effectLst/>
                          <a:latin typeface="Montserrat" pitchFamily="2" charset="77"/>
                        </a:rPr>
                        <a:t>Total</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6850416"/>
                  </a:ext>
                </a:extLst>
              </a:tr>
              <a:tr h="226973">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b="0" kern="100" dirty="0">
                          <a:solidFill>
                            <a:schemeClr val="tx1"/>
                          </a:solidFill>
                          <a:effectLst/>
                          <a:latin typeface="Montserrat" pitchFamily="2" charset="77"/>
                        </a:rPr>
                        <a:t>Microsoft 365 Business Premium Licensing</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endParaRPr lang="en-AU" sz="900" kern="100" dirty="0">
                        <a:solidFill>
                          <a:schemeClr val="tx1"/>
                        </a:solidFill>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$8,250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607544966"/>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b="0" kern="100" dirty="0">
                          <a:solidFill>
                            <a:schemeClr val="tx1"/>
                          </a:solidFill>
                          <a:effectLst/>
                          <a:latin typeface="Montserrat" pitchFamily="2" charset="77"/>
                        </a:rPr>
                        <a:t>Revenue (from AVD) USD</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Azure Consumed Revenue (ACR) USD</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4290106183"/>
                  </a:ext>
                </a:extLst>
              </a:tr>
              <a:tr h="257638">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b="0" kern="100" dirty="0">
                          <a:solidFill>
                            <a:schemeClr val="tx1"/>
                          </a:solidFill>
                          <a:effectLst/>
                          <a:latin typeface="Montserrat" pitchFamily="2" charset="77"/>
                        </a:rPr>
                        <a:t>Total Revenue/Cost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9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900" kern="100" dirty="0">
                          <a:effectLst/>
                          <a:latin typeface="Montserrat" pitchFamily="2" charset="77"/>
                        </a:rPr>
                        <a:t>$24,750</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44887173"/>
                  </a:ext>
                </a:extLst>
              </a:tr>
              <a:tr h="185409">
                <a:tc>
                  <a:txBody>
                    <a:bodyPr/>
                    <a:lstStyle/>
                    <a:p>
                      <a:pPr>
                        <a:buNone/>
                      </a:pPr>
                      <a:endParaRPr lang="en-AU" sz="14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1400" b="0" kern="100" dirty="0">
                          <a:solidFill>
                            <a:schemeClr val="tx1"/>
                          </a:solidFill>
                          <a:effectLst/>
                          <a:latin typeface="Montserrat" pitchFamily="2" charset="77"/>
                        </a:rPr>
                        <a:t>Partner Profitability</a:t>
                      </a:r>
                      <a:endParaRPr lang="en-AU" sz="14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endParaRPr lang="en-AU" sz="800" kern="100" dirty="0">
                        <a:effectLst/>
                        <a:latin typeface="Montserrat" pitchFamily="2" charset="77"/>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buNone/>
                      </a:pPr>
                      <a:r>
                        <a:rPr lang="en-AU" sz="800" kern="100" dirty="0">
                          <a:effectLst/>
                          <a:latin typeface="Montserrat" pitchFamily="2" charset="77"/>
                        </a:rPr>
                        <a:t>Total</a:t>
                      </a:r>
                      <a:endParaRPr lang="en-AU" sz="8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70204807"/>
                  </a:ext>
                </a:extLst>
              </a:tr>
              <a:tr h="185409">
                <a:tc rowSpan="3">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rowSpan="3">
                  <a:txBody>
                    <a:bodyPr/>
                    <a:lstStyle/>
                    <a:p>
                      <a:pPr>
                        <a:buNone/>
                      </a:pPr>
                      <a:r>
                        <a:rPr lang="en-AU" sz="900" b="0" kern="100" dirty="0">
                          <a:solidFill>
                            <a:schemeClr val="tx1"/>
                          </a:solidFill>
                          <a:effectLst/>
                          <a:latin typeface="Montserrat" pitchFamily="2" charset="77"/>
                        </a:rPr>
                        <a:t>Microsoft 365 CSP Incentives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M365 CSP Core @3.75%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$309</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76665014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kern="100" dirty="0">
                          <a:solidFill>
                            <a:schemeClr val="tx1"/>
                          </a:solidFill>
                          <a:effectLst/>
                          <a:latin typeface="Montserrat" pitchFamily="2" charset="77"/>
                        </a:rPr>
                        <a:t>M365 CSP Global Strategic Accelerator @3%</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$248</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777244638"/>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buNone/>
                      </a:pPr>
                      <a:r>
                        <a:rPr lang="en-AU" sz="900" kern="100" dirty="0">
                          <a:solidFill>
                            <a:schemeClr val="tx1"/>
                          </a:solidFill>
                          <a:effectLst/>
                          <a:latin typeface="Montserrat" pitchFamily="2" charset="77"/>
                        </a:rPr>
                        <a:t>M365 CSP Growth Accelerator @7.5%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solidFill>
                            <a:schemeClr val="tx1"/>
                          </a:solidFill>
                          <a:effectLst/>
                          <a:latin typeface="Montserrat" pitchFamily="2" charset="77"/>
                        </a:rPr>
                        <a:t>$619</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2039690259"/>
                  </a:ext>
                </a:extLst>
              </a:tr>
              <a:tr h="185409">
                <a:tc rowSpan="3">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3">
                  <a:txBody>
                    <a:bodyPr/>
                    <a:lstStyle/>
                    <a:p>
                      <a:pPr>
                        <a:buNone/>
                      </a:pPr>
                      <a:r>
                        <a:rPr lang="en-AU" sz="900" b="0" kern="100" dirty="0">
                          <a:solidFill>
                            <a:schemeClr val="tx1"/>
                          </a:solidFill>
                          <a:effectLst/>
                          <a:latin typeface="Montserrat" pitchFamily="2" charset="77"/>
                        </a:rPr>
                        <a:t>Azure Funding Programs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Azure Credit Offer*</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1542230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a:solidFill>
                            <a:schemeClr val="tx1"/>
                          </a:solidFill>
                          <a:effectLst/>
                          <a:latin typeface="Montserrat" pitchFamily="2" charset="77"/>
                        </a:rPr>
                        <a:t>Dicker Data Proof of Concept</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$1,200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050178724"/>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dirty="0">
                          <a:solidFill>
                            <a:schemeClr val="tx1"/>
                          </a:solidFill>
                          <a:effectLst/>
                          <a:latin typeface="Montserrat" pitchFamily="2" charset="77"/>
                        </a:rPr>
                        <a:t>Azure Accelerate Program Funds (Post Deployment)*</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$4,000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255588686"/>
                  </a:ext>
                </a:extLst>
              </a:tr>
              <a:tr h="185409">
                <a:tc rowSpan="2">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rowSpan="2">
                  <a:txBody>
                    <a:bodyPr/>
                    <a:lstStyle/>
                    <a:p>
                      <a:pPr>
                        <a:buNone/>
                      </a:pPr>
                      <a:r>
                        <a:rPr lang="en-AU" sz="900" b="0" kern="100" dirty="0">
                          <a:solidFill>
                            <a:schemeClr val="tx1"/>
                          </a:solidFill>
                          <a:effectLst/>
                          <a:latin typeface="Montserrat" pitchFamily="2" charset="77"/>
                        </a:rPr>
                        <a:t>Azure CSP Incentives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CSP Standard Incentive @3%</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$495</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660648176"/>
                  </a:ext>
                </a:extLst>
              </a:tr>
              <a:tr h="185409">
                <a:tc vMerge="1">
                  <a:txBody>
                    <a:bodyPr/>
                    <a:lstStyle/>
                    <a:p>
                      <a:endParaRPr lang="en-US"/>
                    </a:p>
                  </a:txBody>
                  <a:tcPr/>
                </a:tc>
                <a:tc vMerge="1">
                  <a:txBody>
                    <a:bodyPr/>
                    <a:lstStyle/>
                    <a:p>
                      <a:pPr>
                        <a:buNone/>
                      </a:pPr>
                      <a:endParaRPr lang="en-AU" sz="800" b="0" kern="100" dirty="0">
                        <a:effectLst/>
                        <a:latin typeface="Montserrat" pitchFamily="2" charset="77"/>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kern="100" dirty="0">
                          <a:solidFill>
                            <a:schemeClr val="tx1"/>
                          </a:solidFill>
                          <a:effectLst/>
                          <a:latin typeface="Montserrat" pitchFamily="2" charset="77"/>
                        </a:rPr>
                        <a:t>CSP Growth Incentive* @7.5%</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$1,238</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69018058"/>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buNone/>
                      </a:pPr>
                      <a:r>
                        <a:rPr lang="en-AU" sz="900" b="0" kern="100" dirty="0">
                          <a:solidFill>
                            <a:schemeClr val="tx1"/>
                          </a:solidFill>
                          <a:effectLst/>
                          <a:latin typeface="Montserrat" pitchFamily="2" charset="77"/>
                        </a:rPr>
                        <a:t>CSP Margin</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a:solidFill>
                            <a:schemeClr val="tx1"/>
                          </a:solidFill>
                          <a:effectLst/>
                          <a:latin typeface="Montserrat" pitchFamily="2" charset="77"/>
                        </a:rPr>
                        <a:t>Partner Earned Credits (PEC) @10%</a:t>
                      </a:r>
                      <a:endParaRPr lang="en-AU" sz="900" kern="10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$1,650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8031121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Partner Earning Potential $</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$11,408</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2079587505"/>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(excl.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Partner Earning Potential %</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46%</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868735993"/>
                  </a:ext>
                </a:extLst>
              </a:tr>
              <a:tr h="185409">
                <a:tc>
                  <a:txBody>
                    <a:bodyPr/>
                    <a:lstStyle/>
                    <a:p>
                      <a:pPr>
                        <a:buNone/>
                      </a:pPr>
                      <a:endParaRPr lang="en-AU" sz="900" b="0" kern="100" dirty="0">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buNone/>
                      </a:pPr>
                      <a:r>
                        <a:rPr lang="en-AU" sz="900" b="0" kern="100" dirty="0">
                          <a:solidFill>
                            <a:schemeClr val="tx1"/>
                          </a:solidFill>
                          <a:effectLst/>
                          <a:latin typeface="Montserrat" pitchFamily="2" charset="77"/>
                        </a:rPr>
                        <a:t>Partner Services (Managed &amp; support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Partner Services (Managed &amp; support services)* @20%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tc>
                  <a:txBody>
                    <a:bodyPr/>
                    <a:lstStyle/>
                    <a:p>
                      <a:pPr>
                        <a:buNone/>
                      </a:pPr>
                      <a:r>
                        <a:rPr lang="en-AU" sz="900" kern="100" dirty="0">
                          <a:solidFill>
                            <a:schemeClr val="tx1"/>
                          </a:solidFill>
                          <a:effectLst/>
                          <a:latin typeface="Montserrat" pitchFamily="2" charset="77"/>
                        </a:rPr>
                        <a:t>$4,950</a:t>
                      </a:r>
                      <a:endParaRPr lang="en-AU" sz="90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2173466750"/>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Partner Earning Potential $</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$16,358</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4065927753"/>
                  </a:ext>
                </a:extLst>
              </a:tr>
              <a:tr h="185409">
                <a:tc>
                  <a:txBody>
                    <a:bodyPr/>
                    <a:lstStyle/>
                    <a:p>
                      <a:pPr>
                        <a:buNone/>
                      </a:pPr>
                      <a:endParaRPr lang="en-AU" sz="900" b="0" kern="100" dirty="0">
                        <a:solidFill>
                          <a:schemeClr val="tx1"/>
                        </a:solidFill>
                        <a:effectLst/>
                        <a:latin typeface="Montserrat" pitchFamily="2" charset="77"/>
                        <a:ea typeface="Times New Roman" panose="02020603050405020304" pitchFamily="18" charset="0"/>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a:buNone/>
                      </a:pPr>
                      <a:r>
                        <a:rPr lang="en-AU" sz="900" b="0" kern="100" dirty="0">
                          <a:solidFill>
                            <a:schemeClr val="tx1"/>
                          </a:solidFill>
                          <a:effectLst/>
                          <a:latin typeface="Montserrat" pitchFamily="2" charset="77"/>
                        </a:rPr>
                        <a:t>Profitability % (incl. Partner Services)</a:t>
                      </a:r>
                      <a:endParaRPr lang="en-AU" sz="900" b="0" kern="100" dirty="0">
                        <a:solidFill>
                          <a:schemeClr val="tx1"/>
                        </a:solidFill>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a:effectLst/>
                          <a:latin typeface="Montserrat" pitchFamily="2" charset="77"/>
                        </a:rPr>
                        <a:t>Partner Earning Potential %</a:t>
                      </a:r>
                      <a:endParaRPr lang="en-AU" sz="900" kern="10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tc>
                  <a:txBody>
                    <a:bodyPr/>
                    <a:lstStyle/>
                    <a:p>
                      <a:pPr>
                        <a:buNone/>
                      </a:pPr>
                      <a:r>
                        <a:rPr lang="en-AU" sz="900" kern="100" dirty="0">
                          <a:effectLst/>
                          <a:latin typeface="Montserrat" pitchFamily="2" charset="77"/>
                        </a:rPr>
                        <a:t>66%</a:t>
                      </a:r>
                      <a:endParaRPr lang="en-AU" sz="900" kern="100" dirty="0">
                        <a:effectLst/>
                        <a:latin typeface="Montserrat" pitchFamily="2" charset="77"/>
                        <a:ea typeface="Times New Roman" panose="02020603050405020304" pitchFamily="18"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1234170628"/>
                  </a:ext>
                </a:extLst>
              </a:tr>
            </a:tbl>
          </a:graphicData>
        </a:graphic>
      </p:graphicFrame>
      <p:sp>
        <p:nvSpPr>
          <p:cNvPr id="23" name="TextBox 22">
            <a:extLst>
              <a:ext uri="{FF2B5EF4-FFF2-40B4-BE49-F238E27FC236}">
                <a16:creationId xmlns:a16="http://schemas.microsoft.com/office/drawing/2014/main" id="{30FC9BB8-151D-DC58-8111-DD09A43AF47C}"/>
              </a:ext>
            </a:extLst>
          </p:cNvPr>
          <p:cNvSpPr txBox="1"/>
          <p:nvPr/>
        </p:nvSpPr>
        <p:spPr>
          <a:xfrm>
            <a:off x="3958429" y="6291976"/>
            <a:ext cx="6022930" cy="123111"/>
          </a:xfrm>
          <a:prstGeom prst="rect">
            <a:avLst/>
          </a:prstGeom>
          <a:noFill/>
        </p:spPr>
        <p:txBody>
          <a:bodyPr wrap="square" lIns="0" tIns="0" rIns="0" bIns="0">
            <a:spAutoFit/>
          </a:bodyPr>
          <a:lstStyle/>
          <a:p>
            <a:pPr>
              <a:buNone/>
            </a:pPr>
            <a:r>
              <a:rPr lang="en-AU" sz="800" kern="100" dirty="0">
                <a:solidFill>
                  <a:schemeClr val="tx1"/>
                </a:solidFill>
                <a:effectLst/>
                <a:latin typeface="Montserrat" pitchFamily="2" charset="77"/>
              </a:rPr>
              <a:t>* </a:t>
            </a:r>
            <a:r>
              <a:rPr lang="en-AU" sz="800" kern="100" dirty="0" err="1">
                <a:solidFill>
                  <a:schemeClr val="tx1"/>
                </a:solidFill>
                <a:effectLst/>
                <a:latin typeface="Montserrat" pitchFamily="2" charset="77"/>
              </a:rPr>
              <a:t>Eligibilty</a:t>
            </a:r>
            <a:r>
              <a:rPr lang="en-AU" sz="800" kern="100" dirty="0">
                <a:solidFill>
                  <a:schemeClr val="tx1"/>
                </a:solidFill>
                <a:effectLst/>
                <a:latin typeface="Montserrat" pitchFamily="2" charset="77"/>
              </a:rPr>
              <a:t> &amp; Approval subject to Terms &amp; Conditions</a:t>
            </a:r>
            <a:endParaRPr lang="en-AU" sz="800" kern="100" dirty="0">
              <a:solidFill>
                <a:schemeClr val="tx1"/>
              </a:solidFill>
              <a:effectLst/>
              <a:latin typeface="Montserrat" pitchFamily="2" charset="77"/>
              <a:ea typeface="Times New Roman" panose="02020603050405020304" pitchFamily="18" charset="0"/>
            </a:endParaRPr>
          </a:p>
        </p:txBody>
      </p:sp>
      <p:sp>
        <p:nvSpPr>
          <p:cNvPr id="3" name="TextBox 2">
            <a:extLst>
              <a:ext uri="{FF2B5EF4-FFF2-40B4-BE49-F238E27FC236}">
                <a16:creationId xmlns:a16="http://schemas.microsoft.com/office/drawing/2014/main" id="{18669109-EE2D-028E-CAAA-300DD39EEEE1}"/>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178896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33BD6-E7C0-9B31-1479-1E2502EC2C4C}"/>
            </a:ext>
          </a:extLst>
        </p:cNvPr>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9EB82262-1640-57AB-D801-F5C8A0262CFE}"/>
              </a:ext>
            </a:extLst>
          </p:cNvPr>
          <p:cNvSpPr/>
          <p:nvPr/>
        </p:nvSpPr>
        <p:spPr>
          <a:xfrm>
            <a:off x="3600450" y="1871663"/>
            <a:ext cx="7934652" cy="442260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2034F3FA-BCE4-122A-4F9B-1E6778D21EEB}"/>
              </a:ext>
            </a:extLst>
          </p:cNvPr>
          <p:cNvSpPr>
            <a:spLocks noGrp="1"/>
          </p:cNvSpPr>
          <p:nvPr>
            <p:ph type="title"/>
          </p:nvPr>
        </p:nvSpPr>
        <p:spPr>
          <a:xfrm>
            <a:off x="515937" y="512761"/>
            <a:ext cx="10486567" cy="896265"/>
          </a:xfrm>
        </p:spPr>
        <p:txBody>
          <a:bodyPr/>
          <a:lstStyle/>
          <a:p>
            <a:r>
              <a:rPr lang="en-AU" b="1" dirty="0"/>
              <a:t>Complete earnings picture</a:t>
            </a:r>
            <a:br>
              <a:rPr lang="en-AU" b="1" dirty="0"/>
            </a:br>
            <a:endParaRPr lang="en-AU" b="1" dirty="0"/>
          </a:p>
        </p:txBody>
      </p:sp>
      <p:sp>
        <p:nvSpPr>
          <p:cNvPr id="4" name="Text Placeholder 2">
            <a:extLst>
              <a:ext uri="{FF2B5EF4-FFF2-40B4-BE49-F238E27FC236}">
                <a16:creationId xmlns:a16="http://schemas.microsoft.com/office/drawing/2014/main" id="{895E814E-2F9D-EFBE-B645-8EE7E8D334BF}"/>
              </a:ext>
            </a:extLst>
          </p:cNvPr>
          <p:cNvSpPr txBox="1">
            <a:spLocks/>
          </p:cNvSpPr>
          <p:nvPr/>
        </p:nvSpPr>
        <p:spPr>
          <a:xfrm>
            <a:off x="8475518" y="2428852"/>
            <a:ext cx="2941083" cy="3643849"/>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AU" sz="1400" dirty="0">
              <a:latin typeface="Montserrat" pitchFamily="2" charset="77"/>
            </a:endParaRPr>
          </a:p>
        </p:txBody>
      </p:sp>
      <p:sp>
        <p:nvSpPr>
          <p:cNvPr id="7" name="Text Placeholder 2">
            <a:extLst>
              <a:ext uri="{FF2B5EF4-FFF2-40B4-BE49-F238E27FC236}">
                <a16:creationId xmlns:a16="http://schemas.microsoft.com/office/drawing/2014/main" id="{D983D0F5-EC4B-7F6A-F082-E89977CFBE6D}"/>
              </a:ext>
            </a:extLst>
          </p:cNvPr>
          <p:cNvSpPr txBox="1">
            <a:spLocks/>
          </p:cNvSpPr>
          <p:nvPr/>
        </p:nvSpPr>
        <p:spPr>
          <a:xfrm>
            <a:off x="515937" y="1089570"/>
            <a:ext cx="5106941" cy="31945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dirty="0">
                <a:latin typeface="Montserrat" pitchFamily="2" charset="77"/>
              </a:rPr>
              <a:t>Partner earning opportunity and profitability (including partner services)</a:t>
            </a:r>
          </a:p>
        </p:txBody>
      </p:sp>
      <p:pic>
        <p:nvPicPr>
          <p:cNvPr id="8" name="Graphic 7">
            <a:extLst>
              <a:ext uri="{FF2B5EF4-FFF2-40B4-BE49-F238E27FC236}">
                <a16:creationId xmlns:a16="http://schemas.microsoft.com/office/drawing/2014/main" id="{05FCBFD8-D2C8-58BA-6BEB-061D3691F32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78931" y="563732"/>
            <a:ext cx="10732122" cy="6191609"/>
          </a:xfrm>
          <a:prstGeom prst="rect">
            <a:avLst/>
          </a:prstGeom>
        </p:spPr>
      </p:pic>
      <p:sp>
        <p:nvSpPr>
          <p:cNvPr id="12" name="TextBox 11">
            <a:extLst>
              <a:ext uri="{FF2B5EF4-FFF2-40B4-BE49-F238E27FC236}">
                <a16:creationId xmlns:a16="http://schemas.microsoft.com/office/drawing/2014/main" id="{0F3EA4F3-F9C0-D250-8A8A-16FB79B79A12}"/>
              </a:ext>
            </a:extLst>
          </p:cNvPr>
          <p:cNvSpPr txBox="1"/>
          <p:nvPr/>
        </p:nvSpPr>
        <p:spPr>
          <a:xfrm>
            <a:off x="419695" y="1828687"/>
            <a:ext cx="2737843" cy="1600438"/>
          </a:xfrm>
          <a:prstGeom prst="rect">
            <a:avLst/>
          </a:prstGeom>
          <a:noFill/>
        </p:spPr>
        <p:txBody>
          <a:bodyPr wrap="square">
            <a:spAutoFit/>
          </a:bodyPr>
          <a:lstStyle/>
          <a:p>
            <a:pPr marL="0" indent="0" fontAlgn="base">
              <a:buNone/>
            </a:pPr>
            <a:r>
              <a:rPr lang="en-AU" sz="1400" dirty="0">
                <a:latin typeface="Montserrat" pitchFamily="2" charset="77"/>
              </a:rPr>
              <a:t>This chart provides an example of your annual earnings when you combine your partner services with all the Azure incentives, funding programs and credits on offer.</a:t>
            </a:r>
          </a:p>
        </p:txBody>
      </p:sp>
      <p:sp>
        <p:nvSpPr>
          <p:cNvPr id="3" name="TextBox 2">
            <a:extLst>
              <a:ext uri="{FF2B5EF4-FFF2-40B4-BE49-F238E27FC236}">
                <a16:creationId xmlns:a16="http://schemas.microsoft.com/office/drawing/2014/main" id="{01B17192-AB38-9CC4-413F-2643FEE6BDBB}"/>
              </a:ext>
            </a:extLst>
          </p:cNvPr>
          <p:cNvSpPr txBox="1"/>
          <p:nvPr/>
        </p:nvSpPr>
        <p:spPr>
          <a:xfrm>
            <a:off x="515937" y="377539"/>
            <a:ext cx="6097190" cy="215444"/>
          </a:xfrm>
          <a:prstGeom prst="rect">
            <a:avLst/>
          </a:prstGeom>
          <a:noFill/>
        </p:spPr>
        <p:txBody>
          <a:bodyPr wrap="square" lIns="0" tIns="0" rIns="0" bIns="0">
            <a:spAutoFit/>
          </a:bodyPr>
          <a:lstStyle/>
          <a:p>
            <a:r>
              <a:rPr lang="en-AU" sz="1400" cap="all" dirty="0">
                <a:solidFill>
                  <a:schemeClr val="accent2"/>
                </a:solidFill>
                <a:latin typeface="Montserrat" pitchFamily="2" charset="77"/>
              </a:rPr>
              <a:t>Example: </a:t>
            </a:r>
            <a:endParaRPr lang="en-US" sz="1400" cap="all" dirty="0">
              <a:solidFill>
                <a:schemeClr val="accent2"/>
              </a:solidFill>
              <a:latin typeface="Montserrat" pitchFamily="2" charset="77"/>
            </a:endParaRPr>
          </a:p>
        </p:txBody>
      </p:sp>
    </p:spTree>
    <p:extLst>
      <p:ext uri="{BB962C8B-B14F-4D97-AF65-F5344CB8AC3E}">
        <p14:creationId xmlns:p14="http://schemas.microsoft.com/office/powerpoint/2010/main" val="51582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FF2FC4-1090-01D1-0D63-64AE70B6E01A}"/>
              </a:ext>
            </a:extLst>
          </p:cNvPr>
          <p:cNvSpPr/>
          <p:nvPr/>
        </p:nvSpPr>
        <p:spPr>
          <a:xfrm>
            <a:off x="0" y="5681382"/>
            <a:ext cx="7301753" cy="1176618"/>
          </a:xfrm>
          <a:prstGeom prst="rect">
            <a:avLst/>
          </a:prstGeom>
          <a:gradFill>
            <a:gsLst>
              <a:gs pos="0">
                <a:schemeClr val="bg2"/>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side Corner of Rectangle 29">
            <a:extLst>
              <a:ext uri="{FF2B5EF4-FFF2-40B4-BE49-F238E27FC236}">
                <a16:creationId xmlns:a16="http://schemas.microsoft.com/office/drawing/2014/main" id="{5A6422B4-1883-09D4-D471-1A8E0E9FFA94}"/>
              </a:ext>
            </a:extLst>
          </p:cNvPr>
          <p:cNvSpPr/>
          <p:nvPr/>
        </p:nvSpPr>
        <p:spPr>
          <a:xfrm rot="5400000">
            <a:off x="5725217" y="-4057140"/>
            <a:ext cx="481915" cy="10900479"/>
          </a:xfrm>
          <a:prstGeom prst="round2SameRect">
            <a:avLst>
              <a:gd name="adj1" fmla="val 50000"/>
              <a:gd name="adj2" fmla="val 0"/>
            </a:avLst>
          </a:prstGeom>
          <a:gradFill>
            <a:gsLst>
              <a:gs pos="0">
                <a:schemeClr val="accent2"/>
              </a:gs>
              <a:gs pos="37000">
                <a:schemeClr val="accent1"/>
              </a:gs>
              <a:gs pos="70000">
                <a:schemeClr val="accent3"/>
              </a:gs>
              <a:gs pos="100000">
                <a:schemeClr val="accent5"/>
              </a:gs>
            </a:gsLst>
            <a:lin ang="1620000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B2E4434-DCEA-729A-9A94-157B0BEBF233}"/>
              </a:ext>
            </a:extLst>
          </p:cNvPr>
          <p:cNvSpPr>
            <a:spLocks noGrp="1"/>
          </p:cNvSpPr>
          <p:nvPr>
            <p:ph type="title"/>
          </p:nvPr>
        </p:nvSpPr>
        <p:spPr/>
        <p:txBody>
          <a:bodyPr/>
          <a:lstStyle/>
          <a:p>
            <a:r>
              <a:rPr lang="en-US" dirty="0"/>
              <a:t>Funding and incentives at every stage</a:t>
            </a:r>
            <a:br>
              <a:rPr lang="en-US" dirty="0"/>
            </a:br>
            <a:endParaRPr lang="en-US" dirty="0"/>
          </a:p>
        </p:txBody>
      </p:sp>
      <p:sp>
        <p:nvSpPr>
          <p:cNvPr id="6" name="Round Same Side Corner Rectangle 2">
            <a:extLst>
              <a:ext uri="{FF2B5EF4-FFF2-40B4-BE49-F238E27FC236}">
                <a16:creationId xmlns:a16="http://schemas.microsoft.com/office/drawing/2014/main" id="{59B7F2C8-D36A-2716-E6CF-77DFB1D6E12A}"/>
              </a:ext>
            </a:extLst>
          </p:cNvPr>
          <p:cNvSpPr/>
          <p:nvPr/>
        </p:nvSpPr>
        <p:spPr>
          <a:xfrm rot="10800000">
            <a:off x="515933" y="1736468"/>
            <a:ext cx="2427895" cy="3275783"/>
          </a:xfrm>
          <a:prstGeom prst="round2SameRect">
            <a:avLst>
              <a:gd name="adj1" fmla="val 8350"/>
              <a:gd name="adj2" fmla="val 0"/>
            </a:avLst>
          </a:prstGeom>
          <a:solidFill>
            <a:schemeClr val="bg2"/>
          </a:solidFill>
          <a:ln w="22860">
            <a:solidFill>
              <a:schemeClr val="accent2"/>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ext Placeholder 62">
            <a:extLst>
              <a:ext uri="{FF2B5EF4-FFF2-40B4-BE49-F238E27FC236}">
                <a16:creationId xmlns:a16="http://schemas.microsoft.com/office/drawing/2014/main" id="{401EA9E5-963A-DC4B-E63A-41AC0191B502}"/>
              </a:ext>
            </a:extLst>
          </p:cNvPr>
          <p:cNvSpPr txBox="1">
            <a:spLocks/>
          </p:cNvSpPr>
          <p:nvPr/>
        </p:nvSpPr>
        <p:spPr>
          <a:xfrm>
            <a:off x="695035" y="1865821"/>
            <a:ext cx="2064443" cy="229305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rgbClr val="F61B71"/>
              </a:buClr>
              <a:defRPr/>
            </a:pPr>
            <a:r>
              <a:rPr lang="en-US" sz="1400" b="1" dirty="0">
                <a:solidFill>
                  <a:srgbClr val="000000"/>
                </a:solidFill>
                <a:latin typeface="Montserrat" pitchFamily="2" charset="77"/>
                <a:ea typeface="Roboto Light"/>
                <a:cs typeface="Roboto Light"/>
              </a:rPr>
              <a:t>Business Case Development &amp; Assessments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Build a solid foundation with expert assessment and planning.</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8" name="TextBox 7">
            <a:extLst>
              <a:ext uri="{FF2B5EF4-FFF2-40B4-BE49-F238E27FC236}">
                <a16:creationId xmlns:a16="http://schemas.microsoft.com/office/drawing/2014/main" id="{7E5B2B25-8E9D-11D9-AAC7-8688B02A77CE}"/>
              </a:ext>
            </a:extLst>
          </p:cNvPr>
          <p:cNvSpPr txBox="1"/>
          <p:nvPr/>
        </p:nvSpPr>
        <p:spPr>
          <a:xfrm>
            <a:off x="695036" y="1215225"/>
            <a:ext cx="1663496" cy="387602"/>
          </a:xfrm>
          <a:prstGeom prst="rect">
            <a:avLst/>
          </a:prstGeom>
          <a:noFill/>
        </p:spPr>
        <p:txBody>
          <a:bodyPr wrap="square" lIns="0" anchor="ctr" anchorCtr="0">
            <a:noAutofit/>
          </a:bodyPr>
          <a:lstStyle/>
          <a:p>
            <a:pPr marL="0" marR="0" lvl="0" indent="0" algn="l"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lang="en-US" sz="1600" dirty="0">
                <a:solidFill>
                  <a:schemeClr val="bg1"/>
                </a:solidFill>
                <a:latin typeface="Montserrat" pitchFamily="2" charset="77"/>
              </a:rPr>
              <a:t>Pre-Sales</a:t>
            </a:r>
          </a:p>
        </p:txBody>
      </p:sp>
      <p:sp>
        <p:nvSpPr>
          <p:cNvPr id="9" name="Round Same Side Corner Rectangle 25">
            <a:extLst>
              <a:ext uri="{FF2B5EF4-FFF2-40B4-BE49-F238E27FC236}">
                <a16:creationId xmlns:a16="http://schemas.microsoft.com/office/drawing/2014/main" id="{017E8AD9-72B5-7A3A-196F-00A494372FD4}"/>
              </a:ext>
            </a:extLst>
          </p:cNvPr>
          <p:cNvSpPr/>
          <p:nvPr/>
        </p:nvSpPr>
        <p:spPr>
          <a:xfrm rot="10800000">
            <a:off x="3352474" y="1736469"/>
            <a:ext cx="2427895" cy="3275783"/>
          </a:xfrm>
          <a:prstGeom prst="round2SameRect">
            <a:avLst>
              <a:gd name="adj1" fmla="val 8350"/>
              <a:gd name="adj2" fmla="val 0"/>
            </a:avLst>
          </a:prstGeom>
          <a:solidFill>
            <a:schemeClr val="bg2"/>
          </a:solidFill>
          <a:ln w="22860">
            <a:solidFill>
              <a:schemeClr val="accent1"/>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0" name="Text Placeholder 62">
            <a:extLst>
              <a:ext uri="{FF2B5EF4-FFF2-40B4-BE49-F238E27FC236}">
                <a16:creationId xmlns:a16="http://schemas.microsoft.com/office/drawing/2014/main" id="{A73EBD47-0E3B-EFBA-0298-B4FAE95795F1}"/>
              </a:ext>
            </a:extLst>
          </p:cNvPr>
          <p:cNvSpPr txBox="1">
            <a:spLocks/>
          </p:cNvSpPr>
          <p:nvPr/>
        </p:nvSpPr>
        <p:spPr>
          <a:xfrm>
            <a:off x="3524466" y="1865822"/>
            <a:ext cx="2092563" cy="1348026"/>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1"/>
              </a:buClr>
              <a:defRPr/>
            </a:pPr>
            <a:r>
              <a:rPr lang="en-US" sz="1400" b="1" dirty="0">
                <a:solidFill>
                  <a:srgbClr val="000000"/>
                </a:solidFill>
                <a:latin typeface="Montserrat" pitchFamily="2" charset="77"/>
                <a:ea typeface="Roboto Light"/>
                <a:cs typeface="Roboto Light"/>
              </a:rPr>
              <a:t>Azure Credit Offer – 10% of annual forecasted spend </a:t>
            </a:r>
            <a:r>
              <a:rPr lang="en-US" sz="1400" dirty="0">
                <a:solidFill>
                  <a:srgbClr val="000000"/>
                </a:solidFill>
                <a:latin typeface="Montserrat" pitchFamily="2" charset="77"/>
                <a:ea typeface="Roboto Light"/>
                <a:cs typeface="Roboto Light"/>
              </a:rPr>
              <a:t>Ease the budget for new SMB customers with a one-off credit. </a:t>
            </a:r>
          </a:p>
          <a:p>
            <a:pPr marL="177800" indent="-177800">
              <a:spcBef>
                <a:spcPts val="1200"/>
              </a:spcBef>
              <a:buClr>
                <a:schemeClr val="accent1"/>
              </a:buClr>
              <a:defRPr/>
            </a:pPr>
            <a:r>
              <a:rPr lang="en-US" sz="1400" b="1" dirty="0">
                <a:solidFill>
                  <a:srgbClr val="000000"/>
                </a:solidFill>
                <a:latin typeface="Montserrat" pitchFamily="2" charset="77"/>
                <a:ea typeface="Roboto Light"/>
                <a:cs typeface="Roboto Light"/>
              </a:rPr>
              <a:t>Proof of Concept </a:t>
            </a:r>
            <a:r>
              <a:rPr lang="en-US" sz="1400" dirty="0">
                <a:solidFill>
                  <a:srgbClr val="000000"/>
                </a:solidFill>
                <a:latin typeface="Montserrat" pitchFamily="2" charset="77"/>
                <a:ea typeface="Roboto Light"/>
                <a:cs typeface="Roboto Light"/>
              </a:rPr>
              <a:t>Funding – $1,000 to $2,500 AUD Validate your solution with funding during the testing phase.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1" name="TextBox 10">
            <a:extLst>
              <a:ext uri="{FF2B5EF4-FFF2-40B4-BE49-F238E27FC236}">
                <a16:creationId xmlns:a16="http://schemas.microsoft.com/office/drawing/2014/main" id="{6703D8CF-2C1F-213F-17A1-6B547F359F6B}"/>
              </a:ext>
            </a:extLst>
          </p:cNvPr>
          <p:cNvSpPr txBox="1"/>
          <p:nvPr/>
        </p:nvSpPr>
        <p:spPr>
          <a:xfrm>
            <a:off x="3524466" y="1206912"/>
            <a:ext cx="2344547"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POC/Pilot</a:t>
            </a:r>
          </a:p>
        </p:txBody>
      </p:sp>
      <p:sp>
        <p:nvSpPr>
          <p:cNvPr id="17" name="Round Same Side Corner Rectangle 25">
            <a:extLst>
              <a:ext uri="{FF2B5EF4-FFF2-40B4-BE49-F238E27FC236}">
                <a16:creationId xmlns:a16="http://schemas.microsoft.com/office/drawing/2014/main" id="{A311CDC1-0AAC-DCFD-86F2-AFD05292ACD8}"/>
              </a:ext>
            </a:extLst>
          </p:cNvPr>
          <p:cNvSpPr/>
          <p:nvPr/>
        </p:nvSpPr>
        <p:spPr>
          <a:xfrm rot="10800000">
            <a:off x="6170497" y="1736469"/>
            <a:ext cx="2427895" cy="3275783"/>
          </a:xfrm>
          <a:prstGeom prst="round2SameRect">
            <a:avLst>
              <a:gd name="adj1" fmla="val 8350"/>
              <a:gd name="adj2" fmla="val 0"/>
            </a:avLst>
          </a:prstGeom>
          <a:solidFill>
            <a:schemeClr val="bg2"/>
          </a:solidFill>
          <a:ln w="22860">
            <a:solidFill>
              <a:schemeClr val="accent3"/>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Text Placeholder 62">
            <a:extLst>
              <a:ext uri="{FF2B5EF4-FFF2-40B4-BE49-F238E27FC236}">
                <a16:creationId xmlns:a16="http://schemas.microsoft.com/office/drawing/2014/main" id="{D195F36A-5660-4065-F897-FCBD65CBB4ED}"/>
              </a:ext>
            </a:extLst>
          </p:cNvPr>
          <p:cNvSpPr txBox="1">
            <a:spLocks/>
          </p:cNvSpPr>
          <p:nvPr/>
        </p:nvSpPr>
        <p:spPr>
          <a:xfrm>
            <a:off x="6323729" y="1865821"/>
            <a:ext cx="2175560" cy="2883866"/>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3"/>
              </a:buClr>
              <a:defRPr/>
            </a:pPr>
            <a:r>
              <a:rPr lang="en-US" sz="1400" b="1" dirty="0">
                <a:solidFill>
                  <a:srgbClr val="000000"/>
                </a:solidFill>
                <a:latin typeface="Montserrat" pitchFamily="2" charset="77"/>
                <a:ea typeface="Roboto Light"/>
                <a:cs typeface="Roboto Light"/>
              </a:rPr>
              <a:t>Cloud Accelerate Factory – Zero-cost </a:t>
            </a:r>
            <a:r>
              <a:rPr lang="en-US" sz="1400" dirty="0">
                <a:solidFill>
                  <a:srgbClr val="000000"/>
                </a:solidFill>
                <a:latin typeface="Montserrat" pitchFamily="2" charset="77"/>
                <a:ea typeface="Roboto Light"/>
                <a:cs typeface="Roboto Light"/>
              </a:rPr>
              <a:t>Access Microsoft experts to move customer workloads to Azure. </a:t>
            </a:r>
          </a:p>
          <a:p>
            <a:pPr marL="177800" indent="-177800">
              <a:spcBef>
                <a:spcPts val="1200"/>
              </a:spcBef>
              <a:buClr>
                <a:schemeClr val="accent3"/>
              </a:buClr>
              <a:defRPr/>
            </a:pPr>
            <a:r>
              <a:rPr lang="en-US" sz="1400" b="1" dirty="0">
                <a:solidFill>
                  <a:srgbClr val="000000"/>
                </a:solidFill>
                <a:latin typeface="Montserrat" pitchFamily="2" charset="77"/>
                <a:ea typeface="Roboto Light"/>
                <a:cs typeface="Roboto Light"/>
              </a:rPr>
              <a:t>Azure Accelerate Post-Sales – $2,000-$12,000 USD per workload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Funding to support migration and deployment to AVD.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19" name="TextBox 18">
            <a:extLst>
              <a:ext uri="{FF2B5EF4-FFF2-40B4-BE49-F238E27FC236}">
                <a16:creationId xmlns:a16="http://schemas.microsoft.com/office/drawing/2014/main" id="{79AC2C81-D230-4DA5-A1E7-99E7AAEC5584}"/>
              </a:ext>
            </a:extLst>
          </p:cNvPr>
          <p:cNvSpPr txBox="1"/>
          <p:nvPr/>
        </p:nvSpPr>
        <p:spPr>
          <a:xfrm>
            <a:off x="6323729" y="1206912"/>
            <a:ext cx="2338915" cy="387602"/>
          </a:xfrm>
          <a:prstGeom prst="rect">
            <a:avLst/>
          </a:prstGeom>
          <a:noFill/>
        </p:spPr>
        <p:txBody>
          <a:bodyPr wrap="square" lIns="0" anchor="ctr" anchorCtr="0">
            <a:noAutofit/>
          </a:bodyPr>
          <a:lstStyle/>
          <a:p>
            <a:pPr>
              <a:buClr>
                <a:srgbClr val="F61B71"/>
              </a:buClr>
              <a:defRPr/>
            </a:pPr>
            <a:r>
              <a:rPr lang="en-US" sz="1600" dirty="0">
                <a:solidFill>
                  <a:schemeClr val="bg1"/>
                </a:solidFill>
                <a:latin typeface="Montserrat" pitchFamily="2" charset="77"/>
              </a:rPr>
              <a:t>Post-Sales</a:t>
            </a:r>
          </a:p>
        </p:txBody>
      </p:sp>
      <p:sp>
        <p:nvSpPr>
          <p:cNvPr id="20" name="Round Same Side Corner Rectangle 25">
            <a:extLst>
              <a:ext uri="{FF2B5EF4-FFF2-40B4-BE49-F238E27FC236}">
                <a16:creationId xmlns:a16="http://schemas.microsoft.com/office/drawing/2014/main" id="{DEAF9A76-4C6F-215F-62F9-8F5A963A26A2}"/>
              </a:ext>
            </a:extLst>
          </p:cNvPr>
          <p:cNvSpPr/>
          <p:nvPr/>
        </p:nvSpPr>
        <p:spPr>
          <a:xfrm rot="10800000">
            <a:off x="8988518" y="1736469"/>
            <a:ext cx="2427895" cy="3275783"/>
          </a:xfrm>
          <a:prstGeom prst="round2SameRect">
            <a:avLst>
              <a:gd name="adj1" fmla="val 8350"/>
              <a:gd name="adj2" fmla="val 0"/>
            </a:avLst>
          </a:prstGeom>
          <a:solidFill>
            <a:schemeClr val="bg2"/>
          </a:solidFill>
          <a:ln w="22860">
            <a:solidFill>
              <a:schemeClr val="accent5"/>
            </a:solid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1" name="Text Placeholder 62">
            <a:extLst>
              <a:ext uri="{FF2B5EF4-FFF2-40B4-BE49-F238E27FC236}">
                <a16:creationId xmlns:a16="http://schemas.microsoft.com/office/drawing/2014/main" id="{8B461EBE-E437-3B7E-9CEE-14DEF5C0C630}"/>
              </a:ext>
            </a:extLst>
          </p:cNvPr>
          <p:cNvSpPr txBox="1">
            <a:spLocks/>
          </p:cNvSpPr>
          <p:nvPr/>
        </p:nvSpPr>
        <p:spPr>
          <a:xfrm>
            <a:off x="9182956" y="1865821"/>
            <a:ext cx="2090057" cy="1463138"/>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Clr>
                <a:schemeClr val="accent5"/>
              </a:buClr>
              <a:defRPr/>
            </a:pPr>
            <a:r>
              <a:rPr lang="en-US" sz="1400" b="1" dirty="0">
                <a:solidFill>
                  <a:srgbClr val="000000"/>
                </a:solidFill>
                <a:latin typeface="Montserrat" pitchFamily="2" charset="77"/>
                <a:ea typeface="Roboto Light"/>
                <a:cs typeface="Roboto Light"/>
              </a:rPr>
              <a:t>CSP Discounts &amp; Incentives – Up to 7.5%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Earn partner credits and rebates based on consumption.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22" name="TextBox 21">
            <a:extLst>
              <a:ext uri="{FF2B5EF4-FFF2-40B4-BE49-F238E27FC236}">
                <a16:creationId xmlns:a16="http://schemas.microsoft.com/office/drawing/2014/main" id="{5F7D4941-04AE-5754-9FD8-C07DCE6A5643}"/>
              </a:ext>
            </a:extLst>
          </p:cNvPr>
          <p:cNvSpPr txBox="1"/>
          <p:nvPr/>
        </p:nvSpPr>
        <p:spPr>
          <a:xfrm>
            <a:off x="9182956" y="1206912"/>
            <a:ext cx="1876209" cy="387602"/>
          </a:xfrm>
          <a:prstGeom prst="rect">
            <a:avLst/>
          </a:prstGeom>
          <a:noFill/>
        </p:spPr>
        <p:txBody>
          <a:bodyPr wrap="square" lIns="0" anchor="ctr" anchorCtr="0">
            <a:noAutofit/>
          </a:bodyPr>
          <a:lstStyle/>
          <a:p>
            <a:pPr marL="11113">
              <a:buClr>
                <a:srgbClr val="F61B71"/>
              </a:buClr>
              <a:defRPr/>
            </a:pPr>
            <a:r>
              <a:rPr lang="en-US" sz="1600" dirty="0">
                <a:solidFill>
                  <a:schemeClr val="bg1"/>
                </a:solidFill>
                <a:latin typeface="Montserrat" pitchFamily="2" charset="77"/>
              </a:rPr>
              <a:t>Profitability</a:t>
            </a:r>
          </a:p>
        </p:txBody>
      </p:sp>
      <p:sp>
        <p:nvSpPr>
          <p:cNvPr id="25" name="Rectangle: Rounded Corners 1">
            <a:extLst>
              <a:ext uri="{FF2B5EF4-FFF2-40B4-BE49-F238E27FC236}">
                <a16:creationId xmlns:a16="http://schemas.microsoft.com/office/drawing/2014/main" id="{27573651-00D8-D07E-B60C-1371E9387B38}"/>
              </a:ext>
            </a:extLst>
          </p:cNvPr>
          <p:cNvSpPr/>
          <p:nvPr/>
        </p:nvSpPr>
        <p:spPr>
          <a:xfrm>
            <a:off x="-729841" y="5521619"/>
            <a:ext cx="7594566" cy="1139185"/>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EA0958A1-56DF-D96E-49AD-04ABD49DCF76}"/>
              </a:ext>
            </a:extLst>
          </p:cNvPr>
          <p:cNvSpPr txBox="1"/>
          <p:nvPr/>
        </p:nvSpPr>
        <p:spPr>
          <a:xfrm>
            <a:off x="2197499" y="5712582"/>
            <a:ext cx="4419136" cy="646331"/>
          </a:xfrm>
          <a:prstGeom prst="rect">
            <a:avLst/>
          </a:prstGeom>
          <a:noFill/>
        </p:spPr>
        <p:txBody>
          <a:bodyPr wrap="square">
            <a:spAutoFit/>
          </a:bodyPr>
          <a:lstStyle/>
          <a:p>
            <a:r>
              <a:rPr lang="en-AU" b="1" i="0" u="sng" dirty="0">
                <a:effectLst/>
                <a:latin typeface="Montserrat" pitchFamily="2" charset="77"/>
              </a:rPr>
              <a:t>Download the complete </a:t>
            </a:r>
            <a:br>
              <a:rPr lang="en-AU" b="1" i="0" u="sng" dirty="0">
                <a:effectLst/>
                <a:latin typeface="Montserrat" pitchFamily="2" charset="77"/>
              </a:rPr>
            </a:br>
            <a:r>
              <a:rPr lang="en-AU" b="1" i="0" u="sng" dirty="0">
                <a:effectLst/>
                <a:latin typeface="Montserrat" pitchFamily="2" charset="77"/>
              </a:rPr>
              <a:t>Microsoft Azure Incentives Guide</a:t>
            </a:r>
            <a:endParaRPr lang="en-US" dirty="0">
              <a:latin typeface="Montserrat" pitchFamily="2" charset="77"/>
            </a:endParaRPr>
          </a:p>
        </p:txBody>
      </p:sp>
      <p:sp>
        <p:nvSpPr>
          <p:cNvPr id="32" name="Cross 31">
            <a:extLst>
              <a:ext uri="{FF2B5EF4-FFF2-40B4-BE49-F238E27FC236}">
                <a16:creationId xmlns:a16="http://schemas.microsoft.com/office/drawing/2014/main" id="{62FC99B5-949C-9609-26B7-43E5A267BB55}"/>
              </a:ext>
            </a:extLst>
          </p:cNvPr>
          <p:cNvSpPr/>
          <p:nvPr/>
        </p:nvSpPr>
        <p:spPr>
          <a:xfrm>
            <a:off x="2857343" y="2996801"/>
            <a:ext cx="559188" cy="544484"/>
          </a:xfrm>
          <a:prstGeom prst="plus">
            <a:avLst>
              <a:gd name="adj" fmla="val 38379"/>
            </a:avLst>
          </a:prstGeom>
          <a:gradFill>
            <a:gsLst>
              <a:gs pos="0">
                <a:schemeClr val="accent2"/>
              </a:gs>
              <a:gs pos="100000">
                <a:schemeClr val="accent1"/>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3" name="Cross 32">
            <a:extLst>
              <a:ext uri="{FF2B5EF4-FFF2-40B4-BE49-F238E27FC236}">
                <a16:creationId xmlns:a16="http://schemas.microsoft.com/office/drawing/2014/main" id="{54B24FBB-B245-EC66-8FFD-F751A8B9FD19}"/>
              </a:ext>
            </a:extLst>
          </p:cNvPr>
          <p:cNvSpPr/>
          <p:nvPr/>
        </p:nvSpPr>
        <p:spPr>
          <a:xfrm>
            <a:off x="5700296" y="2996801"/>
            <a:ext cx="559188" cy="544484"/>
          </a:xfrm>
          <a:prstGeom prst="plus">
            <a:avLst>
              <a:gd name="adj" fmla="val 38379"/>
            </a:avLst>
          </a:prstGeom>
          <a:gradFill>
            <a:gsLst>
              <a:gs pos="0">
                <a:schemeClr val="accent1"/>
              </a:gs>
              <a:gs pos="100000">
                <a:schemeClr val="accent3"/>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sp>
        <p:nvSpPr>
          <p:cNvPr id="34" name="Cross 33">
            <a:extLst>
              <a:ext uri="{FF2B5EF4-FFF2-40B4-BE49-F238E27FC236}">
                <a16:creationId xmlns:a16="http://schemas.microsoft.com/office/drawing/2014/main" id="{23CB80FF-4B2A-1917-4989-4775CABC5327}"/>
              </a:ext>
            </a:extLst>
          </p:cNvPr>
          <p:cNvSpPr/>
          <p:nvPr/>
        </p:nvSpPr>
        <p:spPr>
          <a:xfrm>
            <a:off x="8518311" y="2996801"/>
            <a:ext cx="559188" cy="544484"/>
          </a:xfrm>
          <a:prstGeom prst="plus">
            <a:avLst>
              <a:gd name="adj" fmla="val 38379"/>
            </a:avLst>
          </a:prstGeom>
          <a:gradFill>
            <a:gsLst>
              <a:gs pos="10000">
                <a:schemeClr val="accent3"/>
              </a:gs>
              <a:gs pos="100000">
                <a:schemeClr val="accent5"/>
              </a:gs>
            </a:gsLst>
            <a:lin ang="0" scaled="0"/>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latin typeface="Montserrat" pitchFamily="2" charset="77"/>
            </a:endParaRPr>
          </a:p>
        </p:txBody>
      </p:sp>
      <p:grpSp>
        <p:nvGrpSpPr>
          <p:cNvPr id="14" name="Group 13">
            <a:extLst>
              <a:ext uri="{FF2B5EF4-FFF2-40B4-BE49-F238E27FC236}">
                <a16:creationId xmlns:a16="http://schemas.microsoft.com/office/drawing/2014/main" id="{B7BBF6F6-CD8B-725F-ECBC-46ECAF3768CE}"/>
              </a:ext>
            </a:extLst>
          </p:cNvPr>
          <p:cNvGrpSpPr>
            <a:grpSpLocks noChangeAspect="1"/>
          </p:cNvGrpSpPr>
          <p:nvPr/>
        </p:nvGrpSpPr>
        <p:grpSpPr>
          <a:xfrm>
            <a:off x="2884144" y="1120659"/>
            <a:ext cx="273273" cy="540000"/>
            <a:chOff x="2943829" y="1403509"/>
            <a:chExt cx="228074" cy="450685"/>
          </a:xfrm>
        </p:grpSpPr>
        <p:cxnSp>
          <p:nvCxnSpPr>
            <p:cNvPr id="5" name="Straight Connector 4">
              <a:extLst>
                <a:ext uri="{FF2B5EF4-FFF2-40B4-BE49-F238E27FC236}">
                  <a16:creationId xmlns:a16="http://schemas.microsoft.com/office/drawing/2014/main" id="{72F195ED-2D15-97D6-C925-53F4D074C7F1}"/>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53856E-EABF-9516-EFDA-C2FB302881F9}"/>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B342FB2-5960-D595-CBEC-63D29C6D71A0}"/>
              </a:ext>
            </a:extLst>
          </p:cNvPr>
          <p:cNvGrpSpPr>
            <a:grpSpLocks noChangeAspect="1"/>
          </p:cNvGrpSpPr>
          <p:nvPr/>
        </p:nvGrpSpPr>
        <p:grpSpPr>
          <a:xfrm>
            <a:off x="5773394" y="1120659"/>
            <a:ext cx="273273" cy="540000"/>
            <a:chOff x="2943829" y="1403509"/>
            <a:chExt cx="228074" cy="450685"/>
          </a:xfrm>
        </p:grpSpPr>
        <p:cxnSp>
          <p:nvCxnSpPr>
            <p:cNvPr id="29" name="Straight Connector 28">
              <a:extLst>
                <a:ext uri="{FF2B5EF4-FFF2-40B4-BE49-F238E27FC236}">
                  <a16:creationId xmlns:a16="http://schemas.microsoft.com/office/drawing/2014/main" id="{42279E60-3EEB-1DC4-1AAD-026E1BC15DD0}"/>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459D1E-DC76-E35E-BAB0-A49671BCE5A4}"/>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5BD04B4-3C80-F071-ECCF-58D1D376523C}"/>
              </a:ext>
            </a:extLst>
          </p:cNvPr>
          <p:cNvGrpSpPr>
            <a:grpSpLocks noChangeAspect="1"/>
          </p:cNvGrpSpPr>
          <p:nvPr/>
        </p:nvGrpSpPr>
        <p:grpSpPr>
          <a:xfrm>
            <a:off x="8573744" y="1120659"/>
            <a:ext cx="273273" cy="540000"/>
            <a:chOff x="2943829" y="1403509"/>
            <a:chExt cx="228074" cy="450685"/>
          </a:xfrm>
        </p:grpSpPr>
        <p:cxnSp>
          <p:nvCxnSpPr>
            <p:cNvPr id="36" name="Straight Connector 35">
              <a:extLst>
                <a:ext uri="{FF2B5EF4-FFF2-40B4-BE49-F238E27FC236}">
                  <a16:creationId xmlns:a16="http://schemas.microsoft.com/office/drawing/2014/main" id="{C668F9DF-D57E-E5BD-D9C2-5BD2A0CF6565}"/>
                </a:ext>
              </a:extLst>
            </p:cNvPr>
            <p:cNvCxnSpPr/>
            <p:nvPr/>
          </p:nvCxnSpPr>
          <p:spPr>
            <a:xfrm flipV="1">
              <a:off x="2943829" y="1626120"/>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FCCA18-AD0B-B729-1FF8-E9CD4A860BAC}"/>
                </a:ext>
              </a:extLst>
            </p:cNvPr>
            <p:cNvCxnSpPr>
              <a:cxnSpLocks/>
            </p:cNvCxnSpPr>
            <p:nvPr/>
          </p:nvCxnSpPr>
          <p:spPr>
            <a:xfrm>
              <a:off x="2943829" y="1403509"/>
              <a:ext cx="228074" cy="228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Picture 15" descr="A white book with purple and blue text&#10;&#10;AI-generated content may be incorrect.">
            <a:extLst>
              <a:ext uri="{FF2B5EF4-FFF2-40B4-BE49-F238E27FC236}">
                <a16:creationId xmlns:a16="http://schemas.microsoft.com/office/drawing/2014/main" id="{2CB62788-0562-EEDC-C6F3-2B9AA442FBB8}"/>
              </a:ext>
            </a:extLst>
          </p:cNvPr>
          <p:cNvPicPr>
            <a:picLocks noChangeAspect="1"/>
          </p:cNvPicPr>
          <p:nvPr/>
        </p:nvPicPr>
        <p:blipFill>
          <a:blip r:embed="rId2">
            <a:extLst>
              <a:ext uri="{28A0092B-C50C-407E-A947-70E740481C1C}">
                <a14:useLocalDpi xmlns:a14="http://schemas.microsoft.com/office/drawing/2010/main" val="0"/>
              </a:ext>
            </a:extLst>
          </a:blip>
          <a:srcRect l="1" t="2239" r="-8915" b="27055"/>
          <a:stretch>
            <a:fillRect/>
          </a:stretch>
        </p:blipFill>
        <p:spPr>
          <a:xfrm>
            <a:off x="-396808" y="4961965"/>
            <a:ext cx="3489192" cy="1698839"/>
          </a:xfrm>
          <a:prstGeom prst="rect">
            <a:avLst/>
          </a:prstGeom>
          <a:effectLst>
            <a:outerShdw blurRad="124606" dist="63410" dir="10800000" algn="r" rotWithShape="0">
              <a:prstClr val="black">
                <a:alpha val="9667"/>
              </a:prstClr>
            </a:outerShdw>
          </a:effectLst>
        </p:spPr>
      </p:pic>
    </p:spTree>
    <p:extLst>
      <p:ext uri="{BB962C8B-B14F-4D97-AF65-F5344CB8AC3E}">
        <p14:creationId xmlns:p14="http://schemas.microsoft.com/office/powerpoint/2010/main" val="3880137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4AB3EE-5C12-0000-DFC0-A4FE298CB5E2}"/>
              </a:ext>
            </a:extLst>
          </p:cNvPr>
          <p:cNvSpPr>
            <a:spLocks noGrp="1"/>
          </p:cNvSpPr>
          <p:nvPr>
            <p:ph type="title" idx="4294967295"/>
          </p:nvPr>
        </p:nvSpPr>
        <p:spPr>
          <a:xfrm>
            <a:off x="515938" y="441325"/>
            <a:ext cx="8702675" cy="468313"/>
          </a:xfrm>
          <a:prstGeom prst="rect">
            <a:avLst/>
          </a:prstGeom>
        </p:spPr>
        <p:txBody>
          <a:bodyPr lIns="0" tIns="0" rIns="0" bIns="0"/>
          <a:lstStyle/>
          <a:p>
            <a:br>
              <a:rPr lang="en-US" sz="3000" dirty="0"/>
            </a:br>
            <a:r>
              <a:rPr lang="en-US" sz="3000" dirty="0"/>
              <a:t>Your cloud and AI building blocks </a:t>
            </a:r>
            <a:endParaRPr lang="en-AU" sz="3000" dirty="0"/>
          </a:p>
        </p:txBody>
      </p:sp>
      <p:sp>
        <p:nvSpPr>
          <p:cNvPr id="14" name="TextBox 13">
            <a:extLst>
              <a:ext uri="{FF2B5EF4-FFF2-40B4-BE49-F238E27FC236}">
                <a16:creationId xmlns:a16="http://schemas.microsoft.com/office/drawing/2014/main" id="{DB81F573-CAC4-B825-E735-70A1E6D8C4D8}"/>
              </a:ext>
            </a:extLst>
          </p:cNvPr>
          <p:cNvSpPr txBox="1"/>
          <p:nvPr/>
        </p:nvSpPr>
        <p:spPr>
          <a:xfrm>
            <a:off x="522847" y="1556087"/>
            <a:ext cx="7773623" cy="430887"/>
          </a:xfrm>
          <a:prstGeom prst="rect">
            <a:avLst/>
          </a:prstGeom>
          <a:noFill/>
        </p:spPr>
        <p:txBody>
          <a:bodyPr wrap="square" lIns="0" tIns="0" rIns="0" bIns="0">
            <a:spAutoFit/>
          </a:bodyPr>
          <a:lstStyle/>
          <a:p>
            <a:pPr>
              <a:lnSpc>
                <a:spcPct val="100000"/>
              </a:lnSpc>
            </a:pPr>
            <a:r>
              <a:rPr lang="en-US" sz="1400" dirty="0">
                <a:latin typeface="Montserrat" pitchFamily="2" charset="77"/>
              </a:rPr>
              <a:t>These four sales plays create the intelligent cloud foundation your practice and customers need for AI success. Build systematically – each block strengthens the next. </a:t>
            </a:r>
          </a:p>
        </p:txBody>
      </p:sp>
      <p:sp>
        <p:nvSpPr>
          <p:cNvPr id="15" name="Rectangle: Rounded Corners 14">
            <a:extLst>
              <a:ext uri="{FF2B5EF4-FFF2-40B4-BE49-F238E27FC236}">
                <a16:creationId xmlns:a16="http://schemas.microsoft.com/office/drawing/2014/main" id="{BA1B7A03-E701-6B57-BDD7-775552424963}"/>
              </a:ext>
            </a:extLst>
          </p:cNvPr>
          <p:cNvSpPr/>
          <p:nvPr/>
        </p:nvSpPr>
        <p:spPr>
          <a:xfrm>
            <a:off x="57948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8" name="Text Placeholder 7">
            <a:extLst>
              <a:ext uri="{FF2B5EF4-FFF2-40B4-BE49-F238E27FC236}">
                <a16:creationId xmlns:a16="http://schemas.microsoft.com/office/drawing/2014/main" id="{5FF65F37-30D1-09A1-D0AD-8524CA6A27C4}"/>
              </a:ext>
            </a:extLst>
          </p:cNvPr>
          <p:cNvSpPr>
            <a:spLocks noGrp="1"/>
          </p:cNvSpPr>
          <p:nvPr>
            <p:ph type="body" sz="quarter" idx="4294967295"/>
          </p:nvPr>
        </p:nvSpPr>
        <p:spPr>
          <a:xfrm>
            <a:off x="764166" y="3580076"/>
            <a:ext cx="2247975" cy="702484"/>
          </a:xfrm>
          <a:prstGeom prst="rect">
            <a:avLst/>
          </a:prstGeom>
        </p:spPr>
        <p:txBody>
          <a:bodyPr lIns="0" tIns="0" rIns="0" bIns="0"/>
          <a:lstStyle/>
          <a:p>
            <a:pPr marL="0" indent="0">
              <a:buNone/>
            </a:pPr>
            <a:r>
              <a:rPr lang="en-AU" sz="1400" dirty="0">
                <a:solidFill>
                  <a:schemeClr val="accent2"/>
                </a:solidFill>
                <a:latin typeface="+mj-lt"/>
              </a:rPr>
              <a:t>Play 1: </a:t>
            </a:r>
          </a:p>
          <a:p>
            <a:pPr marL="0" indent="0">
              <a:buNone/>
            </a:pPr>
            <a:r>
              <a:rPr lang="en-AU" sz="1400" dirty="0">
                <a:latin typeface="+mj-lt"/>
              </a:rPr>
              <a:t>Power Hybrid Work </a:t>
            </a:r>
            <a:r>
              <a:rPr lang="en-AU" sz="1400" dirty="0">
                <a:latin typeface="Montserrat" pitchFamily="2" charset="77"/>
              </a:rPr>
              <a:t>Azure Virtual Desktop</a:t>
            </a:r>
          </a:p>
        </p:txBody>
      </p:sp>
      <p:sp>
        <p:nvSpPr>
          <p:cNvPr id="3" name="Rectangle: Rounded Corners 14">
            <a:extLst>
              <a:ext uri="{FF2B5EF4-FFF2-40B4-BE49-F238E27FC236}">
                <a16:creationId xmlns:a16="http://schemas.microsoft.com/office/drawing/2014/main" id="{BD8540E4-8D2D-861B-A34A-072A47998FA1}"/>
              </a:ext>
            </a:extLst>
          </p:cNvPr>
          <p:cNvSpPr/>
          <p:nvPr/>
        </p:nvSpPr>
        <p:spPr>
          <a:xfrm>
            <a:off x="335819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0" name="Text Placeholder 7">
            <a:extLst>
              <a:ext uri="{FF2B5EF4-FFF2-40B4-BE49-F238E27FC236}">
                <a16:creationId xmlns:a16="http://schemas.microsoft.com/office/drawing/2014/main" id="{DCC745EA-F932-0891-5687-ABE88AB8764C}"/>
              </a:ext>
            </a:extLst>
          </p:cNvPr>
          <p:cNvSpPr txBox="1">
            <a:spLocks/>
          </p:cNvSpPr>
          <p:nvPr/>
        </p:nvSpPr>
        <p:spPr>
          <a:xfrm>
            <a:off x="3542876"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2: </a:t>
            </a:r>
            <a:br>
              <a:rPr lang="en-AU" sz="1400" dirty="0">
                <a:solidFill>
                  <a:schemeClr val="accent2"/>
                </a:solidFill>
                <a:latin typeface="+mj-lt"/>
              </a:rPr>
            </a:br>
            <a:r>
              <a:rPr lang="en-AU" sz="1400" b="1" dirty="0">
                <a:latin typeface="Montserrat" pitchFamily="2" charset="77"/>
              </a:rPr>
              <a:t>Build Your Foundation </a:t>
            </a:r>
            <a:r>
              <a:rPr lang="en-AU" sz="1400" dirty="0">
                <a:latin typeface="Montserrat" pitchFamily="2" charset="77"/>
              </a:rPr>
              <a:t>Infrastructure, Apps and Security </a:t>
            </a:r>
          </a:p>
          <a:p>
            <a:pPr indent="0">
              <a:buFont typeface="Arial" panose="020B0604020202020204" pitchFamily="34" charset="0"/>
              <a:buNone/>
            </a:pPr>
            <a:endParaRPr lang="en-AU" sz="1400" dirty="0">
              <a:latin typeface="Montserrat" pitchFamily="2" charset="77"/>
            </a:endParaRPr>
          </a:p>
          <a:p>
            <a:pPr indent="0">
              <a:buFont typeface="Arial" panose="020B0604020202020204" pitchFamily="34" charset="0"/>
              <a:buNone/>
            </a:pPr>
            <a:r>
              <a:rPr lang="en-AU" sz="1400" dirty="0">
                <a:latin typeface="Montserrat" pitchFamily="2" charset="77"/>
              </a:rPr>
              <a:t>Move workloads to the cloud with confidence </a:t>
            </a:r>
          </a:p>
        </p:txBody>
      </p:sp>
      <p:sp>
        <p:nvSpPr>
          <p:cNvPr id="11" name="Rectangle: Rounded Corners 14">
            <a:extLst>
              <a:ext uri="{FF2B5EF4-FFF2-40B4-BE49-F238E27FC236}">
                <a16:creationId xmlns:a16="http://schemas.microsoft.com/office/drawing/2014/main" id="{A78FAA53-AA76-05EA-FA40-C317BC132ECC}"/>
              </a:ext>
            </a:extLst>
          </p:cNvPr>
          <p:cNvSpPr/>
          <p:nvPr/>
        </p:nvSpPr>
        <p:spPr>
          <a:xfrm>
            <a:off x="6136901"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2" name="Text Placeholder 7">
            <a:extLst>
              <a:ext uri="{FF2B5EF4-FFF2-40B4-BE49-F238E27FC236}">
                <a16:creationId xmlns:a16="http://schemas.microsoft.com/office/drawing/2014/main" id="{8CD01896-5BAA-51EC-09FC-57DA63D83D7E}"/>
              </a:ext>
            </a:extLst>
          </p:cNvPr>
          <p:cNvSpPr txBox="1">
            <a:spLocks/>
          </p:cNvSpPr>
          <p:nvPr/>
        </p:nvSpPr>
        <p:spPr>
          <a:xfrm>
            <a:off x="6330551" y="3580075"/>
            <a:ext cx="2247975" cy="2191871"/>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3: </a:t>
            </a:r>
            <a:br>
              <a:rPr lang="en-AU" sz="1400" dirty="0">
                <a:solidFill>
                  <a:schemeClr val="accent2"/>
                </a:solidFill>
                <a:latin typeface="+mj-lt"/>
              </a:rPr>
            </a:br>
            <a:r>
              <a:rPr lang="en-AU" sz="1400" b="1" dirty="0">
                <a:latin typeface="Montserrat" pitchFamily="2" charset="77"/>
              </a:rPr>
              <a:t>Unify Your Data </a:t>
            </a:r>
            <a:r>
              <a:rPr lang="en-AU" sz="1400" dirty="0">
                <a:latin typeface="Montserrat" pitchFamily="2" charset="77"/>
              </a:rPr>
              <a:t>Analytics and Intelligence </a:t>
            </a:r>
          </a:p>
          <a:p>
            <a:pPr indent="0">
              <a:buFont typeface="Arial" panose="020B0604020202020204" pitchFamily="34" charset="0"/>
              <a:buNone/>
            </a:pPr>
            <a:endParaRPr lang="en-AU" sz="1400" b="1" dirty="0">
              <a:latin typeface="Montserrat" pitchFamily="2" charset="77"/>
            </a:endParaRPr>
          </a:p>
          <a:p>
            <a:pPr indent="0">
              <a:buFont typeface="Arial" panose="020B0604020202020204" pitchFamily="34" charset="0"/>
              <a:buNone/>
            </a:pPr>
            <a:r>
              <a:rPr lang="en-AU" sz="1400" dirty="0">
                <a:latin typeface="Montserrat" pitchFamily="2" charset="77"/>
              </a:rPr>
              <a:t>Connect data silos and turn insight into action</a:t>
            </a:r>
          </a:p>
        </p:txBody>
      </p:sp>
      <p:pic>
        <p:nvPicPr>
          <p:cNvPr id="39" name="Graphic 38">
            <a:extLst>
              <a:ext uri="{FF2B5EF4-FFF2-40B4-BE49-F238E27FC236}">
                <a16:creationId xmlns:a16="http://schemas.microsoft.com/office/drawing/2014/main" id="{0D79C47D-73D8-1DCA-DEDD-AE9D9603A7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1703" y="2798948"/>
            <a:ext cx="387218" cy="479688"/>
          </a:xfrm>
          <a:prstGeom prst="rect">
            <a:avLst/>
          </a:prstGeom>
        </p:spPr>
      </p:pic>
      <p:sp>
        <p:nvSpPr>
          <p:cNvPr id="19" name="Rectangle: Rounded Corners 14">
            <a:extLst>
              <a:ext uri="{FF2B5EF4-FFF2-40B4-BE49-F238E27FC236}">
                <a16:creationId xmlns:a16="http://schemas.microsoft.com/office/drawing/2014/main" id="{BBDCD435-51EA-859F-D3C1-975BB4BF60B9}"/>
              </a:ext>
            </a:extLst>
          </p:cNvPr>
          <p:cNvSpPr/>
          <p:nvPr/>
        </p:nvSpPr>
        <p:spPr>
          <a:xfrm>
            <a:off x="8915959" y="2491665"/>
            <a:ext cx="2594025" cy="318166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0" name="Text Placeholder 7">
            <a:extLst>
              <a:ext uri="{FF2B5EF4-FFF2-40B4-BE49-F238E27FC236}">
                <a16:creationId xmlns:a16="http://schemas.microsoft.com/office/drawing/2014/main" id="{955EE305-48B0-856A-3073-F7EA66E8733C}"/>
              </a:ext>
            </a:extLst>
          </p:cNvPr>
          <p:cNvSpPr txBox="1">
            <a:spLocks/>
          </p:cNvSpPr>
          <p:nvPr/>
        </p:nvSpPr>
        <p:spPr>
          <a:xfrm>
            <a:off x="9109609" y="3580075"/>
            <a:ext cx="2247975" cy="702485"/>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AU" sz="1400" dirty="0">
                <a:solidFill>
                  <a:schemeClr val="accent2"/>
                </a:solidFill>
                <a:latin typeface="+mj-lt"/>
              </a:rPr>
              <a:t>Play 4: </a:t>
            </a:r>
            <a:br>
              <a:rPr lang="en-AU" sz="1400" dirty="0">
                <a:solidFill>
                  <a:schemeClr val="accent2"/>
                </a:solidFill>
                <a:latin typeface="+mj-lt"/>
              </a:rPr>
            </a:br>
            <a:r>
              <a:rPr lang="en-AU" sz="1400" b="1" dirty="0">
                <a:latin typeface="Montserrat" pitchFamily="2" charset="77"/>
              </a:rPr>
              <a:t>Accelerate with AI </a:t>
            </a:r>
            <a:r>
              <a:rPr lang="en-AU" sz="1400" dirty="0">
                <a:latin typeface="Montserrat" pitchFamily="2" charset="77"/>
              </a:rPr>
              <a:t>Intelligent Automation </a:t>
            </a:r>
          </a:p>
        </p:txBody>
      </p:sp>
      <p:cxnSp>
        <p:nvCxnSpPr>
          <p:cNvPr id="42" name="Straight Connector 41">
            <a:extLst>
              <a:ext uri="{FF2B5EF4-FFF2-40B4-BE49-F238E27FC236}">
                <a16:creationId xmlns:a16="http://schemas.microsoft.com/office/drawing/2014/main" id="{B66806B0-FBCB-D88A-7A3C-92388B7DDCF5}"/>
              </a:ext>
            </a:extLst>
          </p:cNvPr>
          <p:cNvCxnSpPr>
            <a:cxnSpLocks/>
          </p:cNvCxnSpPr>
          <p:nvPr/>
        </p:nvCxnSpPr>
        <p:spPr>
          <a:xfrm flipH="1">
            <a:off x="1296775" y="3075293"/>
            <a:ext cx="7980236" cy="0"/>
          </a:xfrm>
          <a:prstGeom prst="line">
            <a:avLst/>
          </a:prstGeom>
          <a:ln w="38100" cap="rnd">
            <a:gradFill flip="none" rotWithShape="1">
              <a:gsLst>
                <a:gs pos="100000">
                  <a:schemeClr val="accent2"/>
                </a:gs>
                <a:gs pos="0">
                  <a:schemeClr val="accent5"/>
                </a:gs>
                <a:gs pos="25000">
                  <a:schemeClr val="accent4"/>
                </a:gs>
                <a:gs pos="51000">
                  <a:schemeClr val="accent3"/>
                </a:gs>
                <a:gs pos="75000">
                  <a:schemeClr val="accent1"/>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9351B20-0FAA-A57E-3346-3CA0766195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167" y="2725195"/>
            <a:ext cx="690390" cy="690390"/>
          </a:xfrm>
          <a:prstGeom prst="rect">
            <a:avLst/>
          </a:prstGeom>
        </p:spPr>
      </p:pic>
      <p:pic>
        <p:nvPicPr>
          <p:cNvPr id="9" name="Graphic 8">
            <a:extLst>
              <a:ext uri="{FF2B5EF4-FFF2-40B4-BE49-F238E27FC236}">
                <a16:creationId xmlns:a16="http://schemas.microsoft.com/office/drawing/2014/main" id="{C2FB676E-91E7-B4C6-F34B-2DBCB94FE4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524145" y="2725195"/>
            <a:ext cx="690390" cy="690390"/>
          </a:xfrm>
          <a:prstGeom prst="rect">
            <a:avLst/>
          </a:prstGeom>
        </p:spPr>
      </p:pic>
      <p:pic>
        <p:nvPicPr>
          <p:cNvPr id="13" name="Graphic 12">
            <a:extLst>
              <a:ext uri="{FF2B5EF4-FFF2-40B4-BE49-F238E27FC236}">
                <a16:creationId xmlns:a16="http://schemas.microsoft.com/office/drawing/2014/main" id="{227EA501-8010-CAAB-EB11-7CBA9AE38F9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26068" y="2725195"/>
            <a:ext cx="690390" cy="690390"/>
          </a:xfrm>
          <a:prstGeom prst="rect">
            <a:avLst/>
          </a:prstGeom>
        </p:spPr>
      </p:pic>
      <p:grpSp>
        <p:nvGrpSpPr>
          <p:cNvPr id="2" name="Graphic 15">
            <a:extLst>
              <a:ext uri="{FF2B5EF4-FFF2-40B4-BE49-F238E27FC236}">
                <a16:creationId xmlns:a16="http://schemas.microsoft.com/office/drawing/2014/main" id="{D89E90F4-5260-8CC1-00D6-1213B857A0B9}"/>
              </a:ext>
            </a:extLst>
          </p:cNvPr>
          <p:cNvGrpSpPr/>
          <p:nvPr/>
        </p:nvGrpSpPr>
        <p:grpSpPr>
          <a:xfrm>
            <a:off x="9111213" y="2725195"/>
            <a:ext cx="690616" cy="690616"/>
            <a:chOff x="9111213" y="2574120"/>
            <a:chExt cx="690616" cy="690616"/>
          </a:xfrm>
        </p:grpSpPr>
        <p:sp>
          <p:nvSpPr>
            <p:cNvPr id="4" name="Freeform 3">
              <a:extLst>
                <a:ext uri="{FF2B5EF4-FFF2-40B4-BE49-F238E27FC236}">
                  <a16:creationId xmlns:a16="http://schemas.microsoft.com/office/drawing/2014/main" id="{EFAB79BF-F922-848B-CD1A-A0672DC9C02C}"/>
                </a:ext>
              </a:extLst>
            </p:cNvPr>
            <p:cNvSpPr/>
            <p:nvPr/>
          </p:nvSpPr>
          <p:spPr>
            <a:xfrm>
              <a:off x="9111213" y="2574120"/>
              <a:ext cx="690616" cy="690616"/>
            </a:xfrm>
            <a:custGeom>
              <a:avLst/>
              <a:gdLst>
                <a:gd name="connsiteX0" fmla="*/ 89638 w 690616"/>
                <a:gd name="connsiteY0" fmla="*/ 690616 h 690616"/>
                <a:gd name="connsiteX1" fmla="*/ 600979 w 690616"/>
                <a:gd name="connsiteY1" fmla="*/ 690616 h 690616"/>
                <a:gd name="connsiteX2" fmla="*/ 690616 w 690616"/>
                <a:gd name="connsiteY2" fmla="*/ 600979 h 690616"/>
                <a:gd name="connsiteX3" fmla="*/ 690616 w 690616"/>
                <a:gd name="connsiteY3" fmla="*/ 89638 h 690616"/>
                <a:gd name="connsiteX4" fmla="*/ 600979 w 690616"/>
                <a:gd name="connsiteY4" fmla="*/ 0 h 690616"/>
                <a:gd name="connsiteX5" fmla="*/ 89638 w 690616"/>
                <a:gd name="connsiteY5" fmla="*/ 0 h 690616"/>
                <a:gd name="connsiteX6" fmla="*/ 0 w 690616"/>
                <a:gd name="connsiteY6" fmla="*/ 89638 h 690616"/>
                <a:gd name="connsiteX7" fmla="*/ 0 w 690616"/>
                <a:gd name="connsiteY7" fmla="*/ 600979 h 690616"/>
                <a:gd name="connsiteX8" fmla="*/ 89638 w 690616"/>
                <a:gd name="connsiteY8" fmla="*/ 690616 h 69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616" h="690616">
                  <a:moveTo>
                    <a:pt x="89638" y="690616"/>
                  </a:moveTo>
                  <a:lnTo>
                    <a:pt x="600979" y="690616"/>
                  </a:lnTo>
                  <a:cubicBezTo>
                    <a:pt x="650438" y="690616"/>
                    <a:pt x="690616" y="650438"/>
                    <a:pt x="690616" y="600979"/>
                  </a:cubicBezTo>
                  <a:lnTo>
                    <a:pt x="690616" y="89638"/>
                  </a:lnTo>
                  <a:cubicBezTo>
                    <a:pt x="690616" y="40178"/>
                    <a:pt x="650438" y="0"/>
                    <a:pt x="600979" y="0"/>
                  </a:cubicBezTo>
                  <a:lnTo>
                    <a:pt x="89638" y="0"/>
                  </a:lnTo>
                  <a:cubicBezTo>
                    <a:pt x="40178" y="0"/>
                    <a:pt x="0" y="40178"/>
                    <a:pt x="0" y="89638"/>
                  </a:cubicBezTo>
                  <a:lnTo>
                    <a:pt x="0" y="600979"/>
                  </a:lnTo>
                  <a:cubicBezTo>
                    <a:pt x="0" y="650438"/>
                    <a:pt x="40178" y="690616"/>
                    <a:pt x="89638" y="690616"/>
                  </a:cubicBezTo>
                </a:path>
              </a:pathLst>
            </a:custGeom>
            <a:solidFill>
              <a:schemeClr val="accent5"/>
            </a:solidFill>
            <a:ln w="11243" cap="flat">
              <a:noFill/>
              <a:prstDash val="solid"/>
              <a:miter/>
            </a:ln>
          </p:spPr>
          <p:txBody>
            <a:bodyPr rtlCol="0" anchor="ctr"/>
            <a:lstStyle/>
            <a:p>
              <a:endParaRPr lang="en-US" dirty="0">
                <a:latin typeface="Montserrat" pitchFamily="2" charset="77"/>
              </a:endParaRPr>
            </a:p>
          </p:txBody>
        </p:sp>
        <p:grpSp>
          <p:nvGrpSpPr>
            <p:cNvPr id="5" name="Graphic 15">
              <a:extLst>
                <a:ext uri="{FF2B5EF4-FFF2-40B4-BE49-F238E27FC236}">
                  <a16:creationId xmlns:a16="http://schemas.microsoft.com/office/drawing/2014/main" id="{6F2E16D8-C5BE-62C1-FC41-240300CD4A58}"/>
                </a:ext>
              </a:extLst>
            </p:cNvPr>
            <p:cNvGrpSpPr/>
            <p:nvPr/>
          </p:nvGrpSpPr>
          <p:grpSpPr>
            <a:xfrm>
              <a:off x="9240123" y="2661918"/>
              <a:ext cx="432795" cy="514991"/>
              <a:chOff x="9240123" y="2661918"/>
              <a:chExt cx="432795" cy="514991"/>
            </a:xfrm>
            <a:solidFill>
              <a:srgbClr val="FFFFFF"/>
            </a:solidFill>
          </p:grpSpPr>
          <p:grpSp>
            <p:nvGrpSpPr>
              <p:cNvPr id="17" name="Graphic 15">
                <a:extLst>
                  <a:ext uri="{FF2B5EF4-FFF2-40B4-BE49-F238E27FC236}">
                    <a16:creationId xmlns:a16="http://schemas.microsoft.com/office/drawing/2014/main" id="{C73B1A20-11E8-0CE2-6924-AD734DA851CC}"/>
                  </a:ext>
                </a:extLst>
              </p:cNvPr>
              <p:cNvGrpSpPr/>
              <p:nvPr/>
            </p:nvGrpSpPr>
            <p:grpSpPr>
              <a:xfrm>
                <a:off x="9392970" y="2803646"/>
                <a:ext cx="114707" cy="110009"/>
                <a:chOff x="9392970" y="2803646"/>
                <a:chExt cx="114707" cy="110009"/>
              </a:xfrm>
              <a:solidFill>
                <a:srgbClr val="FFFFFF"/>
              </a:solidFill>
            </p:grpSpPr>
            <p:grpSp>
              <p:nvGrpSpPr>
                <p:cNvPr id="18" name="Graphic 15">
                  <a:extLst>
                    <a:ext uri="{FF2B5EF4-FFF2-40B4-BE49-F238E27FC236}">
                      <a16:creationId xmlns:a16="http://schemas.microsoft.com/office/drawing/2014/main" id="{53D4A85F-3AB8-80E2-47C2-311CEEBC8FFD}"/>
                    </a:ext>
                  </a:extLst>
                </p:cNvPr>
                <p:cNvGrpSpPr/>
                <p:nvPr/>
              </p:nvGrpSpPr>
              <p:grpSpPr>
                <a:xfrm>
                  <a:off x="9392970" y="2803646"/>
                  <a:ext cx="84433" cy="110009"/>
                  <a:chOff x="9392970" y="2803646"/>
                  <a:chExt cx="84433" cy="110009"/>
                </a:xfrm>
                <a:solidFill>
                  <a:srgbClr val="FFFFFF"/>
                </a:solidFill>
              </p:grpSpPr>
              <p:sp>
                <p:nvSpPr>
                  <p:cNvPr id="22" name="Freeform 21">
                    <a:extLst>
                      <a:ext uri="{FF2B5EF4-FFF2-40B4-BE49-F238E27FC236}">
                        <a16:creationId xmlns:a16="http://schemas.microsoft.com/office/drawing/2014/main" id="{884DDCE6-5C7E-40B4-F4DD-E223C8F0ABBA}"/>
                      </a:ext>
                    </a:extLst>
                  </p:cNvPr>
                  <p:cNvSpPr/>
                  <p:nvPr/>
                </p:nvSpPr>
                <p:spPr>
                  <a:xfrm>
                    <a:off x="9392970" y="2803646"/>
                    <a:ext cx="84433" cy="110009"/>
                  </a:xfrm>
                  <a:custGeom>
                    <a:avLst/>
                    <a:gdLst>
                      <a:gd name="connsiteX0" fmla="*/ 78943 w 84433"/>
                      <a:gd name="connsiteY0" fmla="*/ 110010 h 110009"/>
                      <a:gd name="connsiteX1" fmla="*/ 73737 w 84433"/>
                      <a:gd name="connsiteY1" fmla="*/ 106388 h 110009"/>
                      <a:gd name="connsiteX2" fmla="*/ 40010 w 84433"/>
                      <a:gd name="connsiteY2" fmla="*/ 21164 h 110009"/>
                      <a:gd name="connsiteX3" fmla="*/ 10923 w 84433"/>
                      <a:gd name="connsiteY3" fmla="*/ 94504 h 110009"/>
                      <a:gd name="connsiteX4" fmla="*/ 3566 w 84433"/>
                      <a:gd name="connsiteY4" fmla="*/ 97673 h 110009"/>
                      <a:gd name="connsiteX5" fmla="*/ 397 w 84433"/>
                      <a:gd name="connsiteY5" fmla="*/ 90317 h 110009"/>
                      <a:gd name="connsiteX6" fmla="*/ 34690 w 84433"/>
                      <a:gd name="connsiteY6" fmla="*/ 3622 h 110009"/>
                      <a:gd name="connsiteX7" fmla="*/ 39897 w 84433"/>
                      <a:gd name="connsiteY7" fmla="*/ 0 h 110009"/>
                      <a:gd name="connsiteX8" fmla="*/ 39897 w 84433"/>
                      <a:gd name="connsiteY8" fmla="*/ 0 h 110009"/>
                      <a:gd name="connsiteX9" fmla="*/ 45103 w 84433"/>
                      <a:gd name="connsiteY9" fmla="*/ 3622 h 110009"/>
                      <a:gd name="connsiteX10" fmla="*/ 84036 w 84433"/>
                      <a:gd name="connsiteY10" fmla="*/ 102200 h 110009"/>
                      <a:gd name="connsiteX11" fmla="*/ 80867 w 84433"/>
                      <a:gd name="connsiteY11" fmla="*/ 109557 h 110009"/>
                      <a:gd name="connsiteX12" fmla="*/ 78830 w 84433"/>
                      <a:gd name="connsiteY12" fmla="*/ 110010 h 1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33" h="110009">
                        <a:moveTo>
                          <a:pt x="78943" y="110010"/>
                        </a:moveTo>
                        <a:cubicBezTo>
                          <a:pt x="76680" y="110010"/>
                          <a:pt x="74529" y="108652"/>
                          <a:pt x="73737" y="106388"/>
                        </a:cubicBezTo>
                        <a:lnTo>
                          <a:pt x="40010" y="21164"/>
                        </a:lnTo>
                        <a:lnTo>
                          <a:pt x="10923" y="94504"/>
                        </a:lnTo>
                        <a:cubicBezTo>
                          <a:pt x="9791" y="97447"/>
                          <a:pt x="6396" y="98805"/>
                          <a:pt x="3566" y="97673"/>
                        </a:cubicBezTo>
                        <a:cubicBezTo>
                          <a:pt x="624" y="96541"/>
                          <a:pt x="-735" y="93259"/>
                          <a:pt x="397" y="90317"/>
                        </a:cubicBezTo>
                        <a:lnTo>
                          <a:pt x="34690" y="3622"/>
                        </a:lnTo>
                        <a:cubicBezTo>
                          <a:pt x="35596" y="1471"/>
                          <a:pt x="37633" y="0"/>
                          <a:pt x="39897" y="0"/>
                        </a:cubicBezTo>
                        <a:lnTo>
                          <a:pt x="39897" y="0"/>
                        </a:lnTo>
                        <a:cubicBezTo>
                          <a:pt x="42273" y="0"/>
                          <a:pt x="44311" y="1471"/>
                          <a:pt x="45103" y="3622"/>
                        </a:cubicBezTo>
                        <a:lnTo>
                          <a:pt x="84036" y="102200"/>
                        </a:lnTo>
                        <a:cubicBezTo>
                          <a:pt x="85168" y="105143"/>
                          <a:pt x="83810" y="108425"/>
                          <a:pt x="80867" y="109557"/>
                        </a:cubicBezTo>
                        <a:cubicBezTo>
                          <a:pt x="80188" y="109783"/>
                          <a:pt x="79509" y="110010"/>
                          <a:pt x="78830" y="110010"/>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24" name="Freeform 23">
                    <a:extLst>
                      <a:ext uri="{FF2B5EF4-FFF2-40B4-BE49-F238E27FC236}">
                        <a16:creationId xmlns:a16="http://schemas.microsoft.com/office/drawing/2014/main" id="{DCBB6D3A-893A-3263-3352-D9407A13EB01}"/>
                      </a:ext>
                    </a:extLst>
                  </p:cNvPr>
                  <p:cNvSpPr/>
                  <p:nvPr/>
                </p:nvSpPr>
                <p:spPr>
                  <a:xfrm>
                    <a:off x="9402195" y="2867026"/>
                    <a:ext cx="61342" cy="11317"/>
                  </a:xfrm>
                  <a:custGeom>
                    <a:avLst/>
                    <a:gdLst>
                      <a:gd name="connsiteX0" fmla="*/ 55684 w 61342"/>
                      <a:gd name="connsiteY0" fmla="*/ 11318 h 11317"/>
                      <a:gd name="connsiteX1" fmla="*/ 5659 w 61342"/>
                      <a:gd name="connsiteY1" fmla="*/ 11318 h 11317"/>
                      <a:gd name="connsiteX2" fmla="*/ 0 w 61342"/>
                      <a:gd name="connsiteY2" fmla="*/ 5659 h 11317"/>
                      <a:gd name="connsiteX3" fmla="*/ 5659 w 61342"/>
                      <a:gd name="connsiteY3" fmla="*/ 0 h 11317"/>
                      <a:gd name="connsiteX4" fmla="*/ 55684 w 61342"/>
                      <a:gd name="connsiteY4" fmla="*/ 0 h 11317"/>
                      <a:gd name="connsiteX5" fmla="*/ 61343 w 61342"/>
                      <a:gd name="connsiteY5" fmla="*/ 5659 h 11317"/>
                      <a:gd name="connsiteX6" fmla="*/ 55684 w 61342"/>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2" h="11317">
                        <a:moveTo>
                          <a:pt x="55684" y="11318"/>
                        </a:moveTo>
                        <a:lnTo>
                          <a:pt x="5659" y="11318"/>
                        </a:lnTo>
                        <a:cubicBezTo>
                          <a:pt x="2490" y="11318"/>
                          <a:pt x="0" y="8828"/>
                          <a:pt x="0" y="5659"/>
                        </a:cubicBezTo>
                        <a:cubicBezTo>
                          <a:pt x="0" y="2490"/>
                          <a:pt x="2490" y="0"/>
                          <a:pt x="5659" y="0"/>
                        </a:cubicBezTo>
                        <a:lnTo>
                          <a:pt x="55684" y="0"/>
                        </a:lnTo>
                        <a:cubicBezTo>
                          <a:pt x="58853" y="0"/>
                          <a:pt x="61343" y="2490"/>
                          <a:pt x="61343" y="5659"/>
                        </a:cubicBezTo>
                        <a:cubicBezTo>
                          <a:pt x="61343" y="8828"/>
                          <a:pt x="58853" y="11318"/>
                          <a:pt x="55684"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sp>
              <p:nvSpPr>
                <p:cNvPr id="26" name="Freeform 25">
                  <a:extLst>
                    <a:ext uri="{FF2B5EF4-FFF2-40B4-BE49-F238E27FC236}">
                      <a16:creationId xmlns:a16="http://schemas.microsoft.com/office/drawing/2014/main" id="{D851EAA1-D63B-0AE3-EDFB-F90FDEE2E422}"/>
                    </a:ext>
                  </a:extLst>
                </p:cNvPr>
                <p:cNvSpPr/>
                <p:nvPr/>
              </p:nvSpPr>
              <p:spPr>
                <a:xfrm>
                  <a:off x="9496360" y="2810097"/>
                  <a:ext cx="11317" cy="101181"/>
                </a:xfrm>
                <a:custGeom>
                  <a:avLst/>
                  <a:gdLst>
                    <a:gd name="connsiteX0" fmla="*/ 5659 w 11317"/>
                    <a:gd name="connsiteY0" fmla="*/ 101182 h 101181"/>
                    <a:gd name="connsiteX1" fmla="*/ 0 w 11317"/>
                    <a:gd name="connsiteY1" fmla="*/ 95523 h 101181"/>
                    <a:gd name="connsiteX2" fmla="*/ 0 w 11317"/>
                    <a:gd name="connsiteY2" fmla="*/ 5659 h 101181"/>
                    <a:gd name="connsiteX3" fmla="*/ 5659 w 11317"/>
                    <a:gd name="connsiteY3" fmla="*/ 0 h 101181"/>
                    <a:gd name="connsiteX4" fmla="*/ 11318 w 11317"/>
                    <a:gd name="connsiteY4" fmla="*/ 5659 h 101181"/>
                    <a:gd name="connsiteX5" fmla="*/ 11318 w 11317"/>
                    <a:gd name="connsiteY5" fmla="*/ 95523 h 101181"/>
                    <a:gd name="connsiteX6" fmla="*/ 5659 w 11317"/>
                    <a:gd name="connsiteY6" fmla="*/ 101182 h 1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101181">
                      <a:moveTo>
                        <a:pt x="5659" y="101182"/>
                      </a:moveTo>
                      <a:cubicBezTo>
                        <a:pt x="2490" y="101182"/>
                        <a:pt x="0" y="98692"/>
                        <a:pt x="0" y="95523"/>
                      </a:cubicBezTo>
                      <a:lnTo>
                        <a:pt x="0" y="5659"/>
                      </a:lnTo>
                      <a:cubicBezTo>
                        <a:pt x="0" y="2490"/>
                        <a:pt x="2490" y="0"/>
                        <a:pt x="5659" y="0"/>
                      </a:cubicBezTo>
                      <a:cubicBezTo>
                        <a:pt x="8828" y="0"/>
                        <a:pt x="11318" y="2490"/>
                        <a:pt x="11318" y="5659"/>
                      </a:cubicBezTo>
                      <a:lnTo>
                        <a:pt x="11318" y="95523"/>
                      </a:lnTo>
                      <a:cubicBezTo>
                        <a:pt x="11318" y="98692"/>
                        <a:pt x="8828" y="101182"/>
                        <a:pt x="5659" y="101182"/>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grpSp>
            <p:nvGrpSpPr>
              <p:cNvPr id="28" name="Graphic 15">
                <a:extLst>
                  <a:ext uri="{FF2B5EF4-FFF2-40B4-BE49-F238E27FC236}">
                    <a16:creationId xmlns:a16="http://schemas.microsoft.com/office/drawing/2014/main" id="{8A9B8A0A-94A6-3A98-3B63-B69EAF7C505A}"/>
                  </a:ext>
                </a:extLst>
              </p:cNvPr>
              <p:cNvGrpSpPr/>
              <p:nvPr/>
            </p:nvGrpSpPr>
            <p:grpSpPr>
              <a:xfrm>
                <a:off x="9240123" y="2661918"/>
                <a:ext cx="432795" cy="514991"/>
                <a:chOff x="9240123" y="2661918"/>
                <a:chExt cx="432795" cy="514991"/>
              </a:xfrm>
              <a:solidFill>
                <a:srgbClr val="FFFFFF"/>
              </a:solidFill>
            </p:grpSpPr>
            <p:sp>
              <p:nvSpPr>
                <p:cNvPr id="30" name="Freeform 29">
                  <a:extLst>
                    <a:ext uri="{FF2B5EF4-FFF2-40B4-BE49-F238E27FC236}">
                      <a16:creationId xmlns:a16="http://schemas.microsoft.com/office/drawing/2014/main" id="{23A01C8C-D830-A3B2-C0A6-5A475969D93D}"/>
                    </a:ext>
                  </a:extLst>
                </p:cNvPr>
                <p:cNvSpPr/>
                <p:nvPr/>
              </p:nvSpPr>
              <p:spPr>
                <a:xfrm>
                  <a:off x="9357829" y="2661918"/>
                  <a:ext cx="197496" cy="344770"/>
                </a:xfrm>
                <a:custGeom>
                  <a:avLst/>
                  <a:gdLst>
                    <a:gd name="connsiteX0" fmla="*/ 155960 w 197496"/>
                    <a:gd name="connsiteY0" fmla="*/ 344771 h 344770"/>
                    <a:gd name="connsiteX1" fmla="*/ 41537 w 197496"/>
                    <a:gd name="connsiteY1" fmla="*/ 344771 h 344770"/>
                    <a:gd name="connsiteX2" fmla="*/ 36557 w 197496"/>
                    <a:gd name="connsiteY2" fmla="*/ 341828 h 344770"/>
                    <a:gd name="connsiteX3" fmla="*/ 0 w 197496"/>
                    <a:gd name="connsiteY3" fmla="*/ 211672 h 344770"/>
                    <a:gd name="connsiteX4" fmla="*/ 94731 w 197496"/>
                    <a:gd name="connsiteY4" fmla="*/ 1613 h 344770"/>
                    <a:gd name="connsiteX5" fmla="*/ 102653 w 197496"/>
                    <a:gd name="connsiteY5" fmla="*/ 1613 h 344770"/>
                    <a:gd name="connsiteX6" fmla="*/ 197497 w 197496"/>
                    <a:gd name="connsiteY6" fmla="*/ 211672 h 344770"/>
                    <a:gd name="connsiteX7" fmla="*/ 160940 w 197496"/>
                    <a:gd name="connsiteY7" fmla="*/ 341828 h 344770"/>
                    <a:gd name="connsiteX8" fmla="*/ 155960 w 197496"/>
                    <a:gd name="connsiteY8" fmla="*/ 344771 h 344770"/>
                    <a:gd name="connsiteX9" fmla="*/ 44819 w 197496"/>
                    <a:gd name="connsiteY9" fmla="*/ 333453 h 344770"/>
                    <a:gd name="connsiteX10" fmla="*/ 152565 w 197496"/>
                    <a:gd name="connsiteY10" fmla="*/ 333453 h 344770"/>
                    <a:gd name="connsiteX11" fmla="*/ 186179 w 197496"/>
                    <a:gd name="connsiteY11" fmla="*/ 211672 h 344770"/>
                    <a:gd name="connsiteX12" fmla="*/ 98692 w 197496"/>
                    <a:gd name="connsiteY12" fmla="*/ 13949 h 344770"/>
                    <a:gd name="connsiteX13" fmla="*/ 11318 w 197496"/>
                    <a:gd name="connsiteY13" fmla="*/ 211672 h 344770"/>
                    <a:gd name="connsiteX14" fmla="*/ 44932 w 197496"/>
                    <a:gd name="connsiteY14" fmla="*/ 333453 h 3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496" h="344770">
                      <a:moveTo>
                        <a:pt x="155960" y="344771"/>
                      </a:moveTo>
                      <a:lnTo>
                        <a:pt x="41537" y="344771"/>
                      </a:lnTo>
                      <a:cubicBezTo>
                        <a:pt x="39499" y="344771"/>
                        <a:pt x="37575" y="343639"/>
                        <a:pt x="36557" y="341828"/>
                      </a:cubicBezTo>
                      <a:cubicBezTo>
                        <a:pt x="12336" y="297575"/>
                        <a:pt x="0" y="253775"/>
                        <a:pt x="0" y="211672"/>
                      </a:cubicBezTo>
                      <a:cubicBezTo>
                        <a:pt x="0" y="96909"/>
                        <a:pt x="90882" y="5461"/>
                        <a:pt x="94731" y="1613"/>
                      </a:cubicBezTo>
                      <a:cubicBezTo>
                        <a:pt x="96881" y="-538"/>
                        <a:pt x="100503" y="-538"/>
                        <a:pt x="102653" y="1613"/>
                      </a:cubicBezTo>
                      <a:cubicBezTo>
                        <a:pt x="106501" y="5461"/>
                        <a:pt x="197497" y="96796"/>
                        <a:pt x="197497" y="211672"/>
                      </a:cubicBezTo>
                      <a:cubicBezTo>
                        <a:pt x="197497" y="253775"/>
                        <a:pt x="185160" y="297575"/>
                        <a:pt x="160940" y="341828"/>
                      </a:cubicBezTo>
                      <a:cubicBezTo>
                        <a:pt x="159921" y="343639"/>
                        <a:pt x="157997" y="344771"/>
                        <a:pt x="155960" y="344771"/>
                      </a:cubicBezTo>
                      <a:close/>
                      <a:moveTo>
                        <a:pt x="44819" y="333453"/>
                      </a:moveTo>
                      <a:lnTo>
                        <a:pt x="152565" y="333453"/>
                      </a:lnTo>
                      <a:cubicBezTo>
                        <a:pt x="174861" y="291803"/>
                        <a:pt x="186179" y="250945"/>
                        <a:pt x="186179" y="211672"/>
                      </a:cubicBezTo>
                      <a:cubicBezTo>
                        <a:pt x="186179" y="115018"/>
                        <a:pt x="116348" y="33076"/>
                        <a:pt x="98692" y="13949"/>
                      </a:cubicBezTo>
                      <a:cubicBezTo>
                        <a:pt x="81149" y="33076"/>
                        <a:pt x="11318" y="115131"/>
                        <a:pt x="11318" y="211672"/>
                      </a:cubicBezTo>
                      <a:cubicBezTo>
                        <a:pt x="11318" y="250945"/>
                        <a:pt x="22636" y="291916"/>
                        <a:pt x="44932" y="333453"/>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1" name="Freeform 30">
                  <a:extLst>
                    <a:ext uri="{FF2B5EF4-FFF2-40B4-BE49-F238E27FC236}">
                      <a16:creationId xmlns:a16="http://schemas.microsoft.com/office/drawing/2014/main" id="{D59D70F6-0D23-5E79-88DE-F33FB71A0E07}"/>
                    </a:ext>
                  </a:extLst>
                </p:cNvPr>
                <p:cNvSpPr/>
                <p:nvPr/>
              </p:nvSpPr>
              <p:spPr>
                <a:xfrm>
                  <a:off x="9321239" y="2880806"/>
                  <a:ext cx="71814" cy="124976"/>
                </a:xfrm>
                <a:custGeom>
                  <a:avLst/>
                  <a:gdLst>
                    <a:gd name="connsiteX0" fmla="*/ 6937 w 71814"/>
                    <a:gd name="connsiteY0" fmla="*/ 124977 h 124976"/>
                    <a:gd name="connsiteX1" fmla="*/ 1392 w 71814"/>
                    <a:gd name="connsiteY1" fmla="*/ 120223 h 124976"/>
                    <a:gd name="connsiteX2" fmla="*/ 23122 w 71814"/>
                    <a:gd name="connsiteY2" fmla="*/ 18476 h 124976"/>
                    <a:gd name="connsiteX3" fmla="*/ 38967 w 71814"/>
                    <a:gd name="connsiteY3" fmla="*/ 1386 h 124976"/>
                    <a:gd name="connsiteX4" fmla="*/ 47003 w 71814"/>
                    <a:gd name="connsiteY4" fmla="*/ 1952 h 124976"/>
                    <a:gd name="connsiteX5" fmla="*/ 46437 w 71814"/>
                    <a:gd name="connsiteY5" fmla="*/ 9987 h 124976"/>
                    <a:gd name="connsiteX6" fmla="*/ 32289 w 71814"/>
                    <a:gd name="connsiteY6" fmla="*/ 25153 h 124976"/>
                    <a:gd name="connsiteX7" fmla="*/ 12030 w 71814"/>
                    <a:gd name="connsiteY7" fmla="*/ 112640 h 124976"/>
                    <a:gd name="connsiteX8" fmla="*/ 63074 w 71814"/>
                    <a:gd name="connsiteY8" fmla="*/ 91476 h 124976"/>
                    <a:gd name="connsiteX9" fmla="*/ 70883 w 71814"/>
                    <a:gd name="connsiteY9" fmla="*/ 93060 h 124976"/>
                    <a:gd name="connsiteX10" fmla="*/ 69299 w 71814"/>
                    <a:gd name="connsiteY10" fmla="*/ 100870 h 124976"/>
                    <a:gd name="connsiteX11" fmla="*/ 7956 w 71814"/>
                    <a:gd name="connsiteY11" fmla="*/ 124864 h 124976"/>
                    <a:gd name="connsiteX12" fmla="*/ 7051 w 71814"/>
                    <a:gd name="connsiteY12" fmla="*/ 124864 h 12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14" h="124976">
                      <a:moveTo>
                        <a:pt x="6937" y="124977"/>
                      </a:moveTo>
                      <a:cubicBezTo>
                        <a:pt x="4221" y="124977"/>
                        <a:pt x="1844" y="122940"/>
                        <a:pt x="1392" y="120223"/>
                      </a:cubicBezTo>
                      <a:cubicBezTo>
                        <a:pt x="1052" y="117846"/>
                        <a:pt x="-7663" y="60352"/>
                        <a:pt x="23122" y="18476"/>
                      </a:cubicBezTo>
                      <a:cubicBezTo>
                        <a:pt x="27536" y="12364"/>
                        <a:pt x="32855" y="6705"/>
                        <a:pt x="38967" y="1386"/>
                      </a:cubicBezTo>
                      <a:cubicBezTo>
                        <a:pt x="41344" y="-652"/>
                        <a:pt x="44852" y="-425"/>
                        <a:pt x="47003" y="1952"/>
                      </a:cubicBezTo>
                      <a:cubicBezTo>
                        <a:pt x="49040" y="4328"/>
                        <a:pt x="48814" y="7837"/>
                        <a:pt x="46437" y="9987"/>
                      </a:cubicBezTo>
                      <a:cubicBezTo>
                        <a:pt x="41004" y="14741"/>
                        <a:pt x="36251" y="19834"/>
                        <a:pt x="32289" y="25153"/>
                      </a:cubicBezTo>
                      <a:cubicBezTo>
                        <a:pt x="9767" y="55825"/>
                        <a:pt x="10785" y="97361"/>
                        <a:pt x="12030" y="112640"/>
                      </a:cubicBezTo>
                      <a:cubicBezTo>
                        <a:pt x="21990" y="110377"/>
                        <a:pt x="43381" y="104491"/>
                        <a:pt x="63074" y="91476"/>
                      </a:cubicBezTo>
                      <a:cubicBezTo>
                        <a:pt x="65677" y="89778"/>
                        <a:pt x="69186" y="90457"/>
                        <a:pt x="70883" y="93060"/>
                      </a:cubicBezTo>
                      <a:cubicBezTo>
                        <a:pt x="72581" y="95663"/>
                        <a:pt x="71902" y="99172"/>
                        <a:pt x="69299" y="100870"/>
                      </a:cubicBezTo>
                      <a:cubicBezTo>
                        <a:pt x="40438" y="119884"/>
                        <a:pt x="9201" y="124637"/>
                        <a:pt x="7956" y="124864"/>
                      </a:cubicBezTo>
                      <a:cubicBezTo>
                        <a:pt x="7616" y="124864"/>
                        <a:pt x="7390" y="124864"/>
                        <a:pt x="7051" y="12486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2" name="Freeform 31">
                  <a:extLst>
                    <a:ext uri="{FF2B5EF4-FFF2-40B4-BE49-F238E27FC236}">
                      <a16:creationId xmlns:a16="http://schemas.microsoft.com/office/drawing/2014/main" id="{08B47D77-0A49-8C8A-7329-AD998E2BADEC}"/>
                    </a:ext>
                  </a:extLst>
                </p:cNvPr>
                <p:cNvSpPr/>
                <p:nvPr/>
              </p:nvSpPr>
              <p:spPr>
                <a:xfrm>
                  <a:off x="9520101" y="2880919"/>
                  <a:ext cx="71785" cy="124863"/>
                </a:xfrm>
                <a:custGeom>
                  <a:avLst/>
                  <a:gdLst>
                    <a:gd name="connsiteX0" fmla="*/ 64764 w 71785"/>
                    <a:gd name="connsiteY0" fmla="*/ 124864 h 124863"/>
                    <a:gd name="connsiteX1" fmla="*/ 63859 w 71785"/>
                    <a:gd name="connsiteY1" fmla="*/ 124864 h 124863"/>
                    <a:gd name="connsiteX2" fmla="*/ 2516 w 71785"/>
                    <a:gd name="connsiteY2" fmla="*/ 100870 h 124863"/>
                    <a:gd name="connsiteX3" fmla="*/ 931 w 71785"/>
                    <a:gd name="connsiteY3" fmla="*/ 93060 h 124863"/>
                    <a:gd name="connsiteX4" fmla="*/ 8741 w 71785"/>
                    <a:gd name="connsiteY4" fmla="*/ 91476 h 124863"/>
                    <a:gd name="connsiteX5" fmla="*/ 59784 w 71785"/>
                    <a:gd name="connsiteY5" fmla="*/ 112640 h 124863"/>
                    <a:gd name="connsiteX6" fmla="*/ 39525 w 71785"/>
                    <a:gd name="connsiteY6" fmla="*/ 25153 h 124863"/>
                    <a:gd name="connsiteX7" fmla="*/ 25378 w 71785"/>
                    <a:gd name="connsiteY7" fmla="*/ 9987 h 124863"/>
                    <a:gd name="connsiteX8" fmla="*/ 24812 w 71785"/>
                    <a:gd name="connsiteY8" fmla="*/ 1952 h 124863"/>
                    <a:gd name="connsiteX9" fmla="*/ 32848 w 71785"/>
                    <a:gd name="connsiteY9" fmla="*/ 1386 h 124863"/>
                    <a:gd name="connsiteX10" fmla="*/ 48693 w 71785"/>
                    <a:gd name="connsiteY10" fmla="*/ 18362 h 124863"/>
                    <a:gd name="connsiteX11" fmla="*/ 70423 w 71785"/>
                    <a:gd name="connsiteY11" fmla="*/ 120110 h 124863"/>
                    <a:gd name="connsiteX12" fmla="*/ 64877 w 71785"/>
                    <a:gd name="connsiteY12" fmla="*/ 124864 h 1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85" h="124863">
                      <a:moveTo>
                        <a:pt x="64764" y="124864"/>
                      </a:moveTo>
                      <a:cubicBezTo>
                        <a:pt x="64764" y="124864"/>
                        <a:pt x="64198" y="124864"/>
                        <a:pt x="63859" y="124864"/>
                      </a:cubicBezTo>
                      <a:cubicBezTo>
                        <a:pt x="62500" y="124637"/>
                        <a:pt x="31376" y="119884"/>
                        <a:pt x="2516" y="100870"/>
                      </a:cubicBezTo>
                      <a:cubicBezTo>
                        <a:pt x="-87" y="99172"/>
                        <a:pt x="-766" y="95663"/>
                        <a:pt x="931" y="93060"/>
                      </a:cubicBezTo>
                      <a:cubicBezTo>
                        <a:pt x="2629" y="90457"/>
                        <a:pt x="6137" y="89778"/>
                        <a:pt x="8741" y="91476"/>
                      </a:cubicBezTo>
                      <a:cubicBezTo>
                        <a:pt x="28434" y="104378"/>
                        <a:pt x="49824" y="110377"/>
                        <a:pt x="59784" y="112640"/>
                      </a:cubicBezTo>
                      <a:cubicBezTo>
                        <a:pt x="61029" y="97474"/>
                        <a:pt x="62048" y="55825"/>
                        <a:pt x="39525" y="25153"/>
                      </a:cubicBezTo>
                      <a:cubicBezTo>
                        <a:pt x="35564" y="19721"/>
                        <a:pt x="30810" y="14628"/>
                        <a:pt x="25378" y="9987"/>
                      </a:cubicBezTo>
                      <a:cubicBezTo>
                        <a:pt x="23001" y="7950"/>
                        <a:pt x="22775" y="4328"/>
                        <a:pt x="24812" y="1952"/>
                      </a:cubicBezTo>
                      <a:cubicBezTo>
                        <a:pt x="26849" y="-425"/>
                        <a:pt x="30471" y="-652"/>
                        <a:pt x="32848" y="1386"/>
                      </a:cubicBezTo>
                      <a:cubicBezTo>
                        <a:pt x="38846" y="6592"/>
                        <a:pt x="44165" y="12364"/>
                        <a:pt x="48693" y="18362"/>
                      </a:cubicBezTo>
                      <a:cubicBezTo>
                        <a:pt x="79364" y="60239"/>
                        <a:pt x="70762" y="117733"/>
                        <a:pt x="70423" y="120110"/>
                      </a:cubicBezTo>
                      <a:cubicBezTo>
                        <a:pt x="69970" y="122940"/>
                        <a:pt x="67593" y="124864"/>
                        <a:pt x="64877" y="12486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4" name="Freeform 33">
                  <a:extLst>
                    <a:ext uri="{FF2B5EF4-FFF2-40B4-BE49-F238E27FC236}">
                      <a16:creationId xmlns:a16="http://schemas.microsoft.com/office/drawing/2014/main" id="{36391F4B-404D-61F9-F012-CC6E8AA25BDB}"/>
                    </a:ext>
                  </a:extLst>
                </p:cNvPr>
                <p:cNvSpPr/>
                <p:nvPr/>
              </p:nvSpPr>
              <p:spPr>
                <a:xfrm>
                  <a:off x="9393706" y="3032154"/>
                  <a:ext cx="125741" cy="11317"/>
                </a:xfrm>
                <a:custGeom>
                  <a:avLst/>
                  <a:gdLst>
                    <a:gd name="connsiteX0" fmla="*/ 120083 w 125741"/>
                    <a:gd name="connsiteY0" fmla="*/ 11318 h 11317"/>
                    <a:gd name="connsiteX1" fmla="*/ 5659 w 125741"/>
                    <a:gd name="connsiteY1" fmla="*/ 11318 h 11317"/>
                    <a:gd name="connsiteX2" fmla="*/ 0 w 125741"/>
                    <a:gd name="connsiteY2" fmla="*/ 5659 h 11317"/>
                    <a:gd name="connsiteX3" fmla="*/ 5659 w 125741"/>
                    <a:gd name="connsiteY3" fmla="*/ 0 h 11317"/>
                    <a:gd name="connsiteX4" fmla="*/ 120083 w 125741"/>
                    <a:gd name="connsiteY4" fmla="*/ 0 h 11317"/>
                    <a:gd name="connsiteX5" fmla="*/ 125742 w 125741"/>
                    <a:gd name="connsiteY5" fmla="*/ 5659 h 11317"/>
                    <a:gd name="connsiteX6" fmla="*/ 120083 w 125741"/>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741" h="11317">
                      <a:moveTo>
                        <a:pt x="120083" y="11318"/>
                      </a:moveTo>
                      <a:lnTo>
                        <a:pt x="5659" y="11318"/>
                      </a:lnTo>
                      <a:cubicBezTo>
                        <a:pt x="2490" y="11318"/>
                        <a:pt x="0" y="8828"/>
                        <a:pt x="0" y="5659"/>
                      </a:cubicBezTo>
                      <a:cubicBezTo>
                        <a:pt x="0" y="2490"/>
                        <a:pt x="2490" y="0"/>
                        <a:pt x="5659" y="0"/>
                      </a:cubicBezTo>
                      <a:lnTo>
                        <a:pt x="120083" y="0"/>
                      </a:lnTo>
                      <a:cubicBezTo>
                        <a:pt x="123252" y="0"/>
                        <a:pt x="125742" y="2490"/>
                        <a:pt x="125742" y="5659"/>
                      </a:cubicBezTo>
                      <a:cubicBezTo>
                        <a:pt x="125742" y="8828"/>
                        <a:pt x="123252" y="11318"/>
                        <a:pt x="120083"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36" name="Freeform 35">
                  <a:extLst>
                    <a:ext uri="{FF2B5EF4-FFF2-40B4-BE49-F238E27FC236}">
                      <a16:creationId xmlns:a16="http://schemas.microsoft.com/office/drawing/2014/main" id="{2596113F-A8A3-59AD-0384-C4FB8F34DE71}"/>
                    </a:ext>
                  </a:extLst>
                </p:cNvPr>
                <p:cNvSpPr/>
                <p:nvPr/>
              </p:nvSpPr>
              <p:spPr>
                <a:xfrm>
                  <a:off x="9402195" y="2725666"/>
                  <a:ext cx="59305" cy="11317"/>
                </a:xfrm>
                <a:custGeom>
                  <a:avLst/>
                  <a:gdLst>
                    <a:gd name="connsiteX0" fmla="*/ 53647 w 59305"/>
                    <a:gd name="connsiteY0" fmla="*/ 11318 h 11317"/>
                    <a:gd name="connsiteX1" fmla="*/ 5659 w 59305"/>
                    <a:gd name="connsiteY1" fmla="*/ 11318 h 11317"/>
                    <a:gd name="connsiteX2" fmla="*/ 0 w 59305"/>
                    <a:gd name="connsiteY2" fmla="*/ 5659 h 11317"/>
                    <a:gd name="connsiteX3" fmla="*/ 5659 w 59305"/>
                    <a:gd name="connsiteY3" fmla="*/ 0 h 11317"/>
                    <a:gd name="connsiteX4" fmla="*/ 53647 w 59305"/>
                    <a:gd name="connsiteY4" fmla="*/ 0 h 11317"/>
                    <a:gd name="connsiteX5" fmla="*/ 59306 w 59305"/>
                    <a:gd name="connsiteY5" fmla="*/ 5659 h 11317"/>
                    <a:gd name="connsiteX6" fmla="*/ 53647 w 59305"/>
                    <a:gd name="connsiteY6" fmla="*/ 11318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5" h="11317">
                      <a:moveTo>
                        <a:pt x="53647" y="11318"/>
                      </a:moveTo>
                      <a:lnTo>
                        <a:pt x="5659" y="11318"/>
                      </a:lnTo>
                      <a:cubicBezTo>
                        <a:pt x="2490" y="11318"/>
                        <a:pt x="0" y="8828"/>
                        <a:pt x="0" y="5659"/>
                      </a:cubicBezTo>
                      <a:cubicBezTo>
                        <a:pt x="0" y="2490"/>
                        <a:pt x="2490" y="0"/>
                        <a:pt x="5659" y="0"/>
                      </a:cubicBezTo>
                      <a:lnTo>
                        <a:pt x="53647" y="0"/>
                      </a:lnTo>
                      <a:cubicBezTo>
                        <a:pt x="56816" y="0"/>
                        <a:pt x="59306" y="2490"/>
                        <a:pt x="59306" y="5659"/>
                      </a:cubicBezTo>
                      <a:cubicBezTo>
                        <a:pt x="59306" y="8828"/>
                        <a:pt x="56816" y="11318"/>
                        <a:pt x="53647" y="1131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nvGrpSpPr>
                <p:cNvPr id="37" name="Graphic 15">
                  <a:extLst>
                    <a:ext uri="{FF2B5EF4-FFF2-40B4-BE49-F238E27FC236}">
                      <a16:creationId xmlns:a16="http://schemas.microsoft.com/office/drawing/2014/main" id="{6CE72391-971D-857E-64FB-7FA25C76A244}"/>
                    </a:ext>
                  </a:extLst>
                </p:cNvPr>
                <p:cNvGrpSpPr/>
                <p:nvPr/>
              </p:nvGrpSpPr>
              <p:grpSpPr>
                <a:xfrm>
                  <a:off x="9409438" y="3067465"/>
                  <a:ext cx="92919" cy="109443"/>
                  <a:chOff x="9409438" y="3067465"/>
                  <a:chExt cx="92919" cy="109443"/>
                </a:xfrm>
                <a:solidFill>
                  <a:srgbClr val="FFFFFF"/>
                </a:solidFill>
              </p:grpSpPr>
              <p:sp>
                <p:nvSpPr>
                  <p:cNvPr id="38" name="Freeform 37">
                    <a:extLst>
                      <a:ext uri="{FF2B5EF4-FFF2-40B4-BE49-F238E27FC236}">
                        <a16:creationId xmlns:a16="http://schemas.microsoft.com/office/drawing/2014/main" id="{DD22E805-D873-E3FC-FF2E-E9680E7FE97A}"/>
                      </a:ext>
                    </a:extLst>
                  </p:cNvPr>
                  <p:cNvSpPr/>
                  <p:nvPr/>
                </p:nvSpPr>
                <p:spPr>
                  <a:xfrm>
                    <a:off x="9450183" y="3067465"/>
                    <a:ext cx="11317" cy="56815"/>
                  </a:xfrm>
                  <a:custGeom>
                    <a:avLst/>
                    <a:gdLst>
                      <a:gd name="connsiteX0" fmla="*/ 5659 w 11317"/>
                      <a:gd name="connsiteY0" fmla="*/ 56816 h 56815"/>
                      <a:gd name="connsiteX1" fmla="*/ 0 w 11317"/>
                      <a:gd name="connsiteY1" fmla="*/ 51157 h 56815"/>
                      <a:gd name="connsiteX2" fmla="*/ 0 w 11317"/>
                      <a:gd name="connsiteY2" fmla="*/ 5659 h 56815"/>
                      <a:gd name="connsiteX3" fmla="*/ 5659 w 11317"/>
                      <a:gd name="connsiteY3" fmla="*/ 0 h 56815"/>
                      <a:gd name="connsiteX4" fmla="*/ 11318 w 11317"/>
                      <a:gd name="connsiteY4" fmla="*/ 5659 h 56815"/>
                      <a:gd name="connsiteX5" fmla="*/ 11318 w 11317"/>
                      <a:gd name="connsiteY5" fmla="*/ 51157 h 56815"/>
                      <a:gd name="connsiteX6" fmla="*/ 5659 w 11317"/>
                      <a:gd name="connsiteY6" fmla="*/ 56816 h 5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56815">
                        <a:moveTo>
                          <a:pt x="5659" y="56816"/>
                        </a:moveTo>
                        <a:cubicBezTo>
                          <a:pt x="2490" y="56816"/>
                          <a:pt x="0" y="54326"/>
                          <a:pt x="0" y="51157"/>
                        </a:cubicBezTo>
                        <a:lnTo>
                          <a:pt x="0" y="5659"/>
                        </a:lnTo>
                        <a:cubicBezTo>
                          <a:pt x="0" y="2490"/>
                          <a:pt x="2490" y="0"/>
                          <a:pt x="5659" y="0"/>
                        </a:cubicBezTo>
                        <a:cubicBezTo>
                          <a:pt x="8828" y="0"/>
                          <a:pt x="11318" y="2490"/>
                          <a:pt x="11318" y="5659"/>
                        </a:cubicBezTo>
                        <a:lnTo>
                          <a:pt x="11318" y="51157"/>
                        </a:lnTo>
                        <a:cubicBezTo>
                          <a:pt x="11318" y="54326"/>
                          <a:pt x="8828" y="56816"/>
                          <a:pt x="5659" y="56816"/>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3" name="Freeform 42">
                    <a:extLst>
                      <a:ext uri="{FF2B5EF4-FFF2-40B4-BE49-F238E27FC236}">
                        <a16:creationId xmlns:a16="http://schemas.microsoft.com/office/drawing/2014/main" id="{00D9ECA6-94C4-4A56-B3C5-BFB50BAE6313}"/>
                      </a:ext>
                    </a:extLst>
                  </p:cNvPr>
                  <p:cNvSpPr/>
                  <p:nvPr/>
                </p:nvSpPr>
                <p:spPr>
                  <a:xfrm>
                    <a:off x="9409438" y="3067465"/>
                    <a:ext cx="11317" cy="80583"/>
                  </a:xfrm>
                  <a:custGeom>
                    <a:avLst/>
                    <a:gdLst>
                      <a:gd name="connsiteX0" fmla="*/ 5659 w 11317"/>
                      <a:gd name="connsiteY0" fmla="*/ 80583 h 80583"/>
                      <a:gd name="connsiteX1" fmla="*/ 0 w 11317"/>
                      <a:gd name="connsiteY1" fmla="*/ 74924 h 80583"/>
                      <a:gd name="connsiteX2" fmla="*/ 0 w 11317"/>
                      <a:gd name="connsiteY2" fmla="*/ 5659 h 80583"/>
                      <a:gd name="connsiteX3" fmla="*/ 5659 w 11317"/>
                      <a:gd name="connsiteY3" fmla="*/ 0 h 80583"/>
                      <a:gd name="connsiteX4" fmla="*/ 11318 w 11317"/>
                      <a:gd name="connsiteY4" fmla="*/ 5659 h 80583"/>
                      <a:gd name="connsiteX5" fmla="*/ 11318 w 11317"/>
                      <a:gd name="connsiteY5" fmla="*/ 74924 h 80583"/>
                      <a:gd name="connsiteX6" fmla="*/ 5659 w 11317"/>
                      <a:gd name="connsiteY6" fmla="*/ 80583 h 8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80583">
                        <a:moveTo>
                          <a:pt x="5659" y="80583"/>
                        </a:moveTo>
                        <a:cubicBezTo>
                          <a:pt x="2490" y="80583"/>
                          <a:pt x="0" y="78093"/>
                          <a:pt x="0" y="74924"/>
                        </a:cubicBezTo>
                        <a:lnTo>
                          <a:pt x="0" y="5659"/>
                        </a:lnTo>
                        <a:cubicBezTo>
                          <a:pt x="0" y="2490"/>
                          <a:pt x="2490" y="0"/>
                          <a:pt x="5659" y="0"/>
                        </a:cubicBezTo>
                        <a:cubicBezTo>
                          <a:pt x="8828" y="0"/>
                          <a:pt x="11318" y="2490"/>
                          <a:pt x="11318" y="5659"/>
                        </a:cubicBezTo>
                        <a:lnTo>
                          <a:pt x="11318" y="74924"/>
                        </a:lnTo>
                        <a:cubicBezTo>
                          <a:pt x="11318" y="78093"/>
                          <a:pt x="8828" y="80583"/>
                          <a:pt x="5659" y="80583"/>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4" name="Freeform 43">
                    <a:extLst>
                      <a:ext uri="{FF2B5EF4-FFF2-40B4-BE49-F238E27FC236}">
                        <a16:creationId xmlns:a16="http://schemas.microsoft.com/office/drawing/2014/main" id="{70689FBB-31E7-3ADE-F9DE-A3F381882AD4}"/>
                      </a:ext>
                    </a:extLst>
                  </p:cNvPr>
                  <p:cNvSpPr/>
                  <p:nvPr/>
                </p:nvSpPr>
                <p:spPr>
                  <a:xfrm>
                    <a:off x="9491040" y="3067465"/>
                    <a:ext cx="11317" cy="109443"/>
                  </a:xfrm>
                  <a:custGeom>
                    <a:avLst/>
                    <a:gdLst>
                      <a:gd name="connsiteX0" fmla="*/ 5659 w 11317"/>
                      <a:gd name="connsiteY0" fmla="*/ 109444 h 109443"/>
                      <a:gd name="connsiteX1" fmla="*/ 0 w 11317"/>
                      <a:gd name="connsiteY1" fmla="*/ 103785 h 109443"/>
                      <a:gd name="connsiteX2" fmla="*/ 0 w 11317"/>
                      <a:gd name="connsiteY2" fmla="*/ 5659 h 109443"/>
                      <a:gd name="connsiteX3" fmla="*/ 5659 w 11317"/>
                      <a:gd name="connsiteY3" fmla="*/ 0 h 109443"/>
                      <a:gd name="connsiteX4" fmla="*/ 11318 w 11317"/>
                      <a:gd name="connsiteY4" fmla="*/ 5659 h 109443"/>
                      <a:gd name="connsiteX5" fmla="*/ 11318 w 11317"/>
                      <a:gd name="connsiteY5" fmla="*/ 103785 h 109443"/>
                      <a:gd name="connsiteX6" fmla="*/ 5659 w 11317"/>
                      <a:gd name="connsiteY6" fmla="*/ 109444 h 10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7" h="109443">
                        <a:moveTo>
                          <a:pt x="5659" y="109444"/>
                        </a:moveTo>
                        <a:cubicBezTo>
                          <a:pt x="2490" y="109444"/>
                          <a:pt x="0" y="106954"/>
                          <a:pt x="0" y="103785"/>
                        </a:cubicBezTo>
                        <a:lnTo>
                          <a:pt x="0" y="5659"/>
                        </a:lnTo>
                        <a:cubicBezTo>
                          <a:pt x="0" y="2490"/>
                          <a:pt x="2490" y="0"/>
                          <a:pt x="5659" y="0"/>
                        </a:cubicBezTo>
                        <a:cubicBezTo>
                          <a:pt x="8828" y="0"/>
                          <a:pt x="11318" y="2490"/>
                          <a:pt x="11318" y="5659"/>
                        </a:cubicBezTo>
                        <a:lnTo>
                          <a:pt x="11318" y="103785"/>
                        </a:lnTo>
                        <a:cubicBezTo>
                          <a:pt x="11318" y="106954"/>
                          <a:pt x="8828" y="109444"/>
                          <a:pt x="5659" y="109444"/>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sp>
              <p:nvSpPr>
                <p:cNvPr id="45" name="Freeform 44">
                  <a:extLst>
                    <a:ext uri="{FF2B5EF4-FFF2-40B4-BE49-F238E27FC236}">
                      <a16:creationId xmlns:a16="http://schemas.microsoft.com/office/drawing/2014/main" id="{8BA64993-ECBF-E049-5590-7CCC6B913BCC}"/>
                    </a:ext>
                  </a:extLst>
                </p:cNvPr>
                <p:cNvSpPr/>
                <p:nvPr/>
              </p:nvSpPr>
              <p:spPr>
                <a:xfrm>
                  <a:off x="9306106" y="3061467"/>
                  <a:ext cx="62927" cy="96428"/>
                </a:xfrm>
                <a:custGeom>
                  <a:avLst/>
                  <a:gdLst>
                    <a:gd name="connsiteX0" fmla="*/ 18109 w 62927"/>
                    <a:gd name="connsiteY0" fmla="*/ 96428 h 96428"/>
                    <a:gd name="connsiteX1" fmla="*/ 13808 w 62927"/>
                    <a:gd name="connsiteY1" fmla="*/ 94504 h 96428"/>
                    <a:gd name="connsiteX2" fmla="*/ 0 w 62927"/>
                    <a:gd name="connsiteY2" fmla="*/ 57268 h 96428"/>
                    <a:gd name="connsiteX3" fmla="*/ 57268 w 62927"/>
                    <a:gd name="connsiteY3" fmla="*/ 0 h 96428"/>
                    <a:gd name="connsiteX4" fmla="*/ 62927 w 62927"/>
                    <a:gd name="connsiteY4" fmla="*/ 5659 h 96428"/>
                    <a:gd name="connsiteX5" fmla="*/ 57268 w 62927"/>
                    <a:gd name="connsiteY5" fmla="*/ 11318 h 96428"/>
                    <a:gd name="connsiteX6" fmla="*/ 11318 w 62927"/>
                    <a:gd name="connsiteY6" fmla="*/ 57268 h 96428"/>
                    <a:gd name="connsiteX7" fmla="*/ 22409 w 62927"/>
                    <a:gd name="connsiteY7" fmla="*/ 87148 h 96428"/>
                    <a:gd name="connsiteX8" fmla="*/ 21843 w 62927"/>
                    <a:gd name="connsiteY8" fmla="*/ 95070 h 96428"/>
                    <a:gd name="connsiteX9" fmla="*/ 18109 w 62927"/>
                    <a:gd name="connsiteY9" fmla="*/ 96428 h 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27" h="96428">
                      <a:moveTo>
                        <a:pt x="18109" y="96428"/>
                      </a:moveTo>
                      <a:cubicBezTo>
                        <a:pt x="16524" y="96428"/>
                        <a:pt x="14940" y="95749"/>
                        <a:pt x="13808" y="94504"/>
                      </a:cubicBezTo>
                      <a:cubicBezTo>
                        <a:pt x="4980" y="84205"/>
                        <a:pt x="0" y="70963"/>
                        <a:pt x="0" y="57268"/>
                      </a:cubicBezTo>
                      <a:cubicBezTo>
                        <a:pt x="0" y="25692"/>
                        <a:pt x="25692" y="0"/>
                        <a:pt x="57268" y="0"/>
                      </a:cubicBezTo>
                      <a:cubicBezTo>
                        <a:pt x="60437" y="0"/>
                        <a:pt x="62927" y="2490"/>
                        <a:pt x="62927" y="5659"/>
                      </a:cubicBezTo>
                      <a:cubicBezTo>
                        <a:pt x="62927" y="8828"/>
                        <a:pt x="60437" y="11318"/>
                        <a:pt x="57268" y="11318"/>
                      </a:cubicBezTo>
                      <a:cubicBezTo>
                        <a:pt x="31916" y="11318"/>
                        <a:pt x="11318" y="31916"/>
                        <a:pt x="11318" y="57268"/>
                      </a:cubicBezTo>
                      <a:cubicBezTo>
                        <a:pt x="11318" y="68247"/>
                        <a:pt x="15279" y="78886"/>
                        <a:pt x="22409" y="87148"/>
                      </a:cubicBezTo>
                      <a:cubicBezTo>
                        <a:pt x="24447" y="89524"/>
                        <a:pt x="24220" y="93033"/>
                        <a:pt x="21843" y="95070"/>
                      </a:cubicBezTo>
                      <a:cubicBezTo>
                        <a:pt x="20825" y="95976"/>
                        <a:pt x="19467" y="96428"/>
                        <a:pt x="18109" y="9642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6" name="Freeform 45">
                  <a:extLst>
                    <a:ext uri="{FF2B5EF4-FFF2-40B4-BE49-F238E27FC236}">
                      <a16:creationId xmlns:a16="http://schemas.microsoft.com/office/drawing/2014/main" id="{730C6C23-64EB-946A-6234-03EF7A0D7E1B}"/>
                    </a:ext>
                  </a:extLst>
                </p:cNvPr>
                <p:cNvSpPr/>
                <p:nvPr/>
              </p:nvSpPr>
              <p:spPr>
                <a:xfrm>
                  <a:off x="9240123" y="3108097"/>
                  <a:ext cx="77422" cy="62927"/>
                </a:xfrm>
                <a:custGeom>
                  <a:avLst/>
                  <a:gdLst>
                    <a:gd name="connsiteX0" fmla="*/ 5659 w 77422"/>
                    <a:gd name="connsiteY0" fmla="*/ 62927 h 62927"/>
                    <a:gd name="connsiteX1" fmla="*/ 0 w 77422"/>
                    <a:gd name="connsiteY1" fmla="*/ 57268 h 62927"/>
                    <a:gd name="connsiteX2" fmla="*/ 57268 w 77422"/>
                    <a:gd name="connsiteY2" fmla="*/ 0 h 62927"/>
                    <a:gd name="connsiteX3" fmla="*/ 73340 w 77422"/>
                    <a:gd name="connsiteY3" fmla="*/ 2264 h 62927"/>
                    <a:gd name="connsiteX4" fmla="*/ 77188 w 77422"/>
                    <a:gd name="connsiteY4" fmla="*/ 9281 h 62927"/>
                    <a:gd name="connsiteX5" fmla="*/ 70171 w 77422"/>
                    <a:gd name="connsiteY5" fmla="*/ 13129 h 62927"/>
                    <a:gd name="connsiteX6" fmla="*/ 57268 w 77422"/>
                    <a:gd name="connsiteY6" fmla="*/ 11318 h 62927"/>
                    <a:gd name="connsiteX7" fmla="*/ 11318 w 77422"/>
                    <a:gd name="connsiteY7" fmla="*/ 57268 h 62927"/>
                    <a:gd name="connsiteX8" fmla="*/ 5659 w 77422"/>
                    <a:gd name="connsiteY8" fmla="*/ 62927 h 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2" h="62927">
                      <a:moveTo>
                        <a:pt x="5659" y="62927"/>
                      </a:moveTo>
                      <a:cubicBezTo>
                        <a:pt x="2490" y="62927"/>
                        <a:pt x="0" y="60437"/>
                        <a:pt x="0" y="57268"/>
                      </a:cubicBezTo>
                      <a:cubicBezTo>
                        <a:pt x="0" y="25692"/>
                        <a:pt x="25692" y="0"/>
                        <a:pt x="57268" y="0"/>
                      </a:cubicBezTo>
                      <a:cubicBezTo>
                        <a:pt x="62701" y="0"/>
                        <a:pt x="68134" y="792"/>
                        <a:pt x="73340" y="2264"/>
                      </a:cubicBezTo>
                      <a:cubicBezTo>
                        <a:pt x="76282" y="3169"/>
                        <a:pt x="78093" y="6225"/>
                        <a:pt x="77188" y="9281"/>
                      </a:cubicBezTo>
                      <a:cubicBezTo>
                        <a:pt x="76282" y="12336"/>
                        <a:pt x="73227" y="14034"/>
                        <a:pt x="70171" y="13129"/>
                      </a:cubicBezTo>
                      <a:cubicBezTo>
                        <a:pt x="65983" y="11884"/>
                        <a:pt x="61569" y="11318"/>
                        <a:pt x="57268" y="11318"/>
                      </a:cubicBezTo>
                      <a:cubicBezTo>
                        <a:pt x="31916" y="11318"/>
                        <a:pt x="11318" y="31916"/>
                        <a:pt x="11318" y="57268"/>
                      </a:cubicBezTo>
                      <a:cubicBezTo>
                        <a:pt x="11318" y="60437"/>
                        <a:pt x="8828" y="62927"/>
                        <a:pt x="5659" y="62927"/>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7" name="Freeform 46">
                  <a:extLst>
                    <a:ext uri="{FF2B5EF4-FFF2-40B4-BE49-F238E27FC236}">
                      <a16:creationId xmlns:a16="http://schemas.microsoft.com/office/drawing/2014/main" id="{44B27B60-D88A-FB63-4194-D30738B1AFCB}"/>
                    </a:ext>
                  </a:extLst>
                </p:cNvPr>
                <p:cNvSpPr/>
                <p:nvPr/>
              </p:nvSpPr>
              <p:spPr>
                <a:xfrm>
                  <a:off x="9544008" y="3061467"/>
                  <a:ext cx="62927" cy="96428"/>
                </a:xfrm>
                <a:custGeom>
                  <a:avLst/>
                  <a:gdLst>
                    <a:gd name="connsiteX0" fmla="*/ 44819 w 62927"/>
                    <a:gd name="connsiteY0" fmla="*/ 96428 h 96428"/>
                    <a:gd name="connsiteX1" fmla="*/ 41084 w 62927"/>
                    <a:gd name="connsiteY1" fmla="*/ 95070 h 96428"/>
                    <a:gd name="connsiteX2" fmla="*/ 40518 w 62927"/>
                    <a:gd name="connsiteY2" fmla="*/ 87148 h 96428"/>
                    <a:gd name="connsiteX3" fmla="*/ 51609 w 62927"/>
                    <a:gd name="connsiteY3" fmla="*/ 57268 h 96428"/>
                    <a:gd name="connsiteX4" fmla="*/ 5659 w 62927"/>
                    <a:gd name="connsiteY4" fmla="*/ 11318 h 96428"/>
                    <a:gd name="connsiteX5" fmla="*/ 0 w 62927"/>
                    <a:gd name="connsiteY5" fmla="*/ 5659 h 96428"/>
                    <a:gd name="connsiteX6" fmla="*/ 5659 w 62927"/>
                    <a:gd name="connsiteY6" fmla="*/ 0 h 96428"/>
                    <a:gd name="connsiteX7" fmla="*/ 62927 w 62927"/>
                    <a:gd name="connsiteY7" fmla="*/ 57268 h 96428"/>
                    <a:gd name="connsiteX8" fmla="*/ 49120 w 62927"/>
                    <a:gd name="connsiteY8" fmla="*/ 94504 h 96428"/>
                    <a:gd name="connsiteX9" fmla="*/ 44819 w 62927"/>
                    <a:gd name="connsiteY9" fmla="*/ 96428 h 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27" h="96428">
                      <a:moveTo>
                        <a:pt x="44819" y="96428"/>
                      </a:moveTo>
                      <a:cubicBezTo>
                        <a:pt x="43461" y="96428"/>
                        <a:pt x="42216" y="95976"/>
                        <a:pt x="41084" y="95070"/>
                      </a:cubicBezTo>
                      <a:cubicBezTo>
                        <a:pt x="38707" y="93033"/>
                        <a:pt x="38481" y="89411"/>
                        <a:pt x="40518" y="87148"/>
                      </a:cubicBezTo>
                      <a:cubicBezTo>
                        <a:pt x="47648" y="78886"/>
                        <a:pt x="51609" y="68247"/>
                        <a:pt x="51609" y="57268"/>
                      </a:cubicBezTo>
                      <a:cubicBezTo>
                        <a:pt x="51609" y="31916"/>
                        <a:pt x="31011" y="11318"/>
                        <a:pt x="5659" y="11318"/>
                      </a:cubicBezTo>
                      <a:cubicBezTo>
                        <a:pt x="2490" y="11318"/>
                        <a:pt x="0" y="8828"/>
                        <a:pt x="0" y="5659"/>
                      </a:cubicBezTo>
                      <a:cubicBezTo>
                        <a:pt x="0" y="2490"/>
                        <a:pt x="2490" y="0"/>
                        <a:pt x="5659" y="0"/>
                      </a:cubicBezTo>
                      <a:cubicBezTo>
                        <a:pt x="37236" y="0"/>
                        <a:pt x="62927" y="25692"/>
                        <a:pt x="62927" y="57268"/>
                      </a:cubicBezTo>
                      <a:cubicBezTo>
                        <a:pt x="62927" y="70963"/>
                        <a:pt x="58061" y="84205"/>
                        <a:pt x="49120" y="94504"/>
                      </a:cubicBezTo>
                      <a:cubicBezTo>
                        <a:pt x="47988" y="95862"/>
                        <a:pt x="46403" y="96428"/>
                        <a:pt x="44819" y="96428"/>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sp>
              <p:nvSpPr>
                <p:cNvPr id="48" name="Freeform 47">
                  <a:extLst>
                    <a:ext uri="{FF2B5EF4-FFF2-40B4-BE49-F238E27FC236}">
                      <a16:creationId xmlns:a16="http://schemas.microsoft.com/office/drawing/2014/main" id="{42681F0B-76ED-8D86-0E25-FE9CB4B373CC}"/>
                    </a:ext>
                  </a:extLst>
                </p:cNvPr>
                <p:cNvSpPr/>
                <p:nvPr/>
              </p:nvSpPr>
              <p:spPr>
                <a:xfrm>
                  <a:off x="9595496" y="3108097"/>
                  <a:ext cx="77422" cy="62927"/>
                </a:xfrm>
                <a:custGeom>
                  <a:avLst/>
                  <a:gdLst>
                    <a:gd name="connsiteX0" fmla="*/ 71763 w 77422"/>
                    <a:gd name="connsiteY0" fmla="*/ 62927 h 62927"/>
                    <a:gd name="connsiteX1" fmla="*/ 66104 w 77422"/>
                    <a:gd name="connsiteY1" fmla="*/ 57268 h 62927"/>
                    <a:gd name="connsiteX2" fmla="*/ 20154 w 77422"/>
                    <a:gd name="connsiteY2" fmla="*/ 11318 h 62927"/>
                    <a:gd name="connsiteX3" fmla="*/ 7251 w 77422"/>
                    <a:gd name="connsiteY3" fmla="*/ 13129 h 62927"/>
                    <a:gd name="connsiteX4" fmla="*/ 234 w 77422"/>
                    <a:gd name="connsiteY4" fmla="*/ 9281 h 62927"/>
                    <a:gd name="connsiteX5" fmla="*/ 4082 w 77422"/>
                    <a:gd name="connsiteY5" fmla="*/ 2264 h 62927"/>
                    <a:gd name="connsiteX6" fmla="*/ 20154 w 77422"/>
                    <a:gd name="connsiteY6" fmla="*/ 0 h 62927"/>
                    <a:gd name="connsiteX7" fmla="*/ 77422 w 77422"/>
                    <a:gd name="connsiteY7" fmla="*/ 57268 h 62927"/>
                    <a:gd name="connsiteX8" fmla="*/ 71763 w 77422"/>
                    <a:gd name="connsiteY8" fmla="*/ 62927 h 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422" h="62927">
                      <a:moveTo>
                        <a:pt x="71763" y="62927"/>
                      </a:moveTo>
                      <a:cubicBezTo>
                        <a:pt x="68594" y="62927"/>
                        <a:pt x="66104" y="60437"/>
                        <a:pt x="66104" y="57268"/>
                      </a:cubicBezTo>
                      <a:cubicBezTo>
                        <a:pt x="66104" y="31916"/>
                        <a:pt x="45506" y="11318"/>
                        <a:pt x="20154" y="11318"/>
                      </a:cubicBezTo>
                      <a:cubicBezTo>
                        <a:pt x="15853" y="11318"/>
                        <a:pt x="11439" y="11884"/>
                        <a:pt x="7251" y="13129"/>
                      </a:cubicBezTo>
                      <a:cubicBezTo>
                        <a:pt x="4196" y="13921"/>
                        <a:pt x="1140" y="12223"/>
                        <a:pt x="234" y="9281"/>
                      </a:cubicBezTo>
                      <a:cubicBezTo>
                        <a:pt x="-671" y="6225"/>
                        <a:pt x="1140" y="3169"/>
                        <a:pt x="4082" y="2264"/>
                      </a:cubicBezTo>
                      <a:cubicBezTo>
                        <a:pt x="9289" y="792"/>
                        <a:pt x="14721" y="0"/>
                        <a:pt x="20154" y="0"/>
                      </a:cubicBezTo>
                      <a:cubicBezTo>
                        <a:pt x="51731" y="0"/>
                        <a:pt x="77422" y="25692"/>
                        <a:pt x="77422" y="57268"/>
                      </a:cubicBezTo>
                      <a:cubicBezTo>
                        <a:pt x="77422" y="60437"/>
                        <a:pt x="74932" y="62927"/>
                        <a:pt x="71763" y="62927"/>
                      </a:cubicBezTo>
                      <a:close/>
                    </a:path>
                  </a:pathLst>
                </a:custGeom>
                <a:solidFill>
                  <a:srgbClr val="FFFFFF"/>
                </a:solidFill>
                <a:ln w="11243" cap="flat">
                  <a:noFill/>
                  <a:prstDash val="solid"/>
                  <a:miter/>
                </a:ln>
              </p:spPr>
              <p:txBody>
                <a:bodyPr rtlCol="0" anchor="ctr"/>
                <a:lstStyle/>
                <a:p>
                  <a:endParaRPr lang="en-US" dirty="0">
                    <a:latin typeface="Montserrat" pitchFamily="2" charset="77"/>
                  </a:endParaRPr>
                </a:p>
              </p:txBody>
            </p:sp>
          </p:grpSp>
        </p:grpSp>
      </p:grpSp>
      <p:sp>
        <p:nvSpPr>
          <p:cNvPr id="16" name="Text Placeholder 7">
            <a:extLst>
              <a:ext uri="{FF2B5EF4-FFF2-40B4-BE49-F238E27FC236}">
                <a16:creationId xmlns:a16="http://schemas.microsoft.com/office/drawing/2014/main" id="{4F33F6A9-D68E-7DA4-5701-97CC5F119693}"/>
              </a:ext>
            </a:extLst>
          </p:cNvPr>
          <p:cNvSpPr txBox="1">
            <a:spLocks/>
          </p:cNvSpPr>
          <p:nvPr/>
        </p:nvSpPr>
        <p:spPr>
          <a:xfrm>
            <a:off x="9109609" y="4657760"/>
            <a:ext cx="2247975" cy="702485"/>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AU" sz="1400" dirty="0">
                <a:latin typeface="Montserrat" pitchFamily="2" charset="77"/>
              </a:rPr>
              <a:t>Put AI to work across your business</a:t>
            </a:r>
          </a:p>
        </p:txBody>
      </p:sp>
      <p:sp>
        <p:nvSpPr>
          <p:cNvPr id="23" name="Text Placeholder 7">
            <a:extLst>
              <a:ext uri="{FF2B5EF4-FFF2-40B4-BE49-F238E27FC236}">
                <a16:creationId xmlns:a16="http://schemas.microsoft.com/office/drawing/2014/main" id="{21965EFB-FB63-0F9B-5BAD-1107BC1CC3D8}"/>
              </a:ext>
            </a:extLst>
          </p:cNvPr>
          <p:cNvSpPr txBox="1">
            <a:spLocks/>
          </p:cNvSpPr>
          <p:nvPr/>
        </p:nvSpPr>
        <p:spPr>
          <a:xfrm>
            <a:off x="764166" y="4657760"/>
            <a:ext cx="2247975" cy="702484"/>
          </a:xfrm>
          <a:prstGeom prst="rect">
            <a:avLst/>
          </a:prstGeom>
        </p:spPr>
        <p:txBody>
          <a:bodyPr lIns="0" tIns="0" rIns="0" bIns="0"/>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AU" sz="1400" dirty="0">
                <a:latin typeface="Montserrat" pitchFamily="2" charset="77"/>
              </a:rPr>
              <a:t>Secure, anywhere access to desktops and apps</a:t>
            </a:r>
          </a:p>
        </p:txBody>
      </p:sp>
    </p:spTree>
    <p:extLst>
      <p:ext uri="{BB962C8B-B14F-4D97-AF65-F5344CB8AC3E}">
        <p14:creationId xmlns:p14="http://schemas.microsoft.com/office/powerpoint/2010/main" val="329551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E01E74-B7E6-B196-04C5-8C107D384A07}"/>
              </a:ext>
            </a:extLst>
          </p:cNvPr>
          <p:cNvSpPr/>
          <p:nvPr/>
        </p:nvSpPr>
        <p:spPr>
          <a:xfrm>
            <a:off x="7604493" y="526160"/>
            <a:ext cx="4040694" cy="4466400"/>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latin typeface="Montserrat" pitchFamily="2" charset="77"/>
              </a:rPr>
              <a:t>MSP-ninja.com/ContactUs</a:t>
            </a:r>
            <a:endParaRPr lang="en-AU" dirty="0">
              <a:latin typeface="Montserrat" pitchFamily="2" charset="77"/>
            </a:endParaRPr>
          </a:p>
        </p:txBody>
      </p:sp>
      <p:pic>
        <p:nvPicPr>
          <p:cNvPr id="3" name="Picture 2">
            <a:extLst>
              <a:ext uri="{FF2B5EF4-FFF2-40B4-BE49-F238E27FC236}">
                <a16:creationId xmlns:a16="http://schemas.microsoft.com/office/drawing/2014/main" id="{2F26A0D1-72BC-3684-E2F7-57D35623E2C5}"/>
              </a:ext>
            </a:extLst>
          </p:cNvPr>
          <p:cNvPicPr>
            <a:picLocks noChangeAspect="1"/>
          </p:cNvPicPr>
          <p:nvPr/>
        </p:nvPicPr>
        <p:blipFill>
          <a:blip r:embed="rId2"/>
          <a:stretch>
            <a:fillRect/>
          </a:stretch>
        </p:blipFill>
        <p:spPr>
          <a:xfrm>
            <a:off x="12947" y="-194237"/>
            <a:ext cx="2881504" cy="1964158"/>
          </a:xfrm>
          <a:prstGeom prst="rect">
            <a:avLst/>
          </a:prstGeom>
        </p:spPr>
      </p:pic>
      <p:sp>
        <p:nvSpPr>
          <p:cNvPr id="4" name="Title 1">
            <a:extLst>
              <a:ext uri="{FF2B5EF4-FFF2-40B4-BE49-F238E27FC236}">
                <a16:creationId xmlns:a16="http://schemas.microsoft.com/office/drawing/2014/main" id="{844CEAA9-2183-AE7D-31E9-D30128599611}"/>
              </a:ext>
            </a:extLst>
          </p:cNvPr>
          <p:cNvSpPr txBox="1">
            <a:spLocks/>
          </p:cNvSpPr>
          <p:nvPr/>
        </p:nvSpPr>
        <p:spPr>
          <a:xfrm>
            <a:off x="3234058" y="261678"/>
            <a:ext cx="2881504" cy="896265"/>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GB" sz="3600" b="1" dirty="0"/>
              <a:t>MSP-Ninja </a:t>
            </a:r>
          </a:p>
          <a:p>
            <a:r>
              <a:rPr lang="en-GB" sz="2400" dirty="0"/>
              <a:t>Channel‑only AVD expertise</a:t>
            </a:r>
            <a:endParaRPr lang="en-US" sz="2400" dirty="0"/>
          </a:p>
        </p:txBody>
      </p:sp>
      <p:sp>
        <p:nvSpPr>
          <p:cNvPr id="5" name="TextBox 4">
            <a:extLst>
              <a:ext uri="{FF2B5EF4-FFF2-40B4-BE49-F238E27FC236}">
                <a16:creationId xmlns:a16="http://schemas.microsoft.com/office/drawing/2014/main" id="{AE730E1E-AB7E-6DD4-3B0E-14904939B2CD}"/>
              </a:ext>
            </a:extLst>
          </p:cNvPr>
          <p:cNvSpPr txBox="1"/>
          <p:nvPr/>
        </p:nvSpPr>
        <p:spPr>
          <a:xfrm>
            <a:off x="444051" y="1724971"/>
            <a:ext cx="6729338" cy="3293209"/>
          </a:xfrm>
          <a:prstGeom prst="rect">
            <a:avLst/>
          </a:prstGeom>
          <a:no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Montserrat" pitchFamily="2" charset="77"/>
              </a:rPr>
              <a:t>Need more help?</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Montserrat" pitchFamily="2" charset="77"/>
              </a:rPr>
              <a:t>MSP-Ninja provides specialised Azure Virtual Desktop (AVD) services exclusively for MSPs. We work behind the scenes, white‑labelled to your brand, to accelerate your AVD practice and margin.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Montserrat"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Montserrat" pitchFamily="2" charset="77"/>
              </a:rPr>
              <a:t>What you get</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Pre‑sales support </a:t>
            </a:r>
            <a:r>
              <a:rPr kumimoji="0" lang="en-GB" altLang="en-US" sz="1400" b="0" i="0" u="none" strike="noStrike" cap="none" normalizeH="0" baseline="0" dirty="0">
                <a:ln>
                  <a:noFill/>
                </a:ln>
                <a:solidFill>
                  <a:schemeClr val="tx1"/>
                </a:solidFill>
                <a:effectLst/>
                <a:latin typeface="Montserrat" pitchFamily="2" charset="77"/>
              </a:rPr>
              <a:t>— technical consulting, environment assessment, and deal shaping</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Commercial guidance </a:t>
            </a:r>
            <a:r>
              <a:rPr kumimoji="0" lang="en-GB" altLang="en-US" sz="1400" b="0" i="0" u="none" strike="noStrike" cap="none" normalizeH="0" baseline="0" dirty="0">
                <a:ln>
                  <a:noFill/>
                </a:ln>
                <a:solidFill>
                  <a:schemeClr val="tx1"/>
                </a:solidFill>
                <a:effectLst/>
                <a:latin typeface="Montserrat" pitchFamily="2" charset="77"/>
              </a:rPr>
              <a:t>— business case, pricing, and funding pathways</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Funded deployment </a:t>
            </a:r>
            <a:r>
              <a:rPr kumimoji="0" lang="en-GB" altLang="en-US" sz="1400" b="0" i="0" u="none" strike="noStrike" cap="none" normalizeH="0" baseline="0" dirty="0">
                <a:ln>
                  <a:noFill/>
                </a:ln>
                <a:solidFill>
                  <a:schemeClr val="tx1"/>
                </a:solidFill>
                <a:effectLst/>
                <a:latin typeface="Montserrat" pitchFamily="2" charset="77"/>
              </a:rPr>
              <a:t>— expert build, onboarding, security alignment, cost optimisation</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AVD automation platform</a:t>
            </a:r>
            <a:r>
              <a:rPr kumimoji="0" lang="en-GB" altLang="en-US" sz="1400" b="0" i="0" u="none" strike="noStrike" cap="none" normalizeH="0" baseline="0" dirty="0">
                <a:ln>
                  <a:noFill/>
                </a:ln>
                <a:solidFill>
                  <a:schemeClr val="tx1"/>
                </a:solidFill>
                <a:effectLst/>
                <a:latin typeface="Montserrat" pitchFamily="2" charset="77"/>
              </a:rPr>
              <a:t> — reduce operational overhead, improve consistency, maximise margin</a:t>
            </a:r>
          </a:p>
          <a:p>
            <a:pPr marL="285750" marR="0" lvl="0" indent="-28575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Char char="§"/>
              <a:tabLst/>
            </a:pPr>
            <a:r>
              <a:rPr kumimoji="0" lang="en-GB" altLang="en-US" sz="1400" b="1" i="0" u="none" strike="noStrike" cap="none" normalizeH="0" baseline="0" dirty="0">
                <a:ln>
                  <a:noFill/>
                </a:ln>
                <a:solidFill>
                  <a:schemeClr val="tx1"/>
                </a:solidFill>
                <a:effectLst/>
                <a:latin typeface="Montserrat" pitchFamily="2" charset="77"/>
              </a:rPr>
              <a:t>Choose your operating model </a:t>
            </a:r>
            <a:r>
              <a:rPr kumimoji="0" lang="en-GB" altLang="en-US" sz="1400" b="0" i="0" u="none" strike="noStrike" cap="none" normalizeH="0" baseline="0" dirty="0">
                <a:ln>
                  <a:noFill/>
                </a:ln>
                <a:solidFill>
                  <a:schemeClr val="tx1"/>
                </a:solidFill>
                <a:effectLst/>
                <a:latin typeface="Montserrat" pitchFamily="2" charset="77"/>
              </a:rPr>
              <a:t>— </a:t>
            </a:r>
            <a:r>
              <a:rPr kumimoji="0" lang="en-GB" altLang="en-US" sz="1400" b="1" i="0" u="none" strike="noStrike" cap="none" normalizeH="0" baseline="0" dirty="0">
                <a:ln>
                  <a:noFill/>
                </a:ln>
                <a:solidFill>
                  <a:schemeClr val="tx1"/>
                </a:solidFill>
                <a:effectLst/>
                <a:latin typeface="Montserrat" pitchFamily="2" charset="77"/>
              </a:rPr>
              <a:t>self‑managed </a:t>
            </a:r>
            <a:r>
              <a:rPr kumimoji="0" lang="en-GB" altLang="en-US" sz="1400" b="0" i="0" u="none" strike="noStrike" cap="none" normalizeH="0" baseline="0" dirty="0">
                <a:ln>
                  <a:noFill/>
                </a:ln>
                <a:solidFill>
                  <a:schemeClr val="tx1"/>
                </a:solidFill>
                <a:effectLst/>
                <a:latin typeface="Montserrat" pitchFamily="2" charset="77"/>
              </a:rPr>
              <a:t>or </a:t>
            </a:r>
            <a:r>
              <a:rPr kumimoji="0" lang="en-GB" altLang="en-US" sz="1400" b="1" i="0" u="none" strike="noStrike" cap="none" normalizeH="0" baseline="0" dirty="0">
                <a:ln>
                  <a:noFill/>
                </a:ln>
                <a:solidFill>
                  <a:schemeClr val="tx1"/>
                </a:solidFill>
                <a:effectLst/>
                <a:latin typeface="Montserrat" pitchFamily="2" charset="77"/>
              </a:rPr>
              <a:t>fully managed </a:t>
            </a:r>
            <a:r>
              <a:rPr kumimoji="0" lang="en-GB" altLang="en-US" sz="1400" b="0" i="0" u="none" strike="noStrike" cap="none" normalizeH="0" baseline="0" dirty="0">
                <a:ln>
                  <a:noFill/>
                </a:ln>
                <a:solidFill>
                  <a:schemeClr val="tx1"/>
                </a:solidFill>
                <a:effectLst/>
                <a:latin typeface="Montserrat" pitchFamily="2" charset="77"/>
              </a:rPr>
              <a:t>(monitoring, security, training)</a:t>
            </a:r>
            <a:endParaRPr kumimoji="0" lang="en-US" altLang="en-US" sz="1400" b="0" i="0" u="none" strike="noStrike" cap="none" normalizeH="0" baseline="0" dirty="0">
              <a:ln>
                <a:noFill/>
              </a:ln>
              <a:solidFill>
                <a:schemeClr val="tx1"/>
              </a:solidFill>
              <a:effectLst/>
              <a:latin typeface="Montserrat" pitchFamily="2" charset="77"/>
            </a:endParaRPr>
          </a:p>
        </p:txBody>
      </p:sp>
      <p:sp>
        <p:nvSpPr>
          <p:cNvPr id="7" name="Rectangle 6">
            <a:extLst>
              <a:ext uri="{FF2B5EF4-FFF2-40B4-BE49-F238E27FC236}">
                <a16:creationId xmlns:a16="http://schemas.microsoft.com/office/drawing/2014/main" id="{F2EE1A56-CC60-9BFF-D7F1-54D1D0EC43C1}"/>
              </a:ext>
            </a:extLst>
          </p:cNvPr>
          <p:cNvSpPr/>
          <p:nvPr/>
        </p:nvSpPr>
        <p:spPr>
          <a:xfrm>
            <a:off x="-1" y="5249732"/>
            <a:ext cx="12231445" cy="1617283"/>
          </a:xfrm>
          <a:prstGeom prst="rect">
            <a:avLst/>
          </a:prstGeom>
          <a:solidFill>
            <a:schemeClr val="accent6">
              <a:lumMod val="10000"/>
            </a:schemeClr>
          </a:solidFill>
          <a:ln>
            <a:solidFill>
              <a:schemeClr val="accent6">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 name="Picture 7" descr="A black and white logo&#10;&#10;AI-generated content may be incorrect.">
            <a:extLst>
              <a:ext uri="{FF2B5EF4-FFF2-40B4-BE49-F238E27FC236}">
                <a16:creationId xmlns:a16="http://schemas.microsoft.com/office/drawing/2014/main" id="{987CF7CD-8E20-C4F1-C437-6B5CD5C487C1}"/>
              </a:ext>
            </a:extLst>
          </p:cNvPr>
          <p:cNvPicPr>
            <a:picLocks noChangeAspect="1"/>
          </p:cNvPicPr>
          <p:nvPr/>
        </p:nvPicPr>
        <p:blipFill>
          <a:blip r:embed="rId3"/>
          <a:stretch>
            <a:fillRect/>
          </a:stretch>
        </p:blipFill>
        <p:spPr>
          <a:xfrm>
            <a:off x="1752581" y="5383682"/>
            <a:ext cx="8725962" cy="1559528"/>
          </a:xfrm>
          <a:prstGeom prst="rect">
            <a:avLst/>
          </a:prstGeom>
        </p:spPr>
      </p:pic>
      <p:sp>
        <p:nvSpPr>
          <p:cNvPr id="9" name="TextBox 8">
            <a:extLst>
              <a:ext uri="{FF2B5EF4-FFF2-40B4-BE49-F238E27FC236}">
                <a16:creationId xmlns:a16="http://schemas.microsoft.com/office/drawing/2014/main" id="{D9B3C50B-AB34-5FB7-028A-BA86367F3EFF}"/>
              </a:ext>
            </a:extLst>
          </p:cNvPr>
          <p:cNvSpPr txBox="1"/>
          <p:nvPr/>
        </p:nvSpPr>
        <p:spPr>
          <a:xfrm>
            <a:off x="7839935" y="714530"/>
            <a:ext cx="3569811" cy="430887"/>
          </a:xfrm>
          <a:prstGeom prst="rect">
            <a:avLst/>
          </a:prstGeom>
          <a:no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Sample Scenario for </a:t>
            </a:r>
            <a:r>
              <a:rPr kumimoji="0" lang="en-US" altLang="en-US" sz="1400" b="1"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25</a:t>
            </a:r>
            <a:r>
              <a:rPr kumimoji="0" lang="en-US" altLang="en-US" sz="1400" u="none" strike="noStrike" cap="none" normalizeH="0" baseline="0" dirty="0">
                <a:ln>
                  <a:noFill/>
                </a:ln>
                <a:effectLst/>
                <a:latin typeface="Montserrat" pitchFamily="2" charset="77"/>
                <a:ea typeface="Times New Roman" panose="02020603050405020304" pitchFamily="18" charset="0"/>
                <a:cs typeface="Arial" panose="020B0604020202020204" pitchFamily="34" charset="0"/>
              </a:rPr>
              <a:t> typical knowledge workers </a:t>
            </a:r>
            <a:endParaRPr kumimoji="0" lang="en-US" altLang="en-US" sz="1400" u="none" strike="noStrike" cap="none" normalizeH="0" baseline="0" dirty="0">
              <a:ln>
                <a:noFill/>
              </a:ln>
              <a:effectLst/>
              <a:latin typeface="Montserrat" pitchFamily="2" charset="77"/>
            </a:endParaRPr>
          </a:p>
        </p:txBody>
      </p:sp>
      <p:graphicFrame>
        <p:nvGraphicFramePr>
          <p:cNvPr id="10" name="Table 9">
            <a:extLst>
              <a:ext uri="{FF2B5EF4-FFF2-40B4-BE49-F238E27FC236}">
                <a16:creationId xmlns:a16="http://schemas.microsoft.com/office/drawing/2014/main" id="{62A9E912-7FCF-D163-2F67-69D45EFB08F0}"/>
              </a:ext>
            </a:extLst>
          </p:cNvPr>
          <p:cNvGraphicFramePr>
            <a:graphicFrameLocks noGrp="1"/>
          </p:cNvGraphicFramePr>
          <p:nvPr>
            <p:extLst>
              <p:ext uri="{D42A27DB-BD31-4B8C-83A1-F6EECF244321}">
                <p14:modId xmlns:p14="http://schemas.microsoft.com/office/powerpoint/2010/main" val="3250315604"/>
              </p:ext>
            </p:extLst>
          </p:nvPr>
        </p:nvGraphicFramePr>
        <p:xfrm>
          <a:off x="7839935" y="1354679"/>
          <a:ext cx="3569811" cy="2659380"/>
        </p:xfrm>
        <a:graphic>
          <a:graphicData uri="http://schemas.openxmlformats.org/drawingml/2006/table">
            <a:tbl>
              <a:tblPr firstRow="1" firstCol="1" bandRow="1">
                <a:tableStyleId>{5C22544A-7EE6-4342-B048-85BDC9FD1C3A}</a:tableStyleId>
              </a:tblPr>
              <a:tblGrid>
                <a:gridCol w="2461527">
                  <a:extLst>
                    <a:ext uri="{9D8B030D-6E8A-4147-A177-3AD203B41FA5}">
                      <a16:colId xmlns:a16="http://schemas.microsoft.com/office/drawing/2014/main" val="3947168417"/>
                    </a:ext>
                  </a:extLst>
                </a:gridCol>
                <a:gridCol w="1108284">
                  <a:extLst>
                    <a:ext uri="{9D8B030D-6E8A-4147-A177-3AD203B41FA5}">
                      <a16:colId xmlns:a16="http://schemas.microsoft.com/office/drawing/2014/main" val="2358149797"/>
                    </a:ext>
                  </a:extLst>
                </a:gridCol>
              </a:tblGrid>
              <a:tr h="0">
                <a:tc>
                  <a:txBody>
                    <a:bodyPr/>
                    <a:lstStyle/>
                    <a:p>
                      <a:pPr fontAlgn="base">
                        <a:buNone/>
                      </a:pPr>
                      <a:r>
                        <a:rPr lang="en-US" sz="1100" kern="100" dirty="0">
                          <a:effectLst/>
                          <a:latin typeface="Montserrat" pitchFamily="2" charset="77"/>
                        </a:rPr>
                        <a:t>Self-Managed</a:t>
                      </a:r>
                      <a:r>
                        <a:rPr lang="en-AU" sz="1100" kern="100" dirty="0">
                          <a:effectLst/>
                          <a:latin typeface="Montserrat" pitchFamily="2" charset="77"/>
                        </a:rPr>
                        <a:t>: </a:t>
                      </a:r>
                      <a:endParaRPr lang="en-AU" sz="1100" kern="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buNone/>
                      </a:pPr>
                      <a:r>
                        <a:rPr lang="en-US" sz="1100" b="0" dirty="0">
                          <a:latin typeface="Montserrat" pitchFamily="2" charset="77"/>
                        </a:rPr>
                        <a:t>25 users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576893083"/>
                  </a:ext>
                </a:extLst>
              </a:tr>
              <a:tr h="180975">
                <a:tc>
                  <a:txBody>
                    <a:bodyPr/>
                    <a:lstStyle/>
                    <a:p>
                      <a:pPr fontAlgn="base">
                        <a:buNone/>
                      </a:pPr>
                      <a:r>
                        <a:rPr lang="en-US" sz="1100" dirty="0">
                          <a:solidFill>
                            <a:schemeClr val="tx1"/>
                          </a:solidFill>
                          <a:effectLst/>
                          <a:latin typeface="Montserrat" pitchFamily="2" charset="77"/>
                        </a:rPr>
                        <a:t>AVD </a:t>
                      </a:r>
                      <a:r>
                        <a:rPr lang="en-AU" sz="1100" dirty="0">
                          <a:solidFill>
                            <a:schemeClr val="tx1"/>
                          </a:solidFill>
                          <a:effectLst/>
                          <a:latin typeface="Montserrat" pitchFamily="2" charset="77"/>
                        </a:rPr>
                        <a:t>Self-Managed </a:t>
                      </a:r>
                      <a:br>
                        <a:rPr lang="en-AU" sz="1100" dirty="0">
                          <a:solidFill>
                            <a:schemeClr val="tx1"/>
                          </a:solidFill>
                          <a:effectLst/>
                          <a:latin typeface="Montserrat" pitchFamily="2" charset="77"/>
                        </a:rPr>
                      </a:br>
                      <a:r>
                        <a:rPr lang="en-US" sz="1050" b="0" dirty="0">
                          <a:solidFill>
                            <a:schemeClr val="tx1"/>
                          </a:solidFill>
                          <a:effectLst/>
                          <a:latin typeface="Montserrat" pitchFamily="2" charset="77"/>
                        </a:rPr>
                        <a:t>(AVD automation platform only)</a:t>
                      </a:r>
                      <a:r>
                        <a:rPr lang="en-AU" sz="1050" b="0" dirty="0">
                          <a:solidFill>
                            <a:schemeClr val="tx1"/>
                          </a:solidFill>
                          <a:effectLst/>
                          <a:latin typeface="Montserrat" pitchFamily="2" charset="77"/>
                        </a:rPr>
                        <a:t> </a:t>
                      </a:r>
                      <a:endParaRPr lang="en-AU" sz="1100" b="0" dirty="0">
                        <a:solidFill>
                          <a:schemeClr val="tx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rowSpan="2">
                  <a:txBody>
                    <a:bodyPr/>
                    <a:lstStyle/>
                    <a:p>
                      <a:pPr algn="ctr" fontAlgn="base">
                        <a:buNone/>
                      </a:pPr>
                      <a:r>
                        <a:rPr lang="en-US" sz="1100" dirty="0">
                          <a:effectLst/>
                          <a:latin typeface="Montserrat" pitchFamily="2" charset="77"/>
                        </a:rPr>
                        <a:t>$375</a:t>
                      </a:r>
                      <a:endParaRPr lang="en-AU" sz="1100" dirty="0">
                        <a:effectLst/>
                        <a:latin typeface="Montserrat" pitchFamily="2" charset="77"/>
                        <a:ea typeface="Times New Roman" panose="02020603050405020304" pitchFamily="18" charset="0"/>
                      </a:endParaRP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860752"/>
                  </a:ext>
                </a:extLst>
              </a:tr>
              <a:tr h="248274">
                <a:tc>
                  <a:txBody>
                    <a:bodyPr/>
                    <a:lstStyle/>
                    <a:p>
                      <a:pPr algn="r" fontAlgn="base">
                        <a:buNone/>
                      </a:pPr>
                      <a:r>
                        <a:rPr lang="en-AU" sz="1100" b="0" dirty="0">
                          <a:solidFill>
                            <a:schemeClr val="tx1"/>
                          </a:solidFill>
                          <a:effectLst/>
                          <a:latin typeface="Montserrat" pitchFamily="2" charset="77"/>
                          <a:ea typeface="Times New Roman" panose="02020603050405020304" pitchFamily="18" charset="0"/>
                        </a:rPr>
                        <a:t>We leave the rest to you …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vMerge="1">
                  <a:txBody>
                    <a:bodyPr/>
                    <a:lstStyle/>
                    <a:p>
                      <a:pPr fontAlgn="base">
                        <a:buNone/>
                      </a:pPr>
                      <a:endParaRPr lang="en-AU" sz="1100" dirty="0">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4336570"/>
                  </a:ext>
                </a:extLst>
              </a:tr>
              <a:tr h="180975">
                <a:tc>
                  <a:txBody>
                    <a:bodyPr/>
                    <a:lstStyle/>
                    <a:p>
                      <a:pPr algn="l" fontAlgn="base">
                        <a:buNone/>
                      </a:pPr>
                      <a:r>
                        <a:rPr lang="en-AU" sz="1100" dirty="0">
                          <a:solidFill>
                            <a:schemeClr val="bg1"/>
                          </a:solidFill>
                          <a:effectLst/>
                          <a:latin typeface="Montserrat" pitchFamily="2" charset="77"/>
                        </a:rPr>
                        <a:t>MSP-Ninja Managed: </a:t>
                      </a:r>
                      <a:endParaRPr lang="en-AU" sz="1100" dirty="0">
                        <a:solidFill>
                          <a:schemeClr val="bg1"/>
                        </a:solidFill>
                        <a:effectLst/>
                        <a:latin typeface="Montserrat" pitchFamily="2" charset="77"/>
                        <a:ea typeface="Times New Roman" panose="02020603050405020304" pitchFamily="18"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tc>
                  <a:txBody>
                    <a:bodyPr/>
                    <a:lstStyle/>
                    <a:p>
                      <a:pPr algn="ctr">
                        <a:buNone/>
                      </a:pPr>
                      <a:r>
                        <a:rPr lang="en-US" sz="1100" b="0" dirty="0">
                          <a:solidFill>
                            <a:schemeClr val="bg1"/>
                          </a:solidFill>
                          <a:latin typeface="Montserrat" pitchFamily="2" charset="77"/>
                        </a:rPr>
                        <a:t>25 users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4158285498"/>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AVD Automation Platform</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rowSpan="5">
                  <a:txBody>
                    <a:bodyPr/>
                    <a:lstStyle/>
                    <a:p>
                      <a:pPr algn="ctr">
                        <a:buNone/>
                      </a:pPr>
                      <a:r>
                        <a:rPr lang="en-US" sz="1100" b="0" dirty="0">
                          <a:solidFill>
                            <a:schemeClr val="tx1"/>
                          </a:solidFill>
                          <a:latin typeface="Montserrat" pitchFamily="2" charset="77"/>
                        </a:rPr>
                        <a:t>$2,375</a:t>
                      </a:r>
                    </a:p>
                  </a:txBody>
                  <a:tcPr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1512671572"/>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Maintenance &amp; Optimisation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442522049"/>
                  </a:ext>
                </a:extLst>
              </a:tr>
              <a:tr h="18097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dirty="0">
                          <a:solidFill>
                            <a:schemeClr val="tx1"/>
                          </a:solidFill>
                          <a:effectLst/>
                          <a:latin typeface="Montserrat" pitchFamily="2" charset="77"/>
                          <a:ea typeface="Times New Roman" panose="02020603050405020304" pitchFamily="18" charset="0"/>
                        </a:rPr>
                        <a:t>IT-to-IT Support</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extLst>
                  <a:ext uri="{0D108BD9-81ED-4DB2-BD59-A6C34878D82A}">
                    <a16:rowId xmlns:a16="http://schemas.microsoft.com/office/drawing/2014/main" val="2638484571"/>
                  </a:ext>
                </a:extLst>
              </a:tr>
              <a:tr h="18097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dirty="0">
                          <a:solidFill>
                            <a:schemeClr val="tx1"/>
                          </a:solidFill>
                          <a:effectLst/>
                          <a:latin typeface="Montserrat" pitchFamily="2" charset="77"/>
                          <a:ea typeface="Times New Roman" panose="02020603050405020304" pitchFamily="18" charset="0"/>
                        </a:rPr>
                        <a:t>Azure Compute &amp; Storage </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6E6E6"/>
                    </a:solidFill>
                  </a:tcPr>
                </a:tc>
                <a:tc vMerge="1">
                  <a:txBody>
                    <a:bodyPr/>
                    <a:lstStyle/>
                    <a:p>
                      <a:endParaRPr lang="en-AU"/>
                    </a:p>
                  </a:txBody>
                  <a:tcPr/>
                </a:tc>
                <a:extLst>
                  <a:ext uri="{0D108BD9-81ED-4DB2-BD59-A6C34878D82A}">
                    <a16:rowId xmlns:a16="http://schemas.microsoft.com/office/drawing/2014/main" val="3821125893"/>
                  </a:ext>
                </a:extLst>
              </a:tr>
              <a:tr h="180975">
                <a:tc>
                  <a:txBody>
                    <a:bodyPr/>
                    <a:lstStyle/>
                    <a:p>
                      <a:pPr fontAlgn="base">
                        <a:buNone/>
                      </a:pPr>
                      <a:r>
                        <a:rPr lang="en-AU" sz="1100" b="0" dirty="0">
                          <a:solidFill>
                            <a:schemeClr val="tx1"/>
                          </a:solidFill>
                          <a:effectLst/>
                          <a:latin typeface="Montserrat" pitchFamily="2" charset="77"/>
                          <a:ea typeface="Times New Roman" panose="02020603050405020304" pitchFamily="18" charset="0"/>
                        </a:rPr>
                        <a:t>Bring your own licencing &amp; add your standard services.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tc vMerge="1">
                  <a:txBody>
                    <a:bodyPr/>
                    <a:lstStyle/>
                    <a:p>
                      <a:pPr>
                        <a:buNone/>
                      </a:pPr>
                      <a:endParaRPr lang="en-US" sz="1100" b="1" dirty="0">
                        <a:solidFill>
                          <a:schemeClr val="tx1"/>
                        </a:solidFill>
                        <a:latin typeface="Montserrat" pitchFamily="2" charset="77"/>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310587194"/>
                  </a:ext>
                </a:extLst>
              </a:tr>
            </a:tbl>
          </a:graphicData>
        </a:graphic>
      </p:graphicFrame>
      <p:sp>
        <p:nvSpPr>
          <p:cNvPr id="11" name="TextBox 10">
            <a:extLst>
              <a:ext uri="{FF2B5EF4-FFF2-40B4-BE49-F238E27FC236}">
                <a16:creationId xmlns:a16="http://schemas.microsoft.com/office/drawing/2014/main" id="{44F0224E-8375-8843-BB53-077CDE65F1D2}"/>
              </a:ext>
            </a:extLst>
          </p:cNvPr>
          <p:cNvSpPr txBox="1"/>
          <p:nvPr/>
        </p:nvSpPr>
        <p:spPr>
          <a:xfrm>
            <a:off x="8479044" y="4190236"/>
            <a:ext cx="2492990" cy="523220"/>
          </a:xfrm>
          <a:prstGeom prst="rect">
            <a:avLst/>
          </a:prstGeom>
          <a:noFill/>
        </p:spPr>
        <p:txBody>
          <a:bodyPr wrap="none" rtlCol="0">
            <a:spAutoFit/>
          </a:bodyPr>
          <a:lstStyle/>
          <a:p>
            <a:pPr algn="ctr"/>
            <a:r>
              <a:rPr lang="en-AU" sz="1400" b="1" dirty="0"/>
              <a:t>Start a conversation at</a:t>
            </a:r>
            <a:br>
              <a:rPr lang="en-AU" sz="1400" b="1" dirty="0"/>
            </a:br>
            <a:r>
              <a:rPr lang="en-AU" sz="1400" b="1" dirty="0">
                <a:hlinkClick r:id="rId4"/>
              </a:rPr>
              <a:t>MSP-ninja.com/ContactUs</a:t>
            </a:r>
            <a:endParaRPr lang="en-AU" sz="1400" b="1" dirty="0"/>
          </a:p>
        </p:txBody>
      </p:sp>
    </p:spTree>
    <p:extLst>
      <p:ext uri="{BB962C8B-B14F-4D97-AF65-F5344CB8AC3E}">
        <p14:creationId xmlns:p14="http://schemas.microsoft.com/office/powerpoint/2010/main" val="163481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CC2C-D26A-4FD0-48AB-98FB74D57102}"/>
            </a:ext>
          </a:extLst>
        </p:cNvPr>
        <p:cNvGrpSpPr/>
        <p:nvPr/>
      </p:nvGrpSpPr>
      <p:grpSpPr>
        <a:xfrm>
          <a:off x="0" y="0"/>
          <a:ext cx="0" cy="0"/>
          <a:chOff x="0" y="0"/>
          <a:chExt cx="0" cy="0"/>
        </a:xfrm>
      </p:grpSpPr>
      <p:sp>
        <p:nvSpPr>
          <p:cNvPr id="6" name="Round Same Side Corner Rectangle 2">
            <a:extLst>
              <a:ext uri="{FF2B5EF4-FFF2-40B4-BE49-F238E27FC236}">
                <a16:creationId xmlns:a16="http://schemas.microsoft.com/office/drawing/2014/main" id="{2596DA23-2B4A-7395-A806-671CCCA34B94}"/>
              </a:ext>
            </a:extLst>
          </p:cNvPr>
          <p:cNvSpPr/>
          <p:nvPr/>
        </p:nvSpPr>
        <p:spPr>
          <a:xfrm rot="10800000">
            <a:off x="515924" y="1241483"/>
            <a:ext cx="3482489" cy="2234700"/>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Round Same Side Corner Rectangle 2">
            <a:extLst>
              <a:ext uri="{FF2B5EF4-FFF2-40B4-BE49-F238E27FC236}">
                <a16:creationId xmlns:a16="http://schemas.microsoft.com/office/drawing/2014/main" id="{4A2460E4-627F-A843-3044-DC9318F3FFC6}"/>
              </a:ext>
            </a:extLst>
          </p:cNvPr>
          <p:cNvSpPr/>
          <p:nvPr/>
        </p:nvSpPr>
        <p:spPr>
          <a:xfrm rot="10800000">
            <a:off x="4258068" y="1241483"/>
            <a:ext cx="3482489" cy="2234700"/>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Round Same Side Corner Rectangle 2">
            <a:extLst>
              <a:ext uri="{FF2B5EF4-FFF2-40B4-BE49-F238E27FC236}">
                <a16:creationId xmlns:a16="http://schemas.microsoft.com/office/drawing/2014/main" id="{0A7FC9F2-0A80-2A2E-A080-082C8D7CAE11}"/>
              </a:ext>
            </a:extLst>
          </p:cNvPr>
          <p:cNvSpPr/>
          <p:nvPr/>
        </p:nvSpPr>
        <p:spPr>
          <a:xfrm rot="10800000">
            <a:off x="8000211" y="1241483"/>
            <a:ext cx="3482489" cy="5103756"/>
          </a:xfrm>
          <a:prstGeom prst="round2SameRect">
            <a:avLst>
              <a:gd name="adj1" fmla="val 8350"/>
              <a:gd name="adj2" fmla="val 0"/>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Rounded Rectangle 16">
            <a:extLst>
              <a:ext uri="{FF2B5EF4-FFF2-40B4-BE49-F238E27FC236}">
                <a16:creationId xmlns:a16="http://schemas.microsoft.com/office/drawing/2014/main" id="{36800115-8EF4-D135-7685-EDF6B41F5FA8}"/>
              </a:ext>
            </a:extLst>
          </p:cNvPr>
          <p:cNvSpPr/>
          <p:nvPr/>
        </p:nvSpPr>
        <p:spPr>
          <a:xfrm>
            <a:off x="265819"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8" name="Rounded Rectangle 17">
            <a:extLst>
              <a:ext uri="{FF2B5EF4-FFF2-40B4-BE49-F238E27FC236}">
                <a16:creationId xmlns:a16="http://schemas.microsoft.com/office/drawing/2014/main" id="{4CBE2190-FBD7-4E1A-412A-7A24906CAF18}"/>
              </a:ext>
            </a:extLst>
          </p:cNvPr>
          <p:cNvSpPr/>
          <p:nvPr/>
        </p:nvSpPr>
        <p:spPr>
          <a:xfrm>
            <a:off x="4102013"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9" name="Rounded Rectangle 18">
            <a:extLst>
              <a:ext uri="{FF2B5EF4-FFF2-40B4-BE49-F238E27FC236}">
                <a16:creationId xmlns:a16="http://schemas.microsoft.com/office/drawing/2014/main" id="{337D3446-E34A-9B2A-FC47-88DCDC48E188}"/>
              </a:ext>
            </a:extLst>
          </p:cNvPr>
          <p:cNvSpPr/>
          <p:nvPr/>
        </p:nvSpPr>
        <p:spPr>
          <a:xfrm>
            <a:off x="7902488" y="1247640"/>
            <a:ext cx="635793" cy="635793"/>
          </a:xfrm>
          <a:prstGeom prst="roundRect">
            <a:avLst>
              <a:gd name="adj" fmla="val 2003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8749EB5F-D3FF-072D-7691-0093D75D198F}"/>
              </a:ext>
            </a:extLst>
          </p:cNvPr>
          <p:cNvSpPr>
            <a:spLocks noGrp="1"/>
          </p:cNvSpPr>
          <p:nvPr>
            <p:ph type="title"/>
          </p:nvPr>
        </p:nvSpPr>
        <p:spPr/>
        <p:txBody>
          <a:bodyPr/>
          <a:lstStyle/>
          <a:p>
            <a:r>
              <a:rPr lang="en-US" dirty="0"/>
              <a:t>Start winning AVD deals in three steps </a:t>
            </a:r>
            <a:br>
              <a:rPr lang="en-US" dirty="0"/>
            </a:br>
            <a:endParaRPr lang="en-US" dirty="0"/>
          </a:p>
        </p:txBody>
      </p:sp>
      <p:sp>
        <p:nvSpPr>
          <p:cNvPr id="7" name="Text Placeholder 62">
            <a:extLst>
              <a:ext uri="{FF2B5EF4-FFF2-40B4-BE49-F238E27FC236}">
                <a16:creationId xmlns:a16="http://schemas.microsoft.com/office/drawing/2014/main" id="{2363B724-B23D-711C-0521-510E3A04A78B}"/>
              </a:ext>
            </a:extLst>
          </p:cNvPr>
          <p:cNvSpPr txBox="1">
            <a:spLocks/>
          </p:cNvSpPr>
          <p:nvPr/>
        </p:nvSpPr>
        <p:spPr>
          <a:xfrm>
            <a:off x="1053203" y="1442280"/>
            <a:ext cx="2722105" cy="207400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cs typeface="Roboto Light"/>
              </a:rPr>
              <a:t>Find your customers </a:t>
            </a:r>
          </a:p>
          <a:p>
            <a:pPr marL="4763" indent="0">
              <a:spcBef>
                <a:spcPts val="1200"/>
              </a:spcBef>
              <a:buClr>
                <a:srgbClr val="F61B71"/>
              </a:buClr>
              <a:buNone/>
              <a:defRPr/>
            </a:pPr>
            <a:r>
              <a:rPr lang="en-US" sz="1400" dirty="0">
                <a:solidFill>
                  <a:srgbClr val="000000"/>
                </a:solidFill>
                <a:latin typeface="Montserrat" pitchFamily="2" charset="77"/>
                <a:ea typeface="Roboto Light"/>
                <a:cs typeface="Roboto Light"/>
              </a:rPr>
              <a:t>Use </a:t>
            </a:r>
            <a:r>
              <a:rPr lang="en-US" sz="1400" dirty="0" err="1">
                <a:solidFill>
                  <a:srgbClr val="000000"/>
                </a:solidFill>
                <a:latin typeface="Montserrat" pitchFamily="2" charset="77"/>
                <a:ea typeface="Roboto Light"/>
                <a:cs typeface="Roboto Light"/>
              </a:rPr>
              <a:t>CloudAscent</a:t>
            </a:r>
            <a:r>
              <a:rPr lang="en-US" sz="1400" dirty="0">
                <a:solidFill>
                  <a:srgbClr val="000000"/>
                </a:solidFill>
                <a:latin typeface="Montserrat" pitchFamily="2" charset="77"/>
                <a:ea typeface="Roboto Light"/>
                <a:cs typeface="Roboto Light"/>
              </a:rPr>
              <a:t> yourself or ask for our help to identify ready-to-buy prospects within your customer base. </a:t>
            </a:r>
            <a:endParaRPr kumimoji="0" lang="en-US" sz="1400" u="none" strike="noStrike" kern="1200" cap="none" spc="0" normalizeH="0" baseline="0" noProof="0" dirty="0">
              <a:ln>
                <a:noFill/>
              </a:ln>
              <a:solidFill>
                <a:srgbClr val="1F1F1F"/>
              </a:solidFill>
              <a:effectLst/>
              <a:uLnTx/>
              <a:uFillTx/>
              <a:latin typeface="Montserrat" pitchFamily="2" charset="77"/>
              <a:ea typeface="Roboto Light"/>
              <a:cs typeface="Roboto Light"/>
            </a:endParaRPr>
          </a:p>
        </p:txBody>
      </p:sp>
      <p:sp>
        <p:nvSpPr>
          <p:cNvPr id="25" name="Rectangle: Rounded Corners 1">
            <a:extLst>
              <a:ext uri="{FF2B5EF4-FFF2-40B4-BE49-F238E27FC236}">
                <a16:creationId xmlns:a16="http://schemas.microsoft.com/office/drawing/2014/main" id="{FAA56749-98FA-2C2D-838C-B7313286DAA5}"/>
              </a:ext>
            </a:extLst>
          </p:cNvPr>
          <p:cNvSpPr/>
          <p:nvPr/>
        </p:nvSpPr>
        <p:spPr>
          <a:xfrm>
            <a:off x="-1670858" y="4424999"/>
            <a:ext cx="9343505" cy="1920240"/>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7" name="TextBox 26">
            <a:extLst>
              <a:ext uri="{FF2B5EF4-FFF2-40B4-BE49-F238E27FC236}">
                <a16:creationId xmlns:a16="http://schemas.microsoft.com/office/drawing/2014/main" id="{8F595FC9-628A-496E-0454-8A50EE08E94D}"/>
              </a:ext>
            </a:extLst>
          </p:cNvPr>
          <p:cNvSpPr txBox="1"/>
          <p:nvPr/>
        </p:nvSpPr>
        <p:spPr>
          <a:xfrm>
            <a:off x="515936" y="4756173"/>
            <a:ext cx="3482478" cy="1077218"/>
          </a:xfrm>
          <a:prstGeom prst="rect">
            <a:avLst/>
          </a:prstGeom>
          <a:noFill/>
        </p:spPr>
        <p:txBody>
          <a:bodyPr wrap="square">
            <a:spAutoFit/>
          </a:bodyPr>
          <a:lstStyle/>
          <a:p>
            <a:r>
              <a:rPr lang="en-AU" sz="1600" b="1" i="0" dirty="0">
                <a:effectLst/>
                <a:latin typeface="Montserrat" pitchFamily="2" charset="77"/>
              </a:rPr>
              <a:t>Ready to go? </a:t>
            </a:r>
          </a:p>
          <a:p>
            <a:r>
              <a:rPr lang="en-AU" sz="1600" i="0" dirty="0">
                <a:effectLst/>
                <a:latin typeface="Montserrat" pitchFamily="2" charset="77"/>
              </a:rPr>
              <a:t>Download the </a:t>
            </a:r>
            <a:br>
              <a:rPr lang="en-AU" sz="1600" i="0" dirty="0">
                <a:effectLst/>
                <a:latin typeface="Montserrat" pitchFamily="2" charset="77"/>
              </a:rPr>
            </a:br>
            <a:r>
              <a:rPr lang="en-AU" sz="1600" b="1" i="0" u="sng" dirty="0">
                <a:solidFill>
                  <a:srgbClr val="F61B71"/>
                </a:solidFill>
                <a:effectLst/>
                <a:latin typeface="Montserrat" pitchFamily="2" charset="77"/>
              </a:rPr>
              <a:t>How to Sell AVD Guide</a:t>
            </a:r>
            <a:r>
              <a:rPr lang="en-AU" sz="1600" dirty="0">
                <a:latin typeface="Montserrat" pitchFamily="2" charset="77"/>
              </a:rPr>
              <a:t> </a:t>
            </a:r>
            <a:br>
              <a:rPr lang="en-AU" sz="1600" dirty="0">
                <a:latin typeface="Montserrat" pitchFamily="2" charset="77"/>
              </a:rPr>
            </a:br>
            <a:r>
              <a:rPr lang="en-AU" sz="1600" dirty="0">
                <a:latin typeface="Montserrat" pitchFamily="2" charset="77"/>
              </a:rPr>
              <a:t>for step-by-step support. </a:t>
            </a:r>
            <a:endParaRPr lang="en-US" sz="1600" dirty="0">
              <a:latin typeface="Montserrat" pitchFamily="2" charset="77"/>
            </a:endParaRPr>
          </a:p>
        </p:txBody>
      </p:sp>
      <p:sp>
        <p:nvSpPr>
          <p:cNvPr id="4" name="Text Placeholder 62">
            <a:extLst>
              <a:ext uri="{FF2B5EF4-FFF2-40B4-BE49-F238E27FC236}">
                <a16:creationId xmlns:a16="http://schemas.microsoft.com/office/drawing/2014/main" id="{5D6B73D3-001C-87C6-7C9D-92492636C526}"/>
              </a:ext>
            </a:extLst>
          </p:cNvPr>
          <p:cNvSpPr txBox="1">
            <a:spLocks/>
          </p:cNvSpPr>
          <p:nvPr/>
        </p:nvSpPr>
        <p:spPr>
          <a:xfrm>
            <a:off x="4893657" y="1442280"/>
            <a:ext cx="2753938" cy="186433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rPr>
              <a:t>Qualify and convert </a:t>
            </a:r>
          </a:p>
          <a:p>
            <a:pPr marL="4763" indent="0">
              <a:spcBef>
                <a:spcPts val="1200"/>
              </a:spcBef>
              <a:buClr>
                <a:srgbClr val="F61B71"/>
              </a:buClr>
              <a:buNone/>
              <a:defRPr/>
            </a:pPr>
            <a:r>
              <a:rPr lang="en-US" sz="1400" dirty="0">
                <a:solidFill>
                  <a:srgbClr val="000000"/>
                </a:solidFill>
                <a:latin typeface="Montserrat" pitchFamily="2" charset="77"/>
                <a:ea typeface="Roboto Light"/>
              </a:rPr>
              <a:t>Use the pitch guides, objection handling and segment resources in this playbook to convert prospects. </a:t>
            </a:r>
          </a:p>
        </p:txBody>
      </p:sp>
      <p:sp>
        <p:nvSpPr>
          <p:cNvPr id="13" name="Text Placeholder 62">
            <a:extLst>
              <a:ext uri="{FF2B5EF4-FFF2-40B4-BE49-F238E27FC236}">
                <a16:creationId xmlns:a16="http://schemas.microsoft.com/office/drawing/2014/main" id="{BF2272D6-0FBD-58A0-C345-ECCE19E9C02C}"/>
              </a:ext>
            </a:extLst>
          </p:cNvPr>
          <p:cNvSpPr txBox="1">
            <a:spLocks/>
          </p:cNvSpPr>
          <p:nvPr/>
        </p:nvSpPr>
        <p:spPr>
          <a:xfrm>
            <a:off x="8717848" y="1442280"/>
            <a:ext cx="2599418" cy="4725764"/>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Clr>
                <a:srgbClr val="F61B71"/>
              </a:buClr>
              <a:buNone/>
              <a:defRPr/>
            </a:pPr>
            <a:r>
              <a:rPr lang="en-US" sz="1600" dirty="0">
                <a:solidFill>
                  <a:srgbClr val="000000"/>
                </a:solidFill>
                <a:latin typeface="Montserrat" pitchFamily="2" charset="77"/>
                <a:ea typeface="Roboto Light"/>
              </a:rPr>
              <a:t>Pitch Quick Start offers to customers </a:t>
            </a:r>
          </a:p>
          <a:p>
            <a:pPr marL="223838" indent="-223838" fontAlgn="base">
              <a:spcBef>
                <a:spcPts val="600"/>
              </a:spcBef>
              <a:defRPr/>
            </a:pPr>
            <a:r>
              <a:rPr lang="en-US" sz="1400" b="1" dirty="0">
                <a:latin typeface="Montserrat" pitchFamily="2" charset="77"/>
              </a:rPr>
              <a:t>Pre-Sales Assessment </a:t>
            </a:r>
            <a:br>
              <a:rPr lang="en-US" sz="1400" dirty="0">
                <a:latin typeface="Montserrat" pitchFamily="2" charset="77"/>
              </a:rPr>
            </a:br>
            <a:r>
              <a:rPr lang="en-US" sz="1400" dirty="0">
                <a:latin typeface="Montserrat" pitchFamily="2" charset="77"/>
              </a:rPr>
              <a:t>Funded discovery to evaluate current environment, map workloads to AVD and build the business case. </a:t>
            </a:r>
          </a:p>
          <a:p>
            <a:pPr marL="223838" indent="-223838" fontAlgn="base">
              <a:spcBef>
                <a:spcPts val="600"/>
              </a:spcBef>
              <a:defRPr/>
            </a:pPr>
            <a:r>
              <a:rPr lang="en-US" sz="1400" b="1" dirty="0">
                <a:latin typeface="Montserrat" pitchFamily="2" charset="77"/>
              </a:rPr>
              <a:t>Proof of Concept </a:t>
            </a:r>
            <a:r>
              <a:rPr lang="en-US" sz="1400" dirty="0">
                <a:latin typeface="Montserrat" pitchFamily="2" charset="77"/>
              </a:rPr>
              <a:t> Demonstrate AVD's performance, security and cost benefits with real workloads to build stakeholder confidence. </a:t>
            </a:r>
          </a:p>
          <a:p>
            <a:pPr marL="223838" indent="-223838" fontAlgn="base">
              <a:spcBef>
                <a:spcPts val="600"/>
              </a:spcBef>
              <a:defRPr/>
            </a:pPr>
            <a:r>
              <a:rPr lang="en-US" sz="1400" b="1" dirty="0">
                <a:latin typeface="Montserrat" pitchFamily="2" charset="77"/>
              </a:rPr>
              <a:t>Migration &amp; Deployment </a:t>
            </a:r>
            <a:r>
              <a:rPr lang="en-US" sz="1400" dirty="0">
                <a:latin typeface="Montserrat" pitchFamily="2" charset="77"/>
              </a:rPr>
              <a:t>Funded offer including environment setup, user onboarding, security alignment and cost </a:t>
            </a:r>
            <a:r>
              <a:rPr lang="en-US" sz="1400" dirty="0" err="1">
                <a:latin typeface="Montserrat" pitchFamily="2" charset="77"/>
              </a:rPr>
              <a:t>optimisation</a:t>
            </a:r>
            <a:r>
              <a:rPr lang="en-US" sz="1400" dirty="0">
                <a:solidFill>
                  <a:srgbClr val="000000"/>
                </a:solidFill>
                <a:latin typeface="Montserrat" pitchFamily="2" charset="77"/>
                <a:ea typeface="Roboto Light"/>
              </a:rPr>
              <a:t>. </a:t>
            </a:r>
          </a:p>
        </p:txBody>
      </p:sp>
      <p:sp>
        <p:nvSpPr>
          <p:cNvPr id="8" name="Title 1">
            <a:extLst>
              <a:ext uri="{FF2B5EF4-FFF2-40B4-BE49-F238E27FC236}">
                <a16:creationId xmlns:a16="http://schemas.microsoft.com/office/drawing/2014/main" id="{410730E8-F94B-4DFA-5572-1ED7555BEC45}"/>
              </a:ext>
            </a:extLst>
          </p:cNvPr>
          <p:cNvSpPr txBox="1">
            <a:spLocks/>
          </p:cNvSpPr>
          <p:nvPr/>
        </p:nvSpPr>
        <p:spPr>
          <a:xfrm>
            <a:off x="276032"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1</a:t>
            </a:r>
          </a:p>
        </p:txBody>
      </p:sp>
      <p:sp>
        <p:nvSpPr>
          <p:cNvPr id="11" name="Title 1">
            <a:extLst>
              <a:ext uri="{FF2B5EF4-FFF2-40B4-BE49-F238E27FC236}">
                <a16:creationId xmlns:a16="http://schemas.microsoft.com/office/drawing/2014/main" id="{74BB74FA-0308-F8AE-357B-E545759A9F55}"/>
              </a:ext>
            </a:extLst>
          </p:cNvPr>
          <p:cNvSpPr txBox="1">
            <a:spLocks/>
          </p:cNvSpPr>
          <p:nvPr/>
        </p:nvSpPr>
        <p:spPr>
          <a:xfrm>
            <a:off x="4121522"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2</a:t>
            </a:r>
          </a:p>
        </p:txBody>
      </p:sp>
      <p:sp>
        <p:nvSpPr>
          <p:cNvPr id="14" name="Title 1">
            <a:extLst>
              <a:ext uri="{FF2B5EF4-FFF2-40B4-BE49-F238E27FC236}">
                <a16:creationId xmlns:a16="http://schemas.microsoft.com/office/drawing/2014/main" id="{933161C4-0273-BADB-699A-F5E87BF463B2}"/>
              </a:ext>
            </a:extLst>
          </p:cNvPr>
          <p:cNvSpPr txBox="1">
            <a:spLocks/>
          </p:cNvSpPr>
          <p:nvPr/>
        </p:nvSpPr>
        <p:spPr>
          <a:xfrm>
            <a:off x="7935697" y="1310137"/>
            <a:ext cx="587384" cy="474407"/>
          </a:xfrm>
          <a:prstGeom prst="rect">
            <a:avLst/>
          </a:prstGeom>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US" dirty="0">
                <a:solidFill>
                  <a:schemeClr val="bg1"/>
                </a:solidFill>
              </a:rPr>
              <a:t>3</a:t>
            </a:r>
          </a:p>
        </p:txBody>
      </p:sp>
      <p:sp>
        <p:nvSpPr>
          <p:cNvPr id="15" name="Rectangle 14">
            <a:extLst>
              <a:ext uri="{FF2B5EF4-FFF2-40B4-BE49-F238E27FC236}">
                <a16:creationId xmlns:a16="http://schemas.microsoft.com/office/drawing/2014/main" id="{E5DAAC14-23FD-E853-49DB-52B5B10D30F7}"/>
              </a:ext>
            </a:extLst>
          </p:cNvPr>
          <p:cNvSpPr/>
          <p:nvPr/>
        </p:nvSpPr>
        <p:spPr>
          <a:xfrm>
            <a:off x="4096011" y="4715517"/>
            <a:ext cx="2167691" cy="127176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Tree>
    <p:extLst>
      <p:ext uri="{BB962C8B-B14F-4D97-AF65-F5344CB8AC3E}">
        <p14:creationId xmlns:p14="http://schemas.microsoft.com/office/powerpoint/2010/main" val="239168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9370-97A4-B723-F764-369C54D92AD9}"/>
            </a:ext>
          </a:extLst>
        </p:cNvPr>
        <p:cNvGrpSpPr/>
        <p:nvPr/>
      </p:nvGrpSpPr>
      <p:grpSpPr>
        <a:xfrm>
          <a:off x="0" y="0"/>
          <a:ext cx="0" cy="0"/>
          <a:chOff x="0" y="0"/>
          <a:chExt cx="0" cy="0"/>
        </a:xfrm>
      </p:grpSpPr>
      <p:sp>
        <p:nvSpPr>
          <p:cNvPr id="25" name="Rectangle: Rounded Corners 1">
            <a:extLst>
              <a:ext uri="{FF2B5EF4-FFF2-40B4-BE49-F238E27FC236}">
                <a16:creationId xmlns:a16="http://schemas.microsoft.com/office/drawing/2014/main" id="{F930951A-F9C0-921F-BDC4-32DCB54EEEA3}"/>
              </a:ext>
            </a:extLst>
          </p:cNvPr>
          <p:cNvSpPr/>
          <p:nvPr/>
        </p:nvSpPr>
        <p:spPr>
          <a:xfrm>
            <a:off x="-1670858" y="4424999"/>
            <a:ext cx="13288618" cy="2137682"/>
          </a:xfrm>
          <a:prstGeom prst="roundRect">
            <a:avLst>
              <a:gd name="adj" fmla="val 5000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7" name="Text Placeholder 62">
            <a:extLst>
              <a:ext uri="{FF2B5EF4-FFF2-40B4-BE49-F238E27FC236}">
                <a16:creationId xmlns:a16="http://schemas.microsoft.com/office/drawing/2014/main" id="{B4A8EA43-F714-8AED-E81C-7D99EF465AAD}"/>
              </a:ext>
            </a:extLst>
          </p:cNvPr>
          <p:cNvSpPr txBox="1">
            <a:spLocks/>
          </p:cNvSpPr>
          <p:nvPr/>
        </p:nvSpPr>
        <p:spPr>
          <a:xfrm>
            <a:off x="8487401" y="42212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057616D4-06FE-1BB9-CA86-EB4C0B2EDB7D}"/>
              </a:ext>
            </a:extLst>
          </p:cNvPr>
          <p:cNvSpPr txBox="1">
            <a:spLocks/>
          </p:cNvSpPr>
          <p:nvPr/>
        </p:nvSpPr>
        <p:spPr>
          <a:xfrm>
            <a:off x="515938" y="342772"/>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Meet your Azure specialists</a:t>
            </a:r>
          </a:p>
        </p:txBody>
      </p:sp>
      <p:sp>
        <p:nvSpPr>
          <p:cNvPr id="20" name="Title 12">
            <a:extLst>
              <a:ext uri="{FF2B5EF4-FFF2-40B4-BE49-F238E27FC236}">
                <a16:creationId xmlns:a16="http://schemas.microsoft.com/office/drawing/2014/main" id="{4F1D9D8C-5976-AB5F-95D8-422441D85BE2}"/>
              </a:ext>
            </a:extLst>
          </p:cNvPr>
          <p:cNvSpPr txBox="1">
            <a:spLocks/>
          </p:cNvSpPr>
          <p:nvPr/>
        </p:nvSpPr>
        <p:spPr>
          <a:xfrm>
            <a:off x="1527379" y="1043038"/>
            <a:ext cx="9127845" cy="503926"/>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lnSpc>
                <a:spcPct val="100000"/>
              </a:lnSpc>
            </a:pPr>
            <a:r>
              <a:rPr lang="en-US" sz="1600" dirty="0">
                <a:latin typeface="Montserrat" pitchFamily="2" charset="77"/>
              </a:rPr>
              <a:t>Our Azure specialists help you build and scale your cloud practice. From migration strategy to solution architecture, we help you deliver Azure solutions to your customers. </a:t>
            </a:r>
            <a:endParaRPr lang="en-AU" sz="1600" dirty="0">
              <a:latin typeface="Montserrat" pitchFamily="2" charset="77"/>
            </a:endParaRPr>
          </a:p>
        </p:txBody>
      </p:sp>
      <p:sp>
        <p:nvSpPr>
          <p:cNvPr id="21" name="Rounded Rectangle 20">
            <a:extLst>
              <a:ext uri="{FF2B5EF4-FFF2-40B4-BE49-F238E27FC236}">
                <a16:creationId xmlns:a16="http://schemas.microsoft.com/office/drawing/2014/main" id="{7FB22EE9-57F1-AD55-E13C-F8136E2A6B2A}"/>
              </a:ext>
            </a:extLst>
          </p:cNvPr>
          <p:cNvSpPr/>
          <p:nvPr/>
        </p:nvSpPr>
        <p:spPr>
          <a:xfrm>
            <a:off x="711896"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2" name="Rounded Rectangle 21">
            <a:extLst>
              <a:ext uri="{FF2B5EF4-FFF2-40B4-BE49-F238E27FC236}">
                <a16:creationId xmlns:a16="http://schemas.microsoft.com/office/drawing/2014/main" id="{1F614AB0-AA7B-74FA-086E-ED133A5957A9}"/>
              </a:ext>
            </a:extLst>
          </p:cNvPr>
          <p:cNvSpPr/>
          <p:nvPr/>
        </p:nvSpPr>
        <p:spPr>
          <a:xfrm>
            <a:off x="2919608"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3" name="Rounded Rectangle 22">
            <a:extLst>
              <a:ext uri="{FF2B5EF4-FFF2-40B4-BE49-F238E27FC236}">
                <a16:creationId xmlns:a16="http://schemas.microsoft.com/office/drawing/2014/main" id="{A810C455-44CE-5346-61CF-C6F08C5A54CD}"/>
              </a:ext>
            </a:extLst>
          </p:cNvPr>
          <p:cNvSpPr/>
          <p:nvPr/>
        </p:nvSpPr>
        <p:spPr>
          <a:xfrm>
            <a:off x="5127321"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6" name="TextBox 25">
            <a:extLst>
              <a:ext uri="{FF2B5EF4-FFF2-40B4-BE49-F238E27FC236}">
                <a16:creationId xmlns:a16="http://schemas.microsoft.com/office/drawing/2014/main" id="{64B81A6C-D1E0-7614-9802-726D095116C9}"/>
              </a:ext>
            </a:extLst>
          </p:cNvPr>
          <p:cNvSpPr txBox="1"/>
          <p:nvPr/>
        </p:nvSpPr>
        <p:spPr>
          <a:xfrm>
            <a:off x="2910214" y="3126572"/>
            <a:ext cx="194361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Denham Williams, </a:t>
            </a:r>
            <a:r>
              <a:rPr lang="en-US" sz="1400" dirty="0">
                <a:solidFill>
                  <a:srgbClr val="000000"/>
                </a:solidFill>
                <a:latin typeface="Montserrat" pitchFamily="2" charset="77"/>
                <a:ea typeface="Roboto Light"/>
                <a:cs typeface="Roboto Light"/>
              </a:rPr>
              <a:t>Cloud &amp; AI Partner Solutions Specialist </a:t>
            </a:r>
            <a:r>
              <a:rPr lang="en-US" sz="1400" dirty="0">
                <a:solidFill>
                  <a:srgbClr val="000000"/>
                </a:solidFill>
                <a:latin typeface="Montserrat" pitchFamily="2" charset="77"/>
                <a:ea typeface="Roboto Light"/>
              </a:rPr>
              <a:t>(AU)</a:t>
            </a:r>
          </a:p>
        </p:txBody>
      </p:sp>
      <p:sp>
        <p:nvSpPr>
          <p:cNvPr id="29" name="TextBox 28">
            <a:extLst>
              <a:ext uri="{FF2B5EF4-FFF2-40B4-BE49-F238E27FC236}">
                <a16:creationId xmlns:a16="http://schemas.microsoft.com/office/drawing/2014/main" id="{78EC7CDC-1985-77EB-925E-0A088BF75240}"/>
              </a:ext>
            </a:extLst>
          </p:cNvPr>
          <p:cNvSpPr txBox="1"/>
          <p:nvPr/>
        </p:nvSpPr>
        <p:spPr>
          <a:xfrm>
            <a:off x="711893" y="3126572"/>
            <a:ext cx="1946753"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Daniel Janicki, </a:t>
            </a:r>
            <a:r>
              <a:rPr lang="en-US" sz="1400" dirty="0">
                <a:solidFill>
                  <a:srgbClr val="000000"/>
                </a:solidFill>
                <a:latin typeface="Montserrat" pitchFamily="2" charset="77"/>
                <a:ea typeface="Roboto Light"/>
              </a:rPr>
              <a:t>Practice Lead – Microsoft Azure (A/NZ) </a:t>
            </a:r>
          </a:p>
        </p:txBody>
      </p:sp>
      <p:sp>
        <p:nvSpPr>
          <p:cNvPr id="32" name="Rounded Rectangle 31">
            <a:extLst>
              <a:ext uri="{FF2B5EF4-FFF2-40B4-BE49-F238E27FC236}">
                <a16:creationId xmlns:a16="http://schemas.microsoft.com/office/drawing/2014/main" id="{F926B249-1AE9-9820-2541-E697171E637F}"/>
              </a:ext>
            </a:extLst>
          </p:cNvPr>
          <p:cNvSpPr/>
          <p:nvPr/>
        </p:nvSpPr>
        <p:spPr>
          <a:xfrm>
            <a:off x="7331901"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3" name="Oval 32">
            <a:extLst>
              <a:ext uri="{FF2B5EF4-FFF2-40B4-BE49-F238E27FC236}">
                <a16:creationId xmlns:a16="http://schemas.microsoft.com/office/drawing/2014/main" id="{091A2576-D5DB-FBB5-0E61-B2C41A47C764}"/>
              </a:ext>
            </a:extLst>
          </p:cNvPr>
          <p:cNvSpPr/>
          <p:nvPr/>
        </p:nvSpPr>
        <p:spPr>
          <a:xfrm>
            <a:off x="7783880" y="1940058"/>
            <a:ext cx="1045923" cy="1045923"/>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4" name="TextBox 33">
            <a:extLst>
              <a:ext uri="{FF2B5EF4-FFF2-40B4-BE49-F238E27FC236}">
                <a16:creationId xmlns:a16="http://schemas.microsoft.com/office/drawing/2014/main" id="{5DB0B202-83BF-75FF-88C0-80FF56D1C5B8}"/>
              </a:ext>
            </a:extLst>
          </p:cNvPr>
          <p:cNvSpPr txBox="1"/>
          <p:nvPr/>
        </p:nvSpPr>
        <p:spPr>
          <a:xfrm>
            <a:off x="7338161" y="3126572"/>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Mikki Chopra, </a:t>
            </a:r>
            <a:br>
              <a:rPr lang="en-US" sz="1400" b="1"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Cloud Solution Architect </a:t>
            </a:r>
            <a:br>
              <a:rPr lang="en-US" sz="1400" dirty="0">
                <a:solidFill>
                  <a:srgbClr val="000000"/>
                </a:solidFill>
                <a:latin typeface="Montserrat" pitchFamily="2" charset="77"/>
                <a:ea typeface="Roboto Light"/>
                <a:cs typeface="Roboto Light"/>
              </a:rPr>
            </a:br>
            <a:r>
              <a:rPr lang="en-US" sz="1400" dirty="0">
                <a:solidFill>
                  <a:srgbClr val="000000"/>
                </a:solidFill>
                <a:latin typeface="Montserrat" pitchFamily="2" charset="77"/>
                <a:ea typeface="Roboto Light"/>
                <a:cs typeface="Roboto Light"/>
              </a:rPr>
              <a:t>(A/NZ) </a:t>
            </a:r>
          </a:p>
        </p:txBody>
      </p:sp>
      <p:sp>
        <p:nvSpPr>
          <p:cNvPr id="35" name="Rounded Rectangle 34">
            <a:extLst>
              <a:ext uri="{FF2B5EF4-FFF2-40B4-BE49-F238E27FC236}">
                <a16:creationId xmlns:a16="http://schemas.microsoft.com/office/drawing/2014/main" id="{4958DC92-4F52-741E-8564-73BCF2AB756B}"/>
              </a:ext>
            </a:extLst>
          </p:cNvPr>
          <p:cNvSpPr/>
          <p:nvPr/>
        </p:nvSpPr>
        <p:spPr>
          <a:xfrm>
            <a:off x="9542746" y="1766169"/>
            <a:ext cx="1937358" cy="2455101"/>
          </a:xfrm>
          <a:prstGeom prst="roundRect">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8" name="TextBox 37">
            <a:extLst>
              <a:ext uri="{FF2B5EF4-FFF2-40B4-BE49-F238E27FC236}">
                <a16:creationId xmlns:a16="http://schemas.microsoft.com/office/drawing/2014/main" id="{3A896DDB-57D6-D874-566B-F6DBE0340558}"/>
              </a:ext>
            </a:extLst>
          </p:cNvPr>
          <p:cNvSpPr txBox="1"/>
          <p:nvPr/>
        </p:nvSpPr>
        <p:spPr>
          <a:xfrm>
            <a:off x="3625704" y="4754518"/>
            <a:ext cx="4026604"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Australia:</a:t>
            </a:r>
            <a:r>
              <a:rPr lang="en-US" altLang="en-US" sz="1400" dirty="0">
                <a:latin typeface="Montserrat" pitchFamily="2" charset="77"/>
              </a:rPr>
              <a:t> </a:t>
            </a:r>
            <a:endParaRPr lang="en-US" altLang="en-US" sz="800" dirty="0">
              <a:latin typeface="Montserrat"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2">
                  <a:extLst>
                    <a:ext uri="{A12FA001-AC4F-418D-AE19-62706E023703}">
                      <ahyp:hlinkClr xmlns:ahyp="http://schemas.microsoft.com/office/drawing/2018/hyperlinkcolor" val="tx"/>
                    </a:ext>
                  </a:extLst>
                </a:hlinkClick>
              </a:rPr>
              <a:t>Microsoft.sales@dickerdata.com.au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3">
                  <a:extLst>
                    <a:ext uri="{A12FA001-AC4F-418D-AE19-62706E023703}">
                      <ahyp:hlinkClr xmlns:ahyp="http://schemas.microsoft.com/office/drawing/2018/hyperlinkcolor" val="tx"/>
                    </a:ext>
                  </a:extLst>
                </a:hlinkClick>
              </a:rPr>
              <a:t>microsoft.presales@dickerdata.com.au</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a:p>
            <a:pPr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4">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endParaRPr>
          </a:p>
        </p:txBody>
      </p:sp>
      <p:sp>
        <p:nvSpPr>
          <p:cNvPr id="40" name="TextBox 39">
            <a:extLst>
              <a:ext uri="{FF2B5EF4-FFF2-40B4-BE49-F238E27FC236}">
                <a16:creationId xmlns:a16="http://schemas.microsoft.com/office/drawing/2014/main" id="{D178A715-983A-029F-F313-6B79838ADEE6}"/>
              </a:ext>
            </a:extLst>
          </p:cNvPr>
          <p:cNvSpPr txBox="1"/>
          <p:nvPr/>
        </p:nvSpPr>
        <p:spPr>
          <a:xfrm>
            <a:off x="7693495" y="4764584"/>
            <a:ext cx="3858046" cy="1615827"/>
          </a:xfrm>
          <a:prstGeom prst="rect">
            <a:avLst/>
          </a:prstGeom>
          <a:noFill/>
        </p:spPr>
        <p:txBody>
          <a:bodyPr wrap="square">
            <a:spAutoFit/>
          </a:bodyPr>
          <a:lstStyle/>
          <a:p>
            <a:pPr lvl="0" eaLnBrk="0" fontAlgn="base" hangingPunct="0">
              <a:spcBef>
                <a:spcPts val="600"/>
              </a:spcBef>
              <a:spcAft>
                <a:spcPct val="0"/>
              </a:spcAft>
            </a:pPr>
            <a:r>
              <a:rPr lang="en-US" altLang="en-US" sz="1400" b="1" dirty="0">
                <a:latin typeface="Montserrat" pitchFamily="2" charset="77"/>
              </a:rPr>
              <a:t>New Zealand:</a:t>
            </a:r>
            <a:r>
              <a:rPr lang="en-US" altLang="en-US" sz="1400" dirty="0">
                <a:latin typeface="Montserrat" pitchFamily="2" charset="77"/>
              </a:rPr>
              <a:t> </a:t>
            </a:r>
            <a:endParaRPr lang="en-US" altLang="en-US" sz="1200" dirty="0">
              <a:latin typeface="Montserrat"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Sales support: </a:t>
            </a:r>
            <a:br>
              <a:rPr lang="en-US" altLang="en-US" sz="1400" dirty="0">
                <a:latin typeface="Montserrat" pitchFamily="2" charset="77"/>
                <a:cs typeface="Arial" panose="020B0604020202020204" pitchFamily="34" charset="0"/>
              </a:rPr>
            </a:br>
            <a:r>
              <a:rPr lang="en-US" altLang="en-US" sz="1400" u="sng" dirty="0">
                <a:latin typeface="Montserrat Medium" pitchFamily="2" charset="77"/>
                <a:cs typeface="Arial" panose="020B0604020202020204" pitchFamily="34" charset="0"/>
                <a:hlinkClick r:id="rId5">
                  <a:extLst>
                    <a:ext uri="{A12FA001-AC4F-418D-AE19-62706E023703}">
                      <ahyp:hlinkClr xmlns:ahyp="http://schemas.microsoft.com/office/drawing/2018/hyperlinkcolor" val="tx"/>
                    </a:ext>
                  </a:extLst>
                </a:hlinkClick>
              </a:rPr>
              <a:t>microsoft.sales@dickerdata.co.nz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dirty="0">
                <a:latin typeface="Montserrat" pitchFamily="2" charset="77"/>
                <a:cs typeface="Arial" panose="020B0604020202020204" pitchFamily="34" charset="0"/>
              </a:rPr>
              <a:t>Presales Support: </a:t>
            </a:r>
            <a:r>
              <a:rPr lang="en-US" altLang="en-US" sz="1400" u="sng" dirty="0">
                <a:latin typeface="Montserrat Medium" pitchFamily="2" charset="77"/>
                <a:cs typeface="Arial" panose="020B0604020202020204" pitchFamily="34" charset="0"/>
                <a:hlinkClick r:id="rId6">
                  <a:extLst>
                    <a:ext uri="{A12FA001-AC4F-418D-AE19-62706E023703}">
                      <ahyp:hlinkClr xmlns:ahyp="http://schemas.microsoft.com/office/drawing/2018/hyperlinkcolor" val="tx"/>
                    </a:ext>
                  </a:extLst>
                </a:hlinkClick>
              </a:rPr>
              <a:t>microsoft.presales@dickerdata.co.nz</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a:p>
            <a:pPr marL="4763" lvl="0" eaLnBrk="0" fontAlgn="base" hangingPunct="0">
              <a:spcBef>
                <a:spcPts val="600"/>
              </a:spcBef>
              <a:spcAft>
                <a:spcPct val="0"/>
              </a:spcAft>
              <a:buClr>
                <a:schemeClr val="accent2"/>
              </a:buClr>
            </a:pPr>
            <a:r>
              <a:rPr lang="en-US" altLang="en-US" sz="1400" u="sng" dirty="0">
                <a:latin typeface="Montserrat Medium" pitchFamily="2" charset="77"/>
                <a:cs typeface="Arial" panose="020B0604020202020204" pitchFamily="34" charset="0"/>
                <a:hlinkClick r:id="rId7">
                  <a:extLst>
                    <a:ext uri="{A12FA001-AC4F-418D-AE19-62706E023703}">
                      <ahyp:hlinkClr xmlns:ahyp="http://schemas.microsoft.com/office/drawing/2018/hyperlinkcolor" val="tx"/>
                    </a:ext>
                  </a:extLst>
                </a:hlinkClick>
              </a:rPr>
              <a:t>Book a meeting with us</a:t>
            </a:r>
            <a:r>
              <a:rPr lang="en-US" altLang="en-US" sz="1400" dirty="0">
                <a:latin typeface="Montserrat Medium" pitchFamily="2" charset="77"/>
                <a:cs typeface="Arial" panose="020B0604020202020204" pitchFamily="34" charset="0"/>
              </a:rPr>
              <a:t> </a:t>
            </a:r>
            <a:endParaRPr lang="en-US" altLang="en-US" sz="1200" dirty="0">
              <a:latin typeface="Montserrat Medium" pitchFamily="2" charset="77"/>
              <a:cs typeface="Arial" panose="020B0604020202020204" pitchFamily="34" charset="0"/>
            </a:endParaRPr>
          </a:p>
        </p:txBody>
      </p:sp>
      <p:sp>
        <p:nvSpPr>
          <p:cNvPr id="42" name="TextBox 41">
            <a:extLst>
              <a:ext uri="{FF2B5EF4-FFF2-40B4-BE49-F238E27FC236}">
                <a16:creationId xmlns:a16="http://schemas.microsoft.com/office/drawing/2014/main" id="{83A56620-3CFD-4C01-0057-B08901815F27}"/>
              </a:ext>
            </a:extLst>
          </p:cNvPr>
          <p:cNvSpPr txBox="1"/>
          <p:nvPr/>
        </p:nvSpPr>
        <p:spPr>
          <a:xfrm>
            <a:off x="711894" y="4600090"/>
            <a:ext cx="2744668" cy="461665"/>
          </a:xfrm>
          <a:prstGeom prst="rect">
            <a:avLst/>
          </a:prstGeom>
          <a:noFill/>
        </p:spPr>
        <p:txBody>
          <a:bodyPr wrap="square" lIns="0" tIns="0" rIns="0" bIns="0">
            <a:spAutoFit/>
          </a:bodyPr>
          <a:lstStyle/>
          <a:p>
            <a:pPr>
              <a:lnSpc>
                <a:spcPct val="100000"/>
              </a:lnSpc>
            </a:pPr>
            <a:r>
              <a:rPr lang="en-US" sz="3000" dirty="0">
                <a:latin typeface="+mj-lt"/>
                <a:ea typeface="+mj-ea"/>
                <a:cs typeface="+mj-cs"/>
              </a:rPr>
              <a:t>Get in touch</a:t>
            </a:r>
          </a:p>
        </p:txBody>
      </p:sp>
      <p:pic>
        <p:nvPicPr>
          <p:cNvPr id="4" name="Picture 3" descr="A person in a blue suit&#10;&#10;AI-generated content may be incorrect.">
            <a:extLst>
              <a:ext uri="{FF2B5EF4-FFF2-40B4-BE49-F238E27FC236}">
                <a16:creationId xmlns:a16="http://schemas.microsoft.com/office/drawing/2014/main" id="{2D427A92-3918-DE3A-BF0E-AAE9318B13A1}"/>
              </a:ext>
            </a:extLst>
          </p:cNvPr>
          <p:cNvPicPr>
            <a:picLocks noChangeAspect="1"/>
          </p:cNvPicPr>
          <p:nvPr/>
        </p:nvPicPr>
        <p:blipFill>
          <a:blip r:embed="rId8">
            <a:extLst>
              <a:ext uri="{28A0092B-C50C-407E-A947-70E740481C1C}">
                <a14:useLocalDpi xmlns:a14="http://schemas.microsoft.com/office/drawing/2010/main" val="0"/>
              </a:ext>
            </a:extLst>
          </a:blip>
          <a:srcRect r="6167" b="6167"/>
          <a:stretch>
            <a:fillRect/>
          </a:stretch>
        </p:blipFill>
        <p:spPr>
          <a:xfrm>
            <a:off x="1114131" y="1903588"/>
            <a:ext cx="1132887" cy="1132887"/>
          </a:xfrm>
          <a:prstGeom prst="ellipse">
            <a:avLst/>
          </a:prstGeom>
        </p:spPr>
      </p:pic>
      <p:pic>
        <p:nvPicPr>
          <p:cNvPr id="6" name="Picture 5">
            <a:extLst>
              <a:ext uri="{FF2B5EF4-FFF2-40B4-BE49-F238E27FC236}">
                <a16:creationId xmlns:a16="http://schemas.microsoft.com/office/drawing/2014/main" id="{D2C44759-ACE2-3FFD-E74C-8B7EB1ABF7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21549" y="1906938"/>
            <a:ext cx="1132887" cy="1132887"/>
          </a:xfrm>
          <a:prstGeom prst="ellipse">
            <a:avLst/>
          </a:prstGeom>
        </p:spPr>
      </p:pic>
      <p:pic>
        <p:nvPicPr>
          <p:cNvPr id="10" name="Picture 9">
            <a:extLst>
              <a:ext uri="{FF2B5EF4-FFF2-40B4-BE49-F238E27FC236}">
                <a16:creationId xmlns:a16="http://schemas.microsoft.com/office/drawing/2014/main" id="{DEBFEAE3-4C2B-39F6-7F71-110FE227D4B3}"/>
              </a:ext>
            </a:extLst>
          </p:cNvPr>
          <p:cNvPicPr>
            <a:picLocks noChangeAspect="1"/>
          </p:cNvPicPr>
          <p:nvPr/>
        </p:nvPicPr>
        <p:blipFill>
          <a:blip r:embed="rId10">
            <a:extLst>
              <a:ext uri="{28A0092B-C50C-407E-A947-70E740481C1C}">
                <a14:useLocalDpi xmlns:a14="http://schemas.microsoft.com/office/drawing/2010/main" val="0"/>
              </a:ext>
            </a:extLst>
          </a:blip>
          <a:srcRect l="3408" t="2821" r="6575" b="7163"/>
          <a:stretch>
            <a:fillRect/>
          </a:stretch>
        </p:blipFill>
        <p:spPr>
          <a:xfrm>
            <a:off x="7734136" y="1903588"/>
            <a:ext cx="1132887" cy="1132887"/>
          </a:xfrm>
          <a:prstGeom prst="ellipse">
            <a:avLst/>
          </a:prstGeom>
        </p:spPr>
      </p:pic>
      <p:sp>
        <p:nvSpPr>
          <p:cNvPr id="31" name="TextBox 30">
            <a:extLst>
              <a:ext uri="{FF2B5EF4-FFF2-40B4-BE49-F238E27FC236}">
                <a16:creationId xmlns:a16="http://schemas.microsoft.com/office/drawing/2014/main" id="{B4E37366-DA6C-B23E-80B6-72550432541C}"/>
              </a:ext>
            </a:extLst>
          </p:cNvPr>
          <p:cNvSpPr txBox="1"/>
          <p:nvPr/>
        </p:nvSpPr>
        <p:spPr>
          <a:xfrm>
            <a:off x="9526485" y="3126572"/>
            <a:ext cx="1937359"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Saeed Nouri, </a:t>
            </a:r>
          </a:p>
          <a:p>
            <a:pPr indent="0" algn="ctr">
              <a:buClr>
                <a:srgbClr val="F61B71"/>
              </a:buClr>
              <a:buNone/>
              <a:defRPr/>
            </a:pPr>
            <a:r>
              <a:rPr lang="en-US" sz="1400" dirty="0">
                <a:solidFill>
                  <a:srgbClr val="000000"/>
                </a:solidFill>
                <a:latin typeface="Montserrat" pitchFamily="2" charset="77"/>
                <a:ea typeface="Roboto Light"/>
              </a:rPr>
              <a:t>Cloud Solution Architect </a:t>
            </a:r>
            <a:br>
              <a:rPr lang="en-US" sz="1400" dirty="0">
                <a:solidFill>
                  <a:srgbClr val="000000"/>
                </a:solidFill>
                <a:latin typeface="Montserrat" pitchFamily="2" charset="77"/>
                <a:ea typeface="Roboto Light"/>
              </a:rPr>
            </a:br>
            <a:r>
              <a:rPr lang="en-US" sz="1400" dirty="0">
                <a:solidFill>
                  <a:srgbClr val="000000"/>
                </a:solidFill>
                <a:latin typeface="Montserrat" pitchFamily="2" charset="77"/>
                <a:ea typeface="Roboto Light"/>
              </a:rPr>
              <a:t>(A/NZ) </a:t>
            </a:r>
          </a:p>
        </p:txBody>
      </p:sp>
      <p:pic>
        <p:nvPicPr>
          <p:cNvPr id="9" name="Picture 8">
            <a:extLst>
              <a:ext uri="{FF2B5EF4-FFF2-40B4-BE49-F238E27FC236}">
                <a16:creationId xmlns:a16="http://schemas.microsoft.com/office/drawing/2014/main" id="{DF3E10CF-B2BF-5379-2AF0-07385B1C2173}"/>
              </a:ext>
            </a:extLst>
          </p:cNvPr>
          <p:cNvPicPr>
            <a:picLocks noChangeAspect="1"/>
          </p:cNvPicPr>
          <p:nvPr/>
        </p:nvPicPr>
        <p:blipFill>
          <a:blip r:embed="rId11">
            <a:extLst>
              <a:ext uri="{28A0092B-C50C-407E-A947-70E740481C1C}">
                <a14:useLocalDpi xmlns:a14="http://schemas.microsoft.com/office/drawing/2010/main" val="0"/>
              </a:ext>
            </a:extLst>
          </a:blip>
          <a:srcRect l="9536" t="3642" r="8588" b="14481"/>
          <a:stretch>
            <a:fillRect/>
          </a:stretch>
        </p:blipFill>
        <p:spPr>
          <a:xfrm>
            <a:off x="9959271" y="1903588"/>
            <a:ext cx="1132887" cy="1132887"/>
          </a:xfrm>
          <a:prstGeom prst="ellipse">
            <a:avLst/>
          </a:prstGeom>
        </p:spPr>
      </p:pic>
      <p:sp>
        <p:nvSpPr>
          <p:cNvPr id="2" name="TextBox 1">
            <a:extLst>
              <a:ext uri="{FF2B5EF4-FFF2-40B4-BE49-F238E27FC236}">
                <a16:creationId xmlns:a16="http://schemas.microsoft.com/office/drawing/2014/main" id="{619D835B-B051-BC8F-0FFB-DFC21345A641}"/>
              </a:ext>
            </a:extLst>
          </p:cNvPr>
          <p:cNvSpPr txBox="1"/>
          <p:nvPr/>
        </p:nvSpPr>
        <p:spPr>
          <a:xfrm>
            <a:off x="5124189" y="3126572"/>
            <a:ext cx="1934226" cy="954107"/>
          </a:xfrm>
          <a:prstGeom prst="rect">
            <a:avLst/>
          </a:prstGeom>
          <a:noFill/>
        </p:spPr>
        <p:txBody>
          <a:bodyPr wrap="square">
            <a:spAutoFit/>
          </a:bodyPr>
          <a:lstStyle/>
          <a:p>
            <a:pPr indent="0" algn="ctr">
              <a:buClr>
                <a:srgbClr val="F61B71"/>
              </a:buClr>
              <a:buNone/>
              <a:defRPr/>
            </a:pPr>
            <a:r>
              <a:rPr lang="en-US" sz="1400" b="1" dirty="0">
                <a:solidFill>
                  <a:srgbClr val="000000"/>
                </a:solidFill>
                <a:latin typeface="Montserrat" pitchFamily="2" charset="77"/>
                <a:ea typeface="Roboto Light"/>
                <a:cs typeface="Roboto Light"/>
              </a:rPr>
              <a:t>Troy </a:t>
            </a:r>
            <a:r>
              <a:rPr lang="en-US" sz="1400" b="1" dirty="0" err="1">
                <a:solidFill>
                  <a:srgbClr val="000000"/>
                </a:solidFill>
                <a:latin typeface="Montserrat" pitchFamily="2" charset="77"/>
                <a:ea typeface="Roboto Light"/>
                <a:cs typeface="Roboto Light"/>
              </a:rPr>
              <a:t>Stairmaid</a:t>
            </a:r>
            <a:r>
              <a:rPr lang="en-US" sz="1400" b="1" dirty="0">
                <a:solidFill>
                  <a:srgbClr val="000000"/>
                </a:solidFill>
                <a:latin typeface="Montserrat" pitchFamily="2" charset="77"/>
                <a:ea typeface="Roboto Light"/>
                <a:cs typeface="Roboto Light"/>
              </a:rPr>
              <a:t>, </a:t>
            </a:r>
            <a:r>
              <a:rPr lang="en-US" sz="1400" dirty="0">
                <a:solidFill>
                  <a:srgbClr val="000000"/>
                </a:solidFill>
                <a:latin typeface="Montserrat" pitchFamily="2" charset="77"/>
                <a:ea typeface="Roboto Light"/>
                <a:cs typeface="Roboto Light"/>
              </a:rPr>
              <a:t>Cloud &amp; AI Partner Solutions Specialist (NZ) </a:t>
            </a:r>
            <a:endParaRPr lang="en-US" sz="1400" dirty="0">
              <a:solidFill>
                <a:srgbClr val="1F1F1F"/>
              </a:solidFill>
              <a:latin typeface="Montserrat" pitchFamily="2" charset="77"/>
              <a:ea typeface="Roboto Light"/>
              <a:cs typeface="Roboto Light"/>
            </a:endParaRPr>
          </a:p>
        </p:txBody>
      </p:sp>
      <p:pic>
        <p:nvPicPr>
          <p:cNvPr id="3" name="Picture 2">
            <a:extLst>
              <a:ext uri="{FF2B5EF4-FFF2-40B4-BE49-F238E27FC236}">
                <a16:creationId xmlns:a16="http://schemas.microsoft.com/office/drawing/2014/main" id="{303829DB-B0DE-C6D5-88DA-A0D72E232E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526423" y="1903588"/>
            <a:ext cx="1132887" cy="1132887"/>
          </a:xfrm>
          <a:prstGeom prst="ellipse">
            <a:avLst/>
          </a:prstGeom>
        </p:spPr>
      </p:pic>
    </p:spTree>
    <p:extLst>
      <p:ext uri="{BB962C8B-B14F-4D97-AF65-F5344CB8AC3E}">
        <p14:creationId xmlns:p14="http://schemas.microsoft.com/office/powerpoint/2010/main" val="2426090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3845-E8FD-74B1-CC69-125B9D155D9F}"/>
            </a:ext>
          </a:extLst>
        </p:cNvPr>
        <p:cNvGrpSpPr/>
        <p:nvPr/>
      </p:nvGrpSpPr>
      <p:grpSpPr>
        <a:xfrm>
          <a:off x="0" y="0"/>
          <a:ext cx="0" cy="0"/>
          <a:chOff x="0" y="0"/>
          <a:chExt cx="0" cy="0"/>
        </a:xfrm>
      </p:grpSpPr>
      <p:sp>
        <p:nvSpPr>
          <p:cNvPr id="7" name="Text Placeholder 62">
            <a:extLst>
              <a:ext uri="{FF2B5EF4-FFF2-40B4-BE49-F238E27FC236}">
                <a16:creationId xmlns:a16="http://schemas.microsoft.com/office/drawing/2014/main" id="{43DA9BD7-9679-CB4C-CB9D-A9A579CDFA24}"/>
              </a:ext>
            </a:extLst>
          </p:cNvPr>
          <p:cNvSpPr txBox="1">
            <a:spLocks/>
          </p:cNvSpPr>
          <p:nvPr/>
        </p:nvSpPr>
        <p:spPr>
          <a:xfrm>
            <a:off x="8487401" y="3992670"/>
            <a:ext cx="2992703" cy="1985377"/>
          </a:xfrm>
          <a:prstGeom prst="rect">
            <a:avLst/>
          </a:prstGeom>
        </p:spPr>
        <p:txBody>
          <a:bodyPr lIns="0" tIns="0" rIns="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Clr>
                <a:srgbClr val="F61B71"/>
              </a:buClr>
              <a:buNone/>
              <a:defRPr/>
            </a:pPr>
            <a:endParaRPr lang="en-US" sz="1600" dirty="0">
              <a:solidFill>
                <a:srgbClr val="000000"/>
              </a:solidFill>
              <a:latin typeface="Montserrat" pitchFamily="2" charset="77"/>
              <a:ea typeface="Roboto Light"/>
              <a:cs typeface="Roboto Light"/>
            </a:endParaRPr>
          </a:p>
        </p:txBody>
      </p:sp>
      <p:sp>
        <p:nvSpPr>
          <p:cNvPr id="19" name="Title 12">
            <a:extLst>
              <a:ext uri="{FF2B5EF4-FFF2-40B4-BE49-F238E27FC236}">
                <a16:creationId xmlns:a16="http://schemas.microsoft.com/office/drawing/2014/main" id="{73EC5CBD-BBCE-B192-8E0D-1F65E72EECA5}"/>
              </a:ext>
            </a:extLst>
          </p:cNvPr>
          <p:cNvSpPr txBox="1">
            <a:spLocks/>
          </p:cNvSpPr>
          <p:nvPr/>
        </p:nvSpPr>
        <p:spPr>
          <a:xfrm>
            <a:off x="515938" y="342772"/>
            <a:ext cx="11160125" cy="610872"/>
          </a:xfrm>
          <a:prstGeom prst="rect">
            <a:avLst/>
          </a:prstGeom>
          <a:noFill/>
        </p:spPr>
        <p:txBody>
          <a:bodyPr vert="horz" lIns="0" tIns="0" rIns="0" bIns="0" rtlCol="0" anchor="b">
            <a:noAutofit/>
          </a:bodyPr>
          <a:lstStyle>
            <a:lvl1pPr algn="l" defTabSz="914400" rtl="0" eaLnBrk="1" latinLnBrk="0" hangingPunct="1">
              <a:lnSpc>
                <a:spcPts val="3000"/>
              </a:lnSpc>
              <a:spcBef>
                <a:spcPct val="0"/>
              </a:spcBef>
              <a:buNone/>
              <a:defRPr sz="3000" kern="1200">
                <a:solidFill>
                  <a:schemeClr val="tx1"/>
                </a:solidFill>
                <a:latin typeface="+mj-lt"/>
                <a:ea typeface="+mj-ea"/>
                <a:cs typeface="+mj-cs"/>
              </a:defRPr>
            </a:lvl1pPr>
          </a:lstStyle>
          <a:p>
            <a:pPr algn="ctr"/>
            <a:r>
              <a:rPr lang="en-AU" dirty="0"/>
              <a:t>Comprehensive AVD resources </a:t>
            </a:r>
          </a:p>
        </p:txBody>
      </p:sp>
      <p:sp>
        <p:nvSpPr>
          <p:cNvPr id="23" name="Rounded Rectangle 22">
            <a:extLst>
              <a:ext uri="{FF2B5EF4-FFF2-40B4-BE49-F238E27FC236}">
                <a16:creationId xmlns:a16="http://schemas.microsoft.com/office/drawing/2014/main" id="{B646F29B-FF75-A2CD-F4D8-15D10AAD05B2}"/>
              </a:ext>
            </a:extLst>
          </p:cNvPr>
          <p:cNvSpPr/>
          <p:nvPr/>
        </p:nvSpPr>
        <p:spPr>
          <a:xfrm>
            <a:off x="6269831" y="1328738"/>
            <a:ext cx="5326856" cy="4786311"/>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TextBox 2">
            <a:extLst>
              <a:ext uri="{FF2B5EF4-FFF2-40B4-BE49-F238E27FC236}">
                <a16:creationId xmlns:a16="http://schemas.microsoft.com/office/drawing/2014/main" id="{163F193F-40BB-44E5-5A4F-CDD20579C897}"/>
              </a:ext>
            </a:extLst>
          </p:cNvPr>
          <p:cNvSpPr txBox="1"/>
          <p:nvPr/>
        </p:nvSpPr>
        <p:spPr>
          <a:xfrm>
            <a:off x="6543675" y="1653661"/>
            <a:ext cx="4779169" cy="4201150"/>
          </a:xfrm>
          <a:prstGeom prst="rect">
            <a:avLst/>
          </a:prstGeom>
          <a:noFill/>
        </p:spPr>
        <p:txBody>
          <a:bodyPr wrap="square">
            <a:spAutoFit/>
          </a:bodyPr>
          <a:lstStyle/>
          <a:p>
            <a:pPr fontAlgn="base">
              <a:spcBef>
                <a:spcPts val="600"/>
              </a:spcBef>
              <a:buNone/>
            </a:pPr>
            <a:r>
              <a:rPr lang="en-AU" sz="2000" b="1" dirty="0">
                <a:effectLst/>
                <a:latin typeface="Montserrat" pitchFamily="2" charset="77"/>
                <a:ea typeface="Times New Roman" panose="02020603050405020304" pitchFamily="18" charset="0"/>
              </a:rPr>
              <a:t>Dicker Data Resources</a:t>
            </a:r>
            <a:r>
              <a:rPr lang="en-AU" sz="2000" dirty="0">
                <a:effectLst/>
                <a:latin typeface="Montserrat" pitchFamily="2" charset="77"/>
                <a:ea typeface="Times New Roman" panose="02020603050405020304" pitchFamily="18" charset="0"/>
              </a:rPr>
              <a:t> </a:t>
            </a:r>
          </a:p>
          <a:p>
            <a:pPr fontAlgn="base">
              <a:spcBef>
                <a:spcPts val="600"/>
              </a:spcBef>
              <a:buNone/>
            </a:pPr>
            <a:r>
              <a:rPr lang="en-AU" sz="1400" b="1" dirty="0">
                <a:effectLst/>
                <a:latin typeface="Montserrat" pitchFamily="2" charset="77"/>
                <a:ea typeface="Times New Roman" panose="02020603050405020304" pitchFamily="18" charset="0"/>
              </a:rPr>
              <a:t>Video Overviews (2-3 mins)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Lst>
            </a:pPr>
            <a:r>
              <a:rPr lang="en-US" sz="1400" u="sng" dirty="0">
                <a:effectLst/>
                <a:latin typeface="Montserrat" pitchFamily="2" charset="77"/>
                <a:ea typeface="Times New Roman" panose="02020603050405020304" pitchFamily="18" charset="0"/>
              </a:rPr>
              <a:t>Intent Leads via </a:t>
            </a:r>
            <a:r>
              <a:rPr lang="en-AU" sz="1400" u="sng" dirty="0" err="1">
                <a:effectLst/>
                <a:latin typeface="Montserrat" pitchFamily="2" charset="77"/>
                <a:ea typeface="Times New Roman" panose="02020603050405020304" pitchFamily="18" charset="0"/>
              </a:rPr>
              <a:t>CloudAscent</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Lst>
            </a:pPr>
            <a:r>
              <a:rPr lang="en-AU" sz="1400" u="sng" dirty="0">
                <a:effectLst/>
                <a:latin typeface="Montserrat" pitchFamily="2" charset="77"/>
                <a:ea typeface="Times New Roman" panose="02020603050405020304" pitchFamily="18" charset="0"/>
              </a:rPr>
              <a:t>AVD Pitch</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Lst>
            </a:pPr>
            <a:r>
              <a:rPr lang="en-AU" sz="1400" u="sng" dirty="0">
                <a:effectLst/>
                <a:latin typeface="Montserrat" pitchFamily="2" charset="77"/>
                <a:ea typeface="Times New Roman" panose="02020603050405020304" pitchFamily="18" charset="0"/>
              </a:rPr>
              <a:t>Understand AVD incentives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vs. Competitors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Intro to How to Sell AVD pack</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Lst>
            </a:pPr>
            <a:r>
              <a:rPr lang="en-AU" sz="1400" b="1" dirty="0">
                <a:effectLst/>
                <a:latin typeface="Montserrat" pitchFamily="2" charset="77"/>
                <a:ea typeface="Times New Roman" panose="02020603050405020304" pitchFamily="18" charset="0"/>
              </a:rPr>
              <a:t>Handy Guides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Incentives</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How to Sell AVD</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 pos="457200" algn="l"/>
                <a:tab pos="457200" algn="l"/>
              </a:tabLst>
            </a:pPr>
            <a:r>
              <a:rPr lang="en-AU" sz="1400" b="1" dirty="0">
                <a:effectLst/>
                <a:latin typeface="Montserrat" pitchFamily="2" charset="77"/>
                <a:ea typeface="Times New Roman" panose="02020603050405020304" pitchFamily="18" charset="0"/>
              </a:rPr>
              <a:t>Go-to-Market Assets</a:t>
            </a:r>
            <a:r>
              <a:rPr lang="en-AU" sz="1400" dirty="0">
                <a:effectLst/>
                <a:latin typeface="Montserrat" pitchFamily="2" charset="77"/>
                <a:ea typeface="Times New Roman" panose="02020603050405020304" pitchFamily="18" charset="0"/>
              </a:rPr>
              <a:t>  </a:t>
            </a:r>
          </a:p>
          <a:p>
            <a:pPr lvl="0" fontAlgn="base">
              <a:spcBef>
                <a:spcPts val="600"/>
              </a:spcBef>
              <a:buSzPts val="1000"/>
              <a:tabLst>
                <a:tab pos="457200" algn="l"/>
                <a:tab pos="457200" algn="l"/>
                <a:tab pos="457200" algn="l"/>
                <a:tab pos="457200" algn="l"/>
                <a:tab pos="457200" algn="l"/>
                <a:tab pos="457200" algn="l"/>
                <a:tab pos="457200" algn="l"/>
              </a:tabLst>
            </a:pPr>
            <a:r>
              <a:rPr lang="en-AU" sz="1400" dirty="0">
                <a:effectLst/>
                <a:latin typeface="Montserrat" pitchFamily="2" charset="77"/>
                <a:ea typeface="Times New Roman" panose="02020603050405020304" pitchFamily="18" charset="0"/>
              </a:rPr>
              <a:t>Easily cobrand with your logo and company details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To Customer AVD Pitch Deck</a:t>
            </a:r>
            <a:r>
              <a:rPr lang="en-AU" sz="1400" dirty="0">
                <a:effectLst/>
                <a:latin typeface="Montserrat" pitchFamily="2" charset="77"/>
                <a:ea typeface="Times New Roman" panose="02020603050405020304" pitchFamily="18" charset="0"/>
              </a:rPr>
              <a:t>  </a:t>
            </a:r>
          </a:p>
          <a:p>
            <a:pPr marL="342900" lvl="0" indent="-342900" fontAlgn="base">
              <a:spcBef>
                <a:spcPts val="600"/>
              </a:spcBef>
              <a:buSzPts val="1000"/>
              <a:buFont typeface="Symbol" pitchFamily="2" charset="2"/>
              <a:buChar char=""/>
              <a:tabLst>
                <a:tab pos="457200" algn="l"/>
                <a:tab pos="457200" algn="l"/>
                <a:tab pos="457200" algn="l"/>
                <a:tab pos="457200" algn="l"/>
                <a:tab pos="457200" algn="l"/>
                <a:tab pos="457200" algn="l"/>
                <a:tab pos="457200" algn="l"/>
                <a:tab pos="457200" algn="l"/>
                <a:tab pos="457200" algn="l"/>
              </a:tabLst>
            </a:pPr>
            <a:r>
              <a:rPr lang="en-AU" sz="1400" u="sng" dirty="0">
                <a:effectLst/>
                <a:latin typeface="Montserrat" pitchFamily="2" charset="77"/>
                <a:ea typeface="Times New Roman" panose="02020603050405020304" pitchFamily="18" charset="0"/>
              </a:rPr>
              <a:t>AVD Solution Brochure</a:t>
            </a:r>
            <a:r>
              <a:rPr lang="en-AU" sz="1400" dirty="0">
                <a:effectLst/>
                <a:latin typeface="Montserrat" pitchFamily="2" charset="77"/>
                <a:ea typeface="Times New Roman" panose="02020603050405020304" pitchFamily="18" charset="0"/>
              </a:rPr>
              <a:t>  </a:t>
            </a:r>
          </a:p>
        </p:txBody>
      </p:sp>
      <p:sp>
        <p:nvSpPr>
          <p:cNvPr id="4" name="Rounded Rectangle 3">
            <a:extLst>
              <a:ext uri="{FF2B5EF4-FFF2-40B4-BE49-F238E27FC236}">
                <a16:creationId xmlns:a16="http://schemas.microsoft.com/office/drawing/2014/main" id="{0B3A97F4-FD2D-02A7-E6E3-4AA332D9BEEA}"/>
              </a:ext>
            </a:extLst>
          </p:cNvPr>
          <p:cNvSpPr/>
          <p:nvPr/>
        </p:nvSpPr>
        <p:spPr>
          <a:xfrm>
            <a:off x="492823" y="1328738"/>
            <a:ext cx="5326856" cy="4786311"/>
          </a:xfrm>
          <a:prstGeom prst="roundRect">
            <a:avLst>
              <a:gd name="adj" fmla="val 9427"/>
            </a:avLst>
          </a:prstGeom>
          <a:solidFill>
            <a:schemeClr val="bg2"/>
          </a:solidFill>
          <a:ln w="28575">
            <a:noFill/>
          </a:ln>
          <a:effectLst>
            <a:outerShdw blurRad="149310" dist="66290" dir="5400000" algn="ctr" rotWithShape="0">
              <a:srgbClr val="000000">
                <a:alpha val="1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5" name="TextBox 4">
            <a:extLst>
              <a:ext uri="{FF2B5EF4-FFF2-40B4-BE49-F238E27FC236}">
                <a16:creationId xmlns:a16="http://schemas.microsoft.com/office/drawing/2014/main" id="{E18E2895-4C32-CE7E-7899-6E919A7E9E82}"/>
              </a:ext>
            </a:extLst>
          </p:cNvPr>
          <p:cNvSpPr txBox="1"/>
          <p:nvPr/>
        </p:nvSpPr>
        <p:spPr>
          <a:xfrm>
            <a:off x="771526" y="1653661"/>
            <a:ext cx="4700588" cy="3031599"/>
          </a:xfrm>
          <a:prstGeom prst="rect">
            <a:avLst/>
          </a:prstGeom>
          <a:noFill/>
        </p:spPr>
        <p:txBody>
          <a:bodyPr wrap="square">
            <a:spAutoFit/>
          </a:bodyPr>
          <a:lstStyle/>
          <a:p>
            <a:pPr fontAlgn="base">
              <a:spcBef>
                <a:spcPts val="600"/>
              </a:spcBef>
            </a:pPr>
            <a:r>
              <a:rPr lang="en-AU" sz="2000" b="1" dirty="0">
                <a:latin typeface="Montserrat" pitchFamily="2" charset="77"/>
              </a:rPr>
              <a:t>Microsoft Resources  </a:t>
            </a:r>
          </a:p>
          <a:p>
            <a:pPr fontAlgn="base">
              <a:spcBef>
                <a:spcPts val="600"/>
              </a:spcBef>
              <a:buSzPts val="1000"/>
              <a:tabLst>
                <a:tab pos="457200" algn="l"/>
                <a:tab pos="457200" algn="l"/>
                <a:tab pos="457200" algn="l"/>
                <a:tab pos="457200" algn="l"/>
                <a:tab pos="457200" algn="l"/>
              </a:tabLst>
            </a:pPr>
            <a:r>
              <a:rPr lang="en-AU" sz="1400" b="1" dirty="0">
                <a:latin typeface="Montserrat" pitchFamily="2" charset="77"/>
              </a:rPr>
              <a:t>Training &amp; Enablement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2">
                  <a:extLst>
                    <a:ext uri="{A12FA001-AC4F-418D-AE19-62706E023703}">
                      <ahyp:hlinkClr xmlns:ahyp="http://schemas.microsoft.com/office/drawing/2018/hyperlinkcolor" val="tx"/>
                    </a:ext>
                  </a:extLst>
                </a:hlinkClick>
              </a:rPr>
              <a:t>Azure Virtual Desktop video intro / virtual tour</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3">
                  <a:extLst>
                    <a:ext uri="{A12FA001-AC4F-418D-AE19-62706E023703}">
                      <ahyp:hlinkClr xmlns:ahyp="http://schemas.microsoft.com/office/drawing/2018/hyperlinkcolor" val="tx"/>
                    </a:ext>
                  </a:extLst>
                </a:hlinkClick>
              </a:rPr>
              <a:t>Microsoft Virtual Training Days</a:t>
            </a:r>
            <a:r>
              <a:rPr lang="en-AU" sz="1400" u="sng" dirty="0">
                <a:latin typeface="Montserrat" pitchFamily="2" charset="77"/>
              </a:rPr>
              <a:t>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4">
                  <a:extLst>
                    <a:ext uri="{A12FA001-AC4F-418D-AE19-62706E023703}">
                      <ahyp:hlinkClr xmlns:ahyp="http://schemas.microsoft.com/office/drawing/2018/hyperlinkcolor" val="tx"/>
                    </a:ext>
                  </a:extLst>
                </a:hlinkClick>
              </a:rPr>
              <a:t>Azure Virtual Desktop Partner Resources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5">
                  <a:extLst>
                    <a:ext uri="{A12FA001-AC4F-418D-AE19-62706E023703}">
                      <ahyp:hlinkClr xmlns:ahyp="http://schemas.microsoft.com/office/drawing/2018/hyperlinkcolor" val="tx"/>
                    </a:ext>
                  </a:extLst>
                </a:hlinkClick>
              </a:rPr>
              <a:t>Azure Virtual Desktop Learning Paths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6">
                  <a:extLst>
                    <a:ext uri="{A12FA001-AC4F-418D-AE19-62706E023703}">
                      <ahyp:hlinkClr xmlns:ahyp="http://schemas.microsoft.com/office/drawing/2018/hyperlinkcolor" val="tx"/>
                    </a:ext>
                  </a:extLst>
                </a:hlinkClick>
              </a:rPr>
              <a:t>Azure Virtual Desktop Assessment</a:t>
            </a:r>
            <a:endParaRPr lang="en-AU" sz="1400" u="sng" dirty="0">
              <a:latin typeface="Montserrat" pitchFamily="2" charset="77"/>
            </a:endParaRPr>
          </a:p>
          <a:p>
            <a:pPr fontAlgn="base">
              <a:spcBef>
                <a:spcPts val="600"/>
              </a:spcBef>
              <a:buSzPts val="1000"/>
              <a:tabLst>
                <a:tab pos="457200" algn="l"/>
                <a:tab pos="457200" algn="l"/>
                <a:tab pos="457200" algn="l"/>
                <a:tab pos="457200" algn="l"/>
                <a:tab pos="457200" algn="l"/>
              </a:tabLst>
            </a:pPr>
            <a:r>
              <a:rPr lang="en-AU" sz="1400" b="1" dirty="0">
                <a:latin typeface="Montserrat" pitchFamily="2" charset="77"/>
              </a:rPr>
              <a:t>Marketing   </a:t>
            </a:r>
          </a:p>
          <a:p>
            <a:pPr marL="285750" lvl="0" indent="-285750" fontAlgn="base">
              <a:spcBef>
                <a:spcPts val="600"/>
              </a:spcBef>
              <a:buFont typeface="Arial" panose="020B0604020202020204" pitchFamily="34" charset="0"/>
              <a:buChar char="•"/>
            </a:pPr>
            <a:r>
              <a:rPr lang="en-AU" sz="1400" u="sng" dirty="0">
                <a:latin typeface="Montserrat" pitchFamily="2" charset="77"/>
                <a:hlinkClick r:id="rId7">
                  <a:extLst>
                    <a:ext uri="{A12FA001-AC4F-418D-AE19-62706E023703}">
                      <ahyp:hlinkClr xmlns:ahyp="http://schemas.microsoft.com/office/drawing/2018/hyperlinkcolor" val="tx"/>
                    </a:ext>
                  </a:extLst>
                </a:hlinkClick>
              </a:rPr>
              <a:t>Microsoft Commerce Incentive Resources</a:t>
            </a:r>
            <a:endParaRPr lang="en-AU" sz="1400" u="sng" dirty="0">
              <a:latin typeface="Montserrat" pitchFamily="2" charset="77"/>
            </a:endParaRPr>
          </a:p>
          <a:p>
            <a:pPr marL="285750" lvl="0" indent="-285750" fontAlgn="base">
              <a:spcBef>
                <a:spcPts val="600"/>
              </a:spcBef>
              <a:buFont typeface="Arial" panose="020B0604020202020204" pitchFamily="34" charset="0"/>
              <a:buChar char="•"/>
            </a:pPr>
            <a:r>
              <a:rPr lang="en-AU" sz="1400" u="sng" dirty="0">
                <a:latin typeface="Montserrat" pitchFamily="2" charset="77"/>
                <a:hlinkClick r:id="rId8">
                  <a:extLst>
                    <a:ext uri="{A12FA001-AC4F-418D-AE19-62706E023703}">
                      <ahyp:hlinkClr xmlns:ahyp="http://schemas.microsoft.com/office/drawing/2018/hyperlinkcolor" val="tx"/>
                    </a:ext>
                  </a:extLst>
                </a:hlinkClick>
              </a:rPr>
              <a:t>Grow Your AVD Business Slide Deck</a:t>
            </a:r>
            <a:endParaRPr lang="en-AU" sz="1400" u="sng" dirty="0">
              <a:latin typeface="Montserrat" pitchFamily="2" charset="77"/>
            </a:endParaRPr>
          </a:p>
        </p:txBody>
      </p:sp>
    </p:spTree>
    <p:extLst>
      <p:ext uri="{BB962C8B-B14F-4D97-AF65-F5344CB8AC3E}">
        <p14:creationId xmlns:p14="http://schemas.microsoft.com/office/powerpoint/2010/main" val="329195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24CE14-E9C4-701F-204A-3819312999F0}"/>
              </a:ext>
            </a:extLst>
          </p:cNvPr>
          <p:cNvSpPr/>
          <p:nvPr/>
        </p:nvSpPr>
        <p:spPr>
          <a:xfrm rot="10800000">
            <a:off x="0" y="544749"/>
            <a:ext cx="12192000" cy="6313251"/>
          </a:xfrm>
          <a:prstGeom prst="rect">
            <a:avLst/>
          </a:prstGeom>
          <a:gradFill>
            <a:gsLst>
              <a:gs pos="100000">
                <a:srgbClr val="F1EFFD"/>
              </a:gs>
              <a:gs pos="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pic>
        <p:nvPicPr>
          <p:cNvPr id="5" name="Picture 4">
            <a:extLst>
              <a:ext uri="{FF2B5EF4-FFF2-40B4-BE49-F238E27FC236}">
                <a16:creationId xmlns:a16="http://schemas.microsoft.com/office/drawing/2014/main" id="{B4D49D82-5EF0-CC00-69EF-B14147FADF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9" y="18998"/>
            <a:ext cx="12191999" cy="6839002"/>
          </a:xfrm>
          <a:prstGeom prst="rect">
            <a:avLst/>
          </a:prstGeom>
        </p:spPr>
      </p:pic>
      <p:sp>
        <p:nvSpPr>
          <p:cNvPr id="6" name="TextBox 5">
            <a:extLst>
              <a:ext uri="{FF2B5EF4-FFF2-40B4-BE49-F238E27FC236}">
                <a16:creationId xmlns:a16="http://schemas.microsoft.com/office/drawing/2014/main" id="{DAD6712C-84FC-9F53-5FD2-92EECEF20544}"/>
              </a:ext>
            </a:extLst>
          </p:cNvPr>
          <p:cNvSpPr txBox="1"/>
          <p:nvPr/>
        </p:nvSpPr>
        <p:spPr>
          <a:xfrm>
            <a:off x="885028" y="2431084"/>
            <a:ext cx="10421944" cy="1446550"/>
          </a:xfrm>
          <a:prstGeom prst="rect">
            <a:avLst/>
          </a:prstGeom>
          <a:noFill/>
        </p:spPr>
        <p:txBody>
          <a:bodyPr wrap="square">
            <a:spAutoFit/>
          </a:bodyPr>
          <a:lstStyle/>
          <a:p>
            <a:pPr algn="ctr">
              <a:lnSpc>
                <a:spcPct val="100000"/>
              </a:lnSpc>
            </a:pPr>
            <a:r>
              <a:rPr lang="en-US" sz="8800" dirty="0">
                <a:gradFill>
                  <a:gsLst>
                    <a:gs pos="0">
                      <a:schemeClr val="accent2"/>
                    </a:gs>
                    <a:gs pos="100000">
                      <a:schemeClr val="accent1"/>
                    </a:gs>
                  </a:gsLst>
                  <a:path path="circle">
                    <a:fillToRect r="100000" b="100000"/>
                  </a:path>
                </a:gradFill>
                <a:latin typeface="Humming" pitchFamily="50" charset="0"/>
              </a:rPr>
              <a:t>Let’s grow together</a:t>
            </a:r>
          </a:p>
        </p:txBody>
      </p:sp>
      <p:pic>
        <p:nvPicPr>
          <p:cNvPr id="7" name="Graphic 6">
            <a:extLst>
              <a:ext uri="{FF2B5EF4-FFF2-40B4-BE49-F238E27FC236}">
                <a16:creationId xmlns:a16="http://schemas.microsoft.com/office/drawing/2014/main" id="{C426D96E-EC34-A30F-1C74-3C4A7F8D8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5808" y="1181831"/>
            <a:ext cx="5380384" cy="594152"/>
          </a:xfrm>
          <a:prstGeom prst="rect">
            <a:avLst/>
          </a:prstGeom>
        </p:spPr>
      </p:pic>
      <p:sp>
        <p:nvSpPr>
          <p:cNvPr id="2" name="Rectangle 1">
            <a:extLst>
              <a:ext uri="{FF2B5EF4-FFF2-40B4-BE49-F238E27FC236}">
                <a16:creationId xmlns:a16="http://schemas.microsoft.com/office/drawing/2014/main" id="{62D260C0-8D68-642B-5CA1-AC5B154C6DED}"/>
              </a:ext>
            </a:extLst>
          </p:cNvPr>
          <p:cNvSpPr>
            <a:spLocks noChangeArrowheads="1"/>
          </p:cNvSpPr>
          <p:nvPr/>
        </p:nvSpPr>
        <p:spPr bwMode="auto">
          <a:xfrm>
            <a:off x="2514920" y="3999508"/>
            <a:ext cx="31739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6">
                  <a:extLst>
                    <a:ext uri="{A12FA001-AC4F-418D-AE19-62706E023703}">
                      <ahyp:hlinkClr xmlns:ahyp="http://schemas.microsoft.com/office/drawing/2018/hyperlinkcolor" val="tx"/>
                    </a:ext>
                  </a:extLst>
                </a:hlinkClick>
              </a:rPr>
              <a:t>www.dickerdata.com.au/Microsoft </a:t>
            </a:r>
            <a:endParaRPr kumimoji="0" lang="en-US" altLang="en-US" sz="500" b="0" i="0" u="none" strike="noStrike" cap="none" normalizeH="0" baseline="0" dirty="0">
              <a:ln>
                <a:noFill/>
              </a:ln>
              <a:effectLst/>
              <a:latin typeface="Montserrat" pitchFamily="2" charset="77"/>
            </a:endParaRPr>
          </a:p>
        </p:txBody>
      </p:sp>
      <p:sp>
        <p:nvSpPr>
          <p:cNvPr id="9" name="Rectangle 8">
            <a:extLst>
              <a:ext uri="{FF2B5EF4-FFF2-40B4-BE49-F238E27FC236}">
                <a16:creationId xmlns:a16="http://schemas.microsoft.com/office/drawing/2014/main" id="{A0BF5582-9E3A-3DA7-0AB2-D439C7A132E4}"/>
              </a:ext>
            </a:extLst>
          </p:cNvPr>
          <p:cNvSpPr>
            <a:spLocks noChangeArrowheads="1"/>
          </p:cNvSpPr>
          <p:nvPr/>
        </p:nvSpPr>
        <p:spPr bwMode="auto">
          <a:xfrm>
            <a:off x="6740379" y="3999508"/>
            <a:ext cx="29367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u="none" strike="noStrike" cap="none" normalizeH="0" baseline="0" dirty="0">
                <a:ln>
                  <a:noFill/>
                </a:ln>
                <a:effectLst/>
                <a:latin typeface="Montserrat" pitchFamily="2" charset="77"/>
                <a:cs typeface="Arial" panose="020B0604020202020204" pitchFamily="34" charset="0"/>
                <a:hlinkClick r:id="rId7">
                  <a:extLst>
                    <a:ext uri="{A12FA001-AC4F-418D-AE19-62706E023703}">
                      <ahyp:hlinkClr xmlns:ahyp="http://schemas.microsoft.com/office/drawing/2018/hyperlinkcolor" val="tx"/>
                    </a:ext>
                  </a:extLst>
                </a:hlinkClick>
              </a:rPr>
              <a:t>www.dickerdata.co.nz/Microsoft</a:t>
            </a:r>
            <a:endParaRPr kumimoji="0" lang="en-US" altLang="en-US" sz="500" b="0" i="0" u="none" strike="noStrike" cap="none" normalizeH="0" baseline="0" dirty="0">
              <a:ln>
                <a:noFill/>
              </a:ln>
              <a:effectLst/>
              <a:latin typeface="Montserrat" pitchFamily="2" charset="77"/>
            </a:endParaRPr>
          </a:p>
        </p:txBody>
      </p:sp>
    </p:spTree>
    <p:extLst>
      <p:ext uri="{BB962C8B-B14F-4D97-AF65-F5344CB8AC3E}">
        <p14:creationId xmlns:p14="http://schemas.microsoft.com/office/powerpoint/2010/main" val="315819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986A0B-B935-76B4-2C75-CE98A82C32C8}"/>
              </a:ext>
            </a:extLst>
          </p:cNvPr>
          <p:cNvPicPr>
            <a:picLocks noChangeAspect="1"/>
          </p:cNvPicPr>
          <p:nvPr/>
        </p:nvPicPr>
        <p:blipFill>
          <a:blip r:embed="rId2" cstate="screen">
            <a:extLst>
              <a:ext uri="{28A0092B-C50C-407E-A947-70E740481C1C}">
                <a14:useLocalDpi xmlns:a14="http://schemas.microsoft.com/office/drawing/2010/main"/>
              </a:ext>
            </a:extLst>
          </a:blip>
          <a:srcRect l="-1927" b="-2724"/>
          <a:stretch>
            <a:fillRect/>
          </a:stretch>
        </p:blipFill>
        <p:spPr>
          <a:xfrm>
            <a:off x="1984197" y="-1"/>
            <a:ext cx="10207804" cy="5527965"/>
          </a:xfrm>
          <a:prstGeom prst="rect">
            <a:avLst/>
          </a:prstGeom>
        </p:spPr>
      </p:pic>
      <p:sp>
        <p:nvSpPr>
          <p:cNvPr id="2" name="Title 1">
            <a:extLst>
              <a:ext uri="{FF2B5EF4-FFF2-40B4-BE49-F238E27FC236}">
                <a16:creationId xmlns:a16="http://schemas.microsoft.com/office/drawing/2014/main" id="{FF692457-7AAE-7BC9-50CD-4D5B8DC09775}"/>
              </a:ext>
            </a:extLst>
          </p:cNvPr>
          <p:cNvSpPr>
            <a:spLocks noGrp="1"/>
          </p:cNvSpPr>
          <p:nvPr>
            <p:ph type="title" idx="4294967295"/>
          </p:nvPr>
        </p:nvSpPr>
        <p:spPr>
          <a:xfrm>
            <a:off x="515937" y="2180767"/>
            <a:ext cx="7735433" cy="895350"/>
          </a:xfrm>
          <a:prstGeom prst="rect">
            <a:avLst/>
          </a:prstGeom>
        </p:spPr>
        <p:txBody>
          <a:bodyPr lIns="0" tIns="0" rIns="0" bIns="0"/>
          <a:lstStyle/>
          <a:p>
            <a:pPr>
              <a:lnSpc>
                <a:spcPct val="90000"/>
              </a:lnSpc>
            </a:pPr>
            <a:r>
              <a:rPr lang="en-US" sz="3600" dirty="0"/>
              <a:t>Power your hybrid workforce</a:t>
            </a:r>
            <a:br>
              <a:rPr lang="en-US" sz="3600" dirty="0"/>
            </a:br>
            <a:r>
              <a:rPr lang="en-US" sz="3600" dirty="0">
                <a:latin typeface="Montserrat" pitchFamily="2" charset="77"/>
              </a:rPr>
              <a:t>with Azure Virtual Desktop</a:t>
            </a:r>
          </a:p>
        </p:txBody>
      </p:sp>
      <p:sp>
        <p:nvSpPr>
          <p:cNvPr id="3" name="Text Placeholder 2">
            <a:extLst>
              <a:ext uri="{FF2B5EF4-FFF2-40B4-BE49-F238E27FC236}">
                <a16:creationId xmlns:a16="http://schemas.microsoft.com/office/drawing/2014/main" id="{8DC20022-4508-8D9A-8122-F6B0A8F16521}"/>
              </a:ext>
            </a:extLst>
          </p:cNvPr>
          <p:cNvSpPr>
            <a:spLocks noGrp="1"/>
          </p:cNvSpPr>
          <p:nvPr>
            <p:ph type="body" sz="quarter" idx="4294967295"/>
          </p:nvPr>
        </p:nvSpPr>
        <p:spPr>
          <a:xfrm>
            <a:off x="515938" y="3356483"/>
            <a:ext cx="10401444" cy="3237634"/>
          </a:xfrm>
          <a:prstGeom prst="rect">
            <a:avLst/>
          </a:prstGeom>
        </p:spPr>
        <p:txBody>
          <a:bodyPr lIns="0" tIns="0" rIns="0" bIns="0"/>
          <a:lstStyle/>
          <a:p>
            <a:pPr marL="0" indent="0">
              <a:buNone/>
            </a:pPr>
            <a:r>
              <a:rPr lang="en-US" sz="1400" dirty="0">
                <a:latin typeface="Montserrat" pitchFamily="2" charset="77"/>
              </a:rPr>
              <a:t>This playbook focuses on Play 1 – enabling secure, flexible work from </a:t>
            </a:r>
            <a:br>
              <a:rPr lang="en-US" sz="1400" dirty="0">
                <a:latin typeface="Montserrat" pitchFamily="2" charset="77"/>
              </a:rPr>
            </a:br>
            <a:r>
              <a:rPr lang="en-US" sz="1400" dirty="0">
                <a:latin typeface="Montserrat" pitchFamily="2" charset="77"/>
              </a:rPr>
              <a:t>anywhere. Inside, you'll find all you need to identify AVD opportunities, </a:t>
            </a:r>
            <a:br>
              <a:rPr lang="en-US" sz="1400" dirty="0">
                <a:latin typeface="Montserrat" pitchFamily="2" charset="77"/>
              </a:rPr>
            </a:br>
            <a:r>
              <a:rPr lang="en-US" sz="1400" dirty="0">
                <a:latin typeface="Montserrat" pitchFamily="2" charset="77"/>
              </a:rPr>
              <a:t>pitch confidently and close deals: </a:t>
            </a:r>
          </a:p>
          <a:p>
            <a:pPr marL="0" indent="0">
              <a:buNone/>
            </a:pPr>
            <a:endParaRPr lang="en-US" sz="1400" dirty="0">
              <a:latin typeface="Montserrat" pitchFamily="2" charset="77"/>
            </a:endParaRPr>
          </a:p>
          <a:p>
            <a:r>
              <a:rPr lang="en-US" sz="1400" dirty="0">
                <a:latin typeface="Montserrat" pitchFamily="2" charset="77"/>
              </a:rPr>
              <a:t>Market context and ready-to-buy prospects </a:t>
            </a:r>
          </a:p>
          <a:p>
            <a:r>
              <a:rPr lang="en-US" sz="1400" dirty="0">
                <a:latin typeface="Montserrat" pitchFamily="2" charset="77"/>
              </a:rPr>
              <a:t>Pitch guidance by customer segment </a:t>
            </a:r>
          </a:p>
          <a:p>
            <a:r>
              <a:rPr lang="en-US" sz="1400" dirty="0">
                <a:latin typeface="Montserrat" pitchFamily="2" charset="77"/>
              </a:rPr>
              <a:t>Objection handling and competitor comparisons </a:t>
            </a:r>
          </a:p>
          <a:p>
            <a:r>
              <a:rPr lang="en-US" sz="1400" dirty="0">
                <a:latin typeface="Montserrat" pitchFamily="2" charset="77"/>
              </a:rPr>
              <a:t>Revenue models, incentives and funding programs </a:t>
            </a:r>
          </a:p>
          <a:p>
            <a:r>
              <a:rPr lang="en-US" sz="1400" dirty="0">
                <a:latin typeface="Montserrat" pitchFamily="2" charset="77"/>
              </a:rPr>
              <a:t>Customer-facing assets – just add your branding </a:t>
            </a:r>
          </a:p>
          <a:p>
            <a:pPr marL="0" indent="0">
              <a:buNone/>
            </a:pPr>
            <a:endParaRPr lang="en-US" sz="1400" dirty="0">
              <a:latin typeface="Montserrat" pitchFamily="2" charset="77"/>
            </a:endParaRPr>
          </a:p>
          <a:p>
            <a:pPr marL="0" indent="0">
              <a:buNone/>
            </a:pPr>
            <a:r>
              <a:rPr lang="en-US" sz="1400" dirty="0">
                <a:latin typeface="Montserrat" pitchFamily="2" charset="77"/>
              </a:rPr>
              <a:t>Plus, our expert Azure team is here to help you identify leads, win deals and scale your AVD practice. </a:t>
            </a:r>
          </a:p>
        </p:txBody>
      </p:sp>
      <p:sp>
        <p:nvSpPr>
          <p:cNvPr id="5" name="TextBox 4">
            <a:extLst>
              <a:ext uri="{FF2B5EF4-FFF2-40B4-BE49-F238E27FC236}">
                <a16:creationId xmlns:a16="http://schemas.microsoft.com/office/drawing/2014/main" id="{8209943B-731B-7D64-3B73-9502737AE1B9}"/>
              </a:ext>
            </a:extLst>
          </p:cNvPr>
          <p:cNvSpPr txBox="1"/>
          <p:nvPr/>
        </p:nvSpPr>
        <p:spPr>
          <a:xfrm>
            <a:off x="444688" y="1080996"/>
            <a:ext cx="2744668" cy="923330"/>
          </a:xfrm>
          <a:prstGeom prst="rect">
            <a:avLst/>
          </a:prstGeom>
          <a:noFill/>
        </p:spPr>
        <p:txBody>
          <a:bodyPr wrap="square" lIns="0" tIns="0" rIns="0" bIns="0">
            <a:spAutoFit/>
          </a:bodyPr>
          <a:lstStyle/>
          <a:p>
            <a:pPr>
              <a:lnSpc>
                <a:spcPct val="100000"/>
              </a:lnSpc>
            </a:pPr>
            <a:r>
              <a:rPr lang="en-US" sz="6000" b="1" dirty="0">
                <a:gradFill>
                  <a:gsLst>
                    <a:gs pos="0">
                      <a:schemeClr val="accent2"/>
                    </a:gs>
                    <a:gs pos="100000">
                      <a:schemeClr val="accent1"/>
                    </a:gs>
                  </a:gsLst>
                  <a:path path="circle">
                    <a:fillToRect r="100000" b="100000"/>
                  </a:path>
                </a:gradFill>
                <a:latin typeface="Montserrat" pitchFamily="2" charset="77"/>
              </a:rPr>
              <a:t>Play 1</a:t>
            </a:r>
          </a:p>
        </p:txBody>
      </p:sp>
    </p:spTree>
    <p:extLst>
      <p:ext uri="{BB962C8B-B14F-4D97-AF65-F5344CB8AC3E}">
        <p14:creationId xmlns:p14="http://schemas.microsoft.com/office/powerpoint/2010/main" val="285210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375C-88FC-353F-8B53-D1E61BA1E598}"/>
            </a:ext>
          </a:extLst>
        </p:cNvPr>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70104040-E5E9-3E79-D5C3-43A38044F956}"/>
              </a:ext>
            </a:extLst>
          </p:cNvPr>
          <p:cNvSpPr/>
          <p:nvPr/>
        </p:nvSpPr>
        <p:spPr>
          <a:xfrm>
            <a:off x="6276814" y="1684885"/>
            <a:ext cx="5153186" cy="382476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FFC20147-F8AE-DEB6-823C-CBBF02E84C29}"/>
              </a:ext>
            </a:extLst>
          </p:cNvPr>
          <p:cNvSpPr>
            <a:spLocks noGrp="1"/>
          </p:cNvSpPr>
          <p:nvPr>
            <p:ph type="title"/>
          </p:nvPr>
        </p:nvSpPr>
        <p:spPr/>
        <p:txBody>
          <a:bodyPr/>
          <a:lstStyle/>
          <a:p>
            <a:r>
              <a:rPr lang="en-US" dirty="0"/>
              <a:t>The opportunity is here and growing </a:t>
            </a:r>
            <a:br>
              <a:rPr lang="en-US" dirty="0"/>
            </a:br>
            <a:r>
              <a:rPr lang="en-US" dirty="0">
                <a:latin typeface="Montserrat" pitchFamily="2" charset="77"/>
              </a:rPr>
              <a:t>Market drivers creating demand for AVD </a:t>
            </a:r>
          </a:p>
        </p:txBody>
      </p:sp>
      <p:sp>
        <p:nvSpPr>
          <p:cNvPr id="3" name="Text Placeholder 2">
            <a:extLst>
              <a:ext uri="{FF2B5EF4-FFF2-40B4-BE49-F238E27FC236}">
                <a16:creationId xmlns:a16="http://schemas.microsoft.com/office/drawing/2014/main" id="{8992E9DA-1D7E-1812-D1ED-6AF73C5126E9}"/>
              </a:ext>
            </a:extLst>
          </p:cNvPr>
          <p:cNvSpPr>
            <a:spLocks noGrp="1"/>
          </p:cNvSpPr>
          <p:nvPr>
            <p:ph type="body" sz="quarter" idx="18"/>
          </p:nvPr>
        </p:nvSpPr>
        <p:spPr>
          <a:xfrm>
            <a:off x="515938" y="1690426"/>
            <a:ext cx="5140943" cy="3482689"/>
          </a:xfrm>
        </p:spPr>
        <p:txBody>
          <a:bodyPr/>
          <a:lstStyle/>
          <a:p>
            <a:pPr>
              <a:spcAft>
                <a:spcPts val="600"/>
              </a:spcAft>
            </a:pPr>
            <a:r>
              <a:rPr lang="en-US" sz="1400" b="1" dirty="0">
                <a:latin typeface="Montserrat" pitchFamily="2" charset="77"/>
              </a:rPr>
              <a:t>Hybrid work is locked in </a:t>
            </a:r>
            <a:r>
              <a:rPr lang="en-US" sz="1400" dirty="0">
                <a:latin typeface="Montserrat" pitchFamily="2" charset="77"/>
              </a:rPr>
              <a:t>– with 3 days a week in the office commonplace, 82% of employers expect it to remain or increase over the next two years</a:t>
            </a:r>
            <a:r>
              <a:rPr lang="en-US" sz="1400" baseline="30000" dirty="0">
                <a:latin typeface="Montserrat" pitchFamily="2" charset="77"/>
              </a:rPr>
              <a:t>1</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AI investment is surging</a:t>
            </a:r>
            <a:r>
              <a:rPr lang="en-US" sz="1400" dirty="0">
                <a:latin typeface="Montserrat" pitchFamily="2" charset="77"/>
              </a:rPr>
              <a:t> – 88% of Australian companies and 90% in NZ plan to invest in AI in the coming year</a:t>
            </a:r>
            <a:r>
              <a:rPr lang="en-US" sz="1400" baseline="30000" dirty="0">
                <a:latin typeface="Montserrat" pitchFamily="2" charset="77"/>
              </a:rPr>
              <a:t>2</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Cloud investment continues </a:t>
            </a:r>
            <a:r>
              <a:rPr lang="en-US" sz="1400" dirty="0">
                <a:latin typeface="Montserrat" pitchFamily="2" charset="77"/>
              </a:rPr>
              <a:t>– </a:t>
            </a:r>
            <a:r>
              <a:rPr lang="en-US" sz="1400" dirty="0" err="1">
                <a:latin typeface="Montserrat" pitchFamily="2" charset="77"/>
              </a:rPr>
              <a:t>Organisations</a:t>
            </a:r>
            <a:r>
              <a:rPr lang="en-US" sz="1400" dirty="0">
                <a:latin typeface="Montserrat" pitchFamily="2" charset="77"/>
              </a:rPr>
              <a:t> are </a:t>
            </a:r>
            <a:r>
              <a:rPr lang="en-US" sz="1400" dirty="0" err="1">
                <a:latin typeface="Montserrat" pitchFamily="2" charset="77"/>
              </a:rPr>
              <a:t>prioritising</a:t>
            </a:r>
            <a:r>
              <a:rPr lang="en-US" sz="1400" dirty="0">
                <a:latin typeface="Montserrat" pitchFamily="2" charset="77"/>
              </a:rPr>
              <a:t> data security, scalability and cost optimisation</a:t>
            </a:r>
            <a:r>
              <a:rPr lang="en-US" sz="1400" baseline="30000" dirty="0">
                <a:latin typeface="Montserrat" pitchFamily="2" charset="77"/>
              </a:rPr>
              <a:t>2</a:t>
            </a:r>
            <a:r>
              <a:rPr lang="en-US" sz="1400" dirty="0">
                <a:latin typeface="Montserrat" pitchFamily="2" charset="77"/>
              </a:rPr>
              <a:t> </a:t>
            </a:r>
            <a:endParaRPr lang="en-US" sz="1400" b="1" dirty="0">
              <a:latin typeface="Montserrat" pitchFamily="2" charset="77"/>
            </a:endParaRPr>
          </a:p>
          <a:p>
            <a:pPr>
              <a:spcAft>
                <a:spcPts val="600"/>
              </a:spcAft>
            </a:pPr>
            <a:r>
              <a:rPr lang="en-US" sz="1400" b="1" dirty="0">
                <a:latin typeface="Montserrat" pitchFamily="2" charset="77"/>
              </a:rPr>
              <a:t>Customers buy on value</a:t>
            </a:r>
            <a:r>
              <a:rPr lang="en-US" sz="1400" dirty="0">
                <a:latin typeface="Montserrat" pitchFamily="2" charset="77"/>
              </a:rPr>
              <a:t> – 56% choose partners based on overall business impact, not just price</a:t>
            </a:r>
            <a:r>
              <a:rPr lang="en-US" sz="1400" baseline="30000" dirty="0">
                <a:latin typeface="Montserrat" pitchFamily="2" charset="77"/>
              </a:rPr>
              <a:t>2</a:t>
            </a:r>
            <a:r>
              <a:rPr lang="en-US" sz="1400" dirty="0">
                <a:latin typeface="Montserrat" pitchFamily="2" charset="77"/>
              </a:rPr>
              <a:t> </a:t>
            </a:r>
          </a:p>
        </p:txBody>
      </p:sp>
      <p:sp>
        <p:nvSpPr>
          <p:cNvPr id="4" name="Text Placeholder 2">
            <a:extLst>
              <a:ext uri="{FF2B5EF4-FFF2-40B4-BE49-F238E27FC236}">
                <a16:creationId xmlns:a16="http://schemas.microsoft.com/office/drawing/2014/main" id="{629BC5BA-B7B8-B7DF-A292-2AD98EF06876}"/>
              </a:ext>
            </a:extLst>
          </p:cNvPr>
          <p:cNvSpPr txBox="1">
            <a:spLocks/>
          </p:cNvSpPr>
          <p:nvPr/>
        </p:nvSpPr>
        <p:spPr>
          <a:xfrm>
            <a:off x="6628111" y="2667699"/>
            <a:ext cx="4662404" cy="3403206"/>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ontserrat" pitchFamily="2" charset="77"/>
              </a:rPr>
              <a:t>AI could add $115 billion to Australia's GDP by 2030, with 70 per cent of that gain coming from greater productivity.”</a:t>
            </a:r>
            <a:r>
              <a:rPr lang="en-US" sz="1800" baseline="30000" dirty="0">
                <a:latin typeface="Montserrat" pitchFamily="2" charset="77"/>
              </a:rPr>
              <a:t>3</a:t>
            </a:r>
            <a:r>
              <a:rPr lang="en-US" sz="2400" dirty="0">
                <a:latin typeface="Montserrat" pitchFamily="2" charset="77"/>
              </a:rPr>
              <a:t> </a:t>
            </a:r>
          </a:p>
          <a:p>
            <a:pPr marL="268288" indent="-261938">
              <a:spcBef>
                <a:spcPts val="1200"/>
              </a:spcBef>
              <a:buNone/>
            </a:pPr>
            <a:r>
              <a:rPr lang="en-US" sz="1400" dirty="0">
                <a:latin typeface="Montserrat" pitchFamily="2" charset="77"/>
              </a:rPr>
              <a:t>–  	</a:t>
            </a:r>
            <a:r>
              <a:rPr lang="en-US" sz="1400" b="1" dirty="0">
                <a:latin typeface="Montserrat" pitchFamily="2" charset="77"/>
              </a:rPr>
              <a:t>Steven Worrall</a:t>
            </a:r>
            <a:r>
              <a:rPr lang="en-US" sz="1400" dirty="0">
                <a:latin typeface="Montserrat" pitchFamily="2" charset="77"/>
              </a:rPr>
              <a:t>, former Managing Director, Microsoft ANZ </a:t>
            </a:r>
          </a:p>
        </p:txBody>
      </p:sp>
      <p:sp>
        <p:nvSpPr>
          <p:cNvPr id="10" name="Rectangle 2">
            <a:extLst>
              <a:ext uri="{FF2B5EF4-FFF2-40B4-BE49-F238E27FC236}">
                <a16:creationId xmlns:a16="http://schemas.microsoft.com/office/drawing/2014/main" id="{E7D63944-5B73-F810-F988-D2C558E87860}"/>
              </a:ext>
            </a:extLst>
          </p:cNvPr>
          <p:cNvSpPr>
            <a:spLocks noChangeArrowheads="1"/>
          </p:cNvSpPr>
          <p:nvPr/>
        </p:nvSpPr>
        <p:spPr bwMode="auto">
          <a:xfrm>
            <a:off x="515937" y="5454515"/>
            <a:ext cx="547052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latin typeface="Montserrat" pitchFamily="2" charset="77"/>
              </a:rPr>
              <a:t>References: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1. 	Human Resources Director (HRD), 2025,</a:t>
            </a:r>
            <a:r>
              <a:rPr lang="en-US" altLang="en-US" sz="900" dirty="0">
                <a:latin typeface="Montserrat" pitchFamily="2" charset="77"/>
                <a:hlinkClick r:id="rId2">
                  <a:extLst>
                    <a:ext uri="{A12FA001-AC4F-418D-AE19-62706E023703}">
                      <ahyp:hlinkClr xmlns:ahyp="http://schemas.microsoft.com/office/drawing/2018/hyperlinkcolor" val="tx"/>
                    </a:ext>
                  </a:extLst>
                </a:hlinkClick>
              </a:rPr>
              <a:t> Hybrid work enters 'stabilisation phase' in Australia</a:t>
            </a:r>
            <a:r>
              <a:rPr lang="en-US" altLang="en-US" sz="900" dirty="0">
                <a:latin typeface="Montserrat" pitchFamily="2" charset="77"/>
              </a:rPr>
              <a:t>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2. 	Tech Research Asia, Dicker Data &amp; Microsoft,</a:t>
            </a:r>
            <a:r>
              <a:rPr lang="en-US" altLang="en-US" sz="900" dirty="0">
                <a:latin typeface="Montserrat" pitchFamily="2" charset="77"/>
                <a:hlinkClick r:id="rId3">
                  <a:extLst>
                    <a:ext uri="{A12FA001-AC4F-418D-AE19-62706E023703}">
                      <ahyp:hlinkClr xmlns:ahyp="http://schemas.microsoft.com/office/drawing/2018/hyperlinkcolor" val="tx"/>
                    </a:ext>
                  </a:extLst>
                </a:hlinkClick>
              </a:rPr>
              <a:t> The Strategic Partner Shift</a:t>
            </a:r>
            <a:r>
              <a:rPr lang="en-US" altLang="en-US" sz="900" dirty="0">
                <a:latin typeface="Montserrat" pitchFamily="2" charset="77"/>
              </a:rPr>
              <a:t>, 2025 </a:t>
            </a:r>
          </a:p>
          <a:p>
            <a:pPr marL="138113" marR="0" lvl="0" indent="-138113" algn="l" defTabSz="914400" rtl="0" eaLnBrk="0" fontAlgn="base" latinLnBrk="0" hangingPunct="0">
              <a:lnSpc>
                <a:spcPct val="100000"/>
              </a:lnSpc>
              <a:spcBef>
                <a:spcPct val="0"/>
              </a:spcBef>
              <a:spcAft>
                <a:spcPct val="0"/>
              </a:spcAft>
              <a:buClrTx/>
              <a:buSzTx/>
              <a:buFontTx/>
              <a:buNone/>
            </a:pPr>
            <a:r>
              <a:rPr lang="en-US" altLang="en-US" sz="900" dirty="0">
                <a:latin typeface="Montserrat" pitchFamily="2" charset="77"/>
              </a:rPr>
              <a:t>3. 	AFR, </a:t>
            </a:r>
            <a:r>
              <a:rPr lang="en-US" altLang="en-US" sz="900" dirty="0">
                <a:latin typeface="Montserrat" pitchFamily="2" charset="77"/>
                <a:hlinkClick r:id="rId4">
                  <a:extLst>
                    <a:ext uri="{A12FA001-AC4F-418D-AE19-62706E023703}">
                      <ahyp:hlinkClr xmlns:ahyp="http://schemas.microsoft.com/office/drawing/2018/hyperlinkcolor" val="tx"/>
                    </a:ext>
                  </a:extLst>
                </a:hlinkClick>
              </a:rPr>
              <a:t>Economic summit can be AI’s ‘Team Australia’ moment</a:t>
            </a:r>
            <a:r>
              <a:rPr lang="en-US" altLang="en-US" sz="900" dirty="0">
                <a:latin typeface="Montserrat" pitchFamily="2" charset="77"/>
              </a:rPr>
              <a:t>, 2025  </a:t>
            </a:r>
          </a:p>
        </p:txBody>
      </p:sp>
      <p:pic>
        <p:nvPicPr>
          <p:cNvPr id="7" name="Graphic 6">
            <a:extLst>
              <a:ext uri="{FF2B5EF4-FFF2-40B4-BE49-F238E27FC236}">
                <a16:creationId xmlns:a16="http://schemas.microsoft.com/office/drawing/2014/main" id="{C435B61A-F500-B991-2507-DD873E901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8111" y="1927510"/>
            <a:ext cx="602260" cy="602260"/>
          </a:xfrm>
          <a:prstGeom prst="rect">
            <a:avLst/>
          </a:prstGeom>
        </p:spPr>
      </p:pic>
    </p:spTree>
    <p:extLst>
      <p:ext uri="{BB962C8B-B14F-4D97-AF65-F5344CB8AC3E}">
        <p14:creationId xmlns:p14="http://schemas.microsoft.com/office/powerpoint/2010/main" val="260636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95764-25D7-E8ED-E0A8-A20F5A1126A1}"/>
            </a:ext>
          </a:extLst>
        </p:cNvPr>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CBD494FC-BF56-424E-A2CF-BC2E27718043}"/>
              </a:ext>
            </a:extLst>
          </p:cNvPr>
          <p:cNvSpPr/>
          <p:nvPr/>
        </p:nvSpPr>
        <p:spPr>
          <a:xfrm>
            <a:off x="5774499" y="1684885"/>
            <a:ext cx="5228006" cy="3824762"/>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2" name="Title 1">
            <a:extLst>
              <a:ext uri="{FF2B5EF4-FFF2-40B4-BE49-F238E27FC236}">
                <a16:creationId xmlns:a16="http://schemas.microsoft.com/office/drawing/2014/main" id="{7CD4BFC5-CB53-DEC4-B1B9-08BC99AC57A0}"/>
              </a:ext>
            </a:extLst>
          </p:cNvPr>
          <p:cNvSpPr>
            <a:spLocks noGrp="1"/>
          </p:cNvSpPr>
          <p:nvPr>
            <p:ph type="title"/>
          </p:nvPr>
        </p:nvSpPr>
        <p:spPr/>
        <p:txBody>
          <a:bodyPr/>
          <a:lstStyle/>
          <a:p>
            <a:br>
              <a:rPr lang="en-US" dirty="0"/>
            </a:br>
            <a:r>
              <a:rPr lang="en-US" dirty="0"/>
              <a:t>3,206 customers are ready to start! </a:t>
            </a:r>
          </a:p>
        </p:txBody>
      </p:sp>
      <p:sp>
        <p:nvSpPr>
          <p:cNvPr id="3" name="Text Placeholder 2">
            <a:extLst>
              <a:ext uri="{FF2B5EF4-FFF2-40B4-BE49-F238E27FC236}">
                <a16:creationId xmlns:a16="http://schemas.microsoft.com/office/drawing/2014/main" id="{79D62804-C81C-776F-DE05-287B20488C7C}"/>
              </a:ext>
            </a:extLst>
          </p:cNvPr>
          <p:cNvSpPr>
            <a:spLocks noGrp="1"/>
          </p:cNvSpPr>
          <p:nvPr>
            <p:ph type="body" sz="quarter" idx="18"/>
          </p:nvPr>
        </p:nvSpPr>
        <p:spPr>
          <a:xfrm>
            <a:off x="501203" y="1901821"/>
            <a:ext cx="4689218" cy="3875474"/>
          </a:xfrm>
        </p:spPr>
        <p:txBody>
          <a:bodyPr/>
          <a:lstStyle/>
          <a:p>
            <a:pPr marL="0" indent="0">
              <a:spcAft>
                <a:spcPts val="600"/>
              </a:spcAft>
              <a:buNone/>
            </a:pPr>
            <a:r>
              <a:rPr lang="en-US" sz="1400" dirty="0" err="1">
                <a:latin typeface="Montserrat" pitchFamily="2" charset="77"/>
              </a:rPr>
              <a:t>CloudAscent</a:t>
            </a:r>
            <a:r>
              <a:rPr lang="en-US" sz="1400" dirty="0">
                <a:latin typeface="Montserrat" pitchFamily="2" charset="77"/>
              </a:rPr>
              <a:t> – Microsoft’s tool that analyses data signals to identify buying patterns – reveals that 3,206 Australian </a:t>
            </a:r>
            <a:r>
              <a:rPr lang="en-US" sz="1400" dirty="0" err="1">
                <a:latin typeface="Montserrat" pitchFamily="2" charset="77"/>
              </a:rPr>
              <a:t>organisations</a:t>
            </a:r>
            <a:r>
              <a:rPr lang="en-US" sz="1400" dirty="0">
                <a:latin typeface="Montserrat" pitchFamily="2" charset="77"/>
              </a:rPr>
              <a:t> within Dicker Data’s partner ecosystem are prepared to begin their Azure journey by migrating their Remote Desktop Services (RDS) environments to Azure Virtual Desktop (AVD). How many of those are your customers? </a:t>
            </a:r>
          </a:p>
          <a:p>
            <a:pPr marL="0" indent="0">
              <a:spcAft>
                <a:spcPts val="600"/>
              </a:spcAft>
              <a:buNone/>
            </a:pPr>
            <a:r>
              <a:rPr lang="en-US" sz="1400" b="1" dirty="0">
                <a:latin typeface="Montserrat" pitchFamily="2" charset="77"/>
              </a:rPr>
              <a:t>Plus, 60% are ready to ACT NOW based on their existing Microsoft usage investments, business needs and technical fit. </a:t>
            </a:r>
          </a:p>
          <a:p>
            <a:pPr marL="0" indent="0">
              <a:spcAft>
                <a:spcPts val="600"/>
              </a:spcAft>
              <a:buNone/>
            </a:pPr>
            <a:r>
              <a:rPr lang="en-US" sz="1400" dirty="0">
                <a:latin typeface="Montserrat" pitchFamily="2" charset="77"/>
              </a:rPr>
              <a:t>We can train you to use </a:t>
            </a:r>
            <a:r>
              <a:rPr lang="en-US" sz="1400" dirty="0" err="1">
                <a:latin typeface="Montserrat" pitchFamily="2" charset="77"/>
              </a:rPr>
              <a:t>CloudAscent</a:t>
            </a:r>
            <a:r>
              <a:rPr lang="en-US" sz="1400" dirty="0">
                <a:latin typeface="Montserrat" pitchFamily="2" charset="77"/>
              </a:rPr>
              <a:t> to identify opportunities in your own customer base, or we can help you find ready-to-go prospects. </a:t>
            </a:r>
          </a:p>
        </p:txBody>
      </p:sp>
      <p:sp>
        <p:nvSpPr>
          <p:cNvPr id="4" name="Text Placeholder 2">
            <a:extLst>
              <a:ext uri="{FF2B5EF4-FFF2-40B4-BE49-F238E27FC236}">
                <a16:creationId xmlns:a16="http://schemas.microsoft.com/office/drawing/2014/main" id="{68040142-6CCC-7D9A-7442-B3834EC4A8CB}"/>
              </a:ext>
            </a:extLst>
          </p:cNvPr>
          <p:cNvSpPr txBox="1">
            <a:spLocks/>
          </p:cNvSpPr>
          <p:nvPr/>
        </p:nvSpPr>
        <p:spPr>
          <a:xfrm>
            <a:off x="5165766" y="1901821"/>
            <a:ext cx="6025625" cy="41031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US" sz="2400" b="1" dirty="0">
                <a:latin typeface="Montserrat" pitchFamily="2" charset="77"/>
              </a:rPr>
              <a:t>AVD Readiness </a:t>
            </a:r>
          </a:p>
        </p:txBody>
      </p:sp>
      <p:sp>
        <p:nvSpPr>
          <p:cNvPr id="8" name="Oval 7">
            <a:extLst>
              <a:ext uri="{FF2B5EF4-FFF2-40B4-BE49-F238E27FC236}">
                <a16:creationId xmlns:a16="http://schemas.microsoft.com/office/drawing/2014/main" id="{AF621DF9-6F18-BFC0-8A54-25EE2AA845AA}"/>
              </a:ext>
            </a:extLst>
          </p:cNvPr>
          <p:cNvSpPr/>
          <p:nvPr/>
        </p:nvSpPr>
        <p:spPr>
          <a:xfrm>
            <a:off x="7278152" y="2968465"/>
            <a:ext cx="2082204" cy="2084074"/>
          </a:xfrm>
          <a:prstGeom prst="ellipse">
            <a:avLst/>
          </a:prstGeom>
          <a:solidFill>
            <a:srgbClr val="F61B71"/>
          </a:solidFill>
          <a:ln w="13571" cap="flat">
            <a:noFill/>
            <a:prstDash val="solid"/>
            <a:miter/>
          </a:ln>
        </p:spPr>
        <p:txBody>
          <a:bodyPr/>
          <a:lstStyle/>
          <a:p>
            <a:endParaRPr lang="en-US"/>
          </a:p>
        </p:txBody>
      </p:sp>
      <p:sp>
        <p:nvSpPr>
          <p:cNvPr id="9" name="Freeform 8">
            <a:extLst>
              <a:ext uri="{FF2B5EF4-FFF2-40B4-BE49-F238E27FC236}">
                <a16:creationId xmlns:a16="http://schemas.microsoft.com/office/drawing/2014/main" id="{755B3C1E-A6A4-4A67-C06F-F160714CFE70}"/>
              </a:ext>
            </a:extLst>
          </p:cNvPr>
          <p:cNvSpPr/>
          <p:nvPr/>
        </p:nvSpPr>
        <p:spPr>
          <a:xfrm>
            <a:off x="7278152" y="2968465"/>
            <a:ext cx="1071003" cy="1305218"/>
          </a:xfrm>
          <a:custGeom>
            <a:avLst/>
            <a:gdLst>
              <a:gd name="csX0" fmla="*/ 1071003 w 1071003"/>
              <a:gd name="csY0" fmla="*/ 0 h 1305218"/>
              <a:gd name="csX1" fmla="*/ 1041102 w 1071003"/>
              <a:gd name="csY1" fmla="*/ 0 h 1305218"/>
              <a:gd name="csX2" fmla="*/ 0 w 1071003"/>
              <a:gd name="csY2" fmla="*/ 1042037 h 1305218"/>
              <a:gd name="csX3" fmla="*/ 0 w 1071003"/>
              <a:gd name="csY3" fmla="*/ 1081488 h 1305218"/>
              <a:gd name="csX4" fmla="*/ 1039743 w 1071003"/>
              <a:gd name="csY4" fmla="*/ 1042037 h 1305218"/>
              <a:gd name="csX5" fmla="*/ 1069644 w 1071003"/>
              <a:gd name="csY5" fmla="*/ 0 h 1305218"/>
            </a:gdLst>
            <a:ahLst/>
            <a:cxnLst>
              <a:cxn ang="0">
                <a:pos x="csX0" y="csY0"/>
              </a:cxn>
              <a:cxn ang="0">
                <a:pos x="csX1" y="csY1"/>
              </a:cxn>
              <a:cxn ang="0">
                <a:pos x="csX2" y="csY2"/>
              </a:cxn>
              <a:cxn ang="0">
                <a:pos x="csX3" y="csY3"/>
              </a:cxn>
              <a:cxn ang="0">
                <a:pos x="csX4" y="csY4"/>
              </a:cxn>
              <a:cxn ang="0">
                <a:pos x="csX5" y="csY5"/>
              </a:cxn>
            </a:cxnLst>
            <a:rect l="l" t="t" r="r" b="b"/>
            <a:pathLst>
              <a:path w="1071003" h="1305218">
                <a:moveTo>
                  <a:pt x="1071003" y="0"/>
                </a:moveTo>
                <a:cubicBezTo>
                  <a:pt x="1061489" y="0"/>
                  <a:pt x="1050616" y="0"/>
                  <a:pt x="1041102" y="0"/>
                </a:cubicBezTo>
                <a:cubicBezTo>
                  <a:pt x="466185" y="0"/>
                  <a:pt x="0" y="466604"/>
                  <a:pt x="0" y="1042037"/>
                </a:cubicBezTo>
                <a:cubicBezTo>
                  <a:pt x="0" y="1617470"/>
                  <a:pt x="0" y="1067884"/>
                  <a:pt x="0" y="1081488"/>
                </a:cubicBezTo>
                <a:lnTo>
                  <a:pt x="1039743" y="1042037"/>
                </a:lnTo>
                <a:lnTo>
                  <a:pt x="1069644" y="0"/>
                </a:lnTo>
                <a:close/>
              </a:path>
            </a:pathLst>
          </a:custGeom>
          <a:solidFill>
            <a:schemeClr val="accent5"/>
          </a:solidFill>
          <a:ln w="13571" cap="flat">
            <a:noFill/>
            <a:prstDash val="solid"/>
            <a:miter/>
          </a:ln>
        </p:spPr>
        <p:txBody>
          <a:bodyPr/>
          <a:lstStyle/>
          <a:p>
            <a:endParaRPr lang="en-US"/>
          </a:p>
        </p:txBody>
      </p:sp>
      <p:sp>
        <p:nvSpPr>
          <p:cNvPr id="10" name="Freeform 9">
            <a:extLst>
              <a:ext uri="{FF2B5EF4-FFF2-40B4-BE49-F238E27FC236}">
                <a16:creationId xmlns:a16="http://schemas.microsoft.com/office/drawing/2014/main" id="{C5B07A01-35F2-7502-E125-57E9F3A58FFC}"/>
              </a:ext>
            </a:extLst>
          </p:cNvPr>
          <p:cNvSpPr/>
          <p:nvPr/>
        </p:nvSpPr>
        <p:spPr>
          <a:xfrm>
            <a:off x="7280871" y="4010502"/>
            <a:ext cx="1039743" cy="827100"/>
          </a:xfrm>
          <a:custGeom>
            <a:avLst/>
            <a:gdLst>
              <a:gd name="csX0" fmla="*/ 406383 w 1039743"/>
              <a:gd name="csY0" fmla="*/ 827100 h 827100"/>
              <a:gd name="csX1" fmla="*/ 1039743 w 1039743"/>
              <a:gd name="csY1" fmla="*/ 0 h 827100"/>
              <a:gd name="csX2" fmla="*/ 0 w 1039743"/>
              <a:gd name="csY2" fmla="*/ 39450 h 827100"/>
              <a:gd name="csX3" fmla="*/ 407742 w 1039743"/>
              <a:gd name="csY3" fmla="*/ 827100 h 827100"/>
            </a:gdLst>
            <a:ahLst/>
            <a:cxnLst>
              <a:cxn ang="0">
                <a:pos x="csX0" y="csY0"/>
              </a:cxn>
              <a:cxn ang="0">
                <a:pos x="csX1" y="csY1"/>
              </a:cxn>
              <a:cxn ang="0">
                <a:pos x="csX2" y="csY2"/>
              </a:cxn>
              <a:cxn ang="0">
                <a:pos x="csX3" y="csY3"/>
              </a:cxn>
            </a:cxnLst>
            <a:rect l="l" t="t" r="r" b="b"/>
            <a:pathLst>
              <a:path w="1039743" h="827100">
                <a:moveTo>
                  <a:pt x="406383" y="827100"/>
                </a:moveTo>
                <a:lnTo>
                  <a:pt x="1039743" y="0"/>
                </a:lnTo>
                <a:lnTo>
                  <a:pt x="0" y="39450"/>
                </a:lnTo>
                <a:cubicBezTo>
                  <a:pt x="12232" y="360496"/>
                  <a:pt x="168534" y="644811"/>
                  <a:pt x="407742" y="827100"/>
                </a:cubicBezTo>
                <a:close/>
              </a:path>
            </a:pathLst>
          </a:custGeom>
          <a:solidFill>
            <a:srgbClr val="590E91"/>
          </a:solidFill>
          <a:ln w="13571" cap="flat">
            <a:noFill/>
            <a:prstDash val="solid"/>
            <a:miter/>
          </a:ln>
        </p:spPr>
        <p:txBody>
          <a:bodyPr/>
          <a:lstStyle/>
          <a:p>
            <a:endParaRPr lang="en-US"/>
          </a:p>
        </p:txBody>
      </p:sp>
      <p:grpSp>
        <p:nvGrpSpPr>
          <p:cNvPr id="11" name="Picture 2">
            <a:extLst>
              <a:ext uri="{FF2B5EF4-FFF2-40B4-BE49-F238E27FC236}">
                <a16:creationId xmlns:a16="http://schemas.microsoft.com/office/drawing/2014/main" id="{D86A0BFD-8952-C29B-0D78-10FCA1D2FFFE}"/>
              </a:ext>
            </a:extLst>
          </p:cNvPr>
          <p:cNvGrpSpPr/>
          <p:nvPr/>
        </p:nvGrpSpPr>
        <p:grpSpPr>
          <a:xfrm>
            <a:off x="7109619" y="2703195"/>
            <a:ext cx="572198" cy="508775"/>
            <a:chOff x="5706704" y="2845726"/>
            <a:chExt cx="572198" cy="508775"/>
          </a:xfrm>
          <a:solidFill>
            <a:srgbClr val="000000"/>
          </a:solidFill>
        </p:grpSpPr>
        <p:sp>
          <p:nvSpPr>
            <p:cNvPr id="12" name="Freeform 11">
              <a:extLst>
                <a:ext uri="{FF2B5EF4-FFF2-40B4-BE49-F238E27FC236}">
                  <a16:creationId xmlns:a16="http://schemas.microsoft.com/office/drawing/2014/main" id="{F32A2087-9992-624F-976B-B82FA632DF37}"/>
                </a:ext>
              </a:extLst>
            </p:cNvPr>
            <p:cNvSpPr/>
            <p:nvPr/>
          </p:nvSpPr>
          <p:spPr>
            <a:xfrm>
              <a:off x="5723013" y="2845726"/>
              <a:ext cx="95139" cy="114270"/>
            </a:xfrm>
            <a:custGeom>
              <a:avLst/>
              <a:gdLst>
                <a:gd name="csX0" fmla="*/ 95140 w 95139"/>
                <a:gd name="csY0" fmla="*/ 0 h 114270"/>
                <a:gd name="csX1" fmla="*/ 95140 w 95139"/>
                <a:gd name="csY1" fmla="*/ 114270 h 114270"/>
                <a:gd name="csX2" fmla="*/ 85626 w 95139"/>
                <a:gd name="csY2" fmla="*/ 114270 h 114270"/>
                <a:gd name="csX3" fmla="*/ 12232 w 95139"/>
                <a:gd name="csY3" fmla="*/ 21766 h 114270"/>
                <a:gd name="csX4" fmla="*/ 12232 w 95139"/>
                <a:gd name="csY4" fmla="*/ 114270 h 114270"/>
                <a:gd name="csX5" fmla="*/ 0 w 95139"/>
                <a:gd name="csY5" fmla="*/ 114270 h 114270"/>
                <a:gd name="csX6" fmla="*/ 0 w 95139"/>
                <a:gd name="csY6" fmla="*/ 0 h 114270"/>
                <a:gd name="csX7" fmla="*/ 9514 w 95139"/>
                <a:gd name="csY7" fmla="*/ 0 h 114270"/>
                <a:gd name="csX8" fmla="*/ 82908 w 95139"/>
                <a:gd name="csY8" fmla="*/ 92505 h 114270"/>
                <a:gd name="csX9" fmla="*/ 82908 w 95139"/>
                <a:gd name="csY9" fmla="*/ 0 h 114270"/>
                <a:gd name="csX10" fmla="*/ 95140 w 95139"/>
                <a:gd name="csY10" fmla="*/ 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139" h="114270">
                  <a:moveTo>
                    <a:pt x="95140" y="0"/>
                  </a:moveTo>
                  <a:lnTo>
                    <a:pt x="95140" y="114270"/>
                  </a:lnTo>
                  <a:lnTo>
                    <a:pt x="85626" y="114270"/>
                  </a:lnTo>
                  <a:lnTo>
                    <a:pt x="12232" y="21766"/>
                  </a:lnTo>
                  <a:lnTo>
                    <a:pt x="12232" y="114270"/>
                  </a:lnTo>
                  <a:lnTo>
                    <a:pt x="0" y="114270"/>
                  </a:lnTo>
                  <a:lnTo>
                    <a:pt x="0" y="0"/>
                  </a:lnTo>
                  <a:lnTo>
                    <a:pt x="9514" y="0"/>
                  </a:lnTo>
                  <a:lnTo>
                    <a:pt x="82908" y="92505"/>
                  </a:lnTo>
                  <a:lnTo>
                    <a:pt x="82908" y="0"/>
                  </a:lnTo>
                  <a:lnTo>
                    <a:pt x="95140" y="0"/>
                  </a:lnTo>
                  <a:close/>
                </a:path>
              </a:pathLst>
            </a:custGeom>
            <a:solidFill>
              <a:srgbClr val="000000"/>
            </a:solidFill>
            <a:ln w="13571" cap="flat">
              <a:noFill/>
              <a:prstDash val="solid"/>
              <a:miter/>
            </a:ln>
          </p:spPr>
          <p:txBody>
            <a:bodyPr/>
            <a:lstStyle/>
            <a:p>
              <a:endParaRPr lang="en-US"/>
            </a:p>
          </p:txBody>
        </p:sp>
        <p:sp>
          <p:nvSpPr>
            <p:cNvPr id="13" name="Freeform 12">
              <a:extLst>
                <a:ext uri="{FF2B5EF4-FFF2-40B4-BE49-F238E27FC236}">
                  <a16:creationId xmlns:a16="http://schemas.microsoft.com/office/drawing/2014/main" id="{8B3E18AD-D9D6-EDA2-A5C2-026BCA25E61E}"/>
                </a:ext>
              </a:extLst>
            </p:cNvPr>
            <p:cNvSpPr/>
            <p:nvPr/>
          </p:nvSpPr>
          <p:spPr>
            <a:xfrm>
              <a:off x="5852132" y="2872933"/>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0"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14" name="Freeform 13">
              <a:extLst>
                <a:ext uri="{FF2B5EF4-FFF2-40B4-BE49-F238E27FC236}">
                  <a16:creationId xmlns:a16="http://schemas.microsoft.com/office/drawing/2014/main" id="{98E7B51A-0AA2-5A13-6CC7-8E32B62B9B06}"/>
                </a:ext>
              </a:extLst>
            </p:cNvPr>
            <p:cNvSpPr/>
            <p:nvPr/>
          </p:nvSpPr>
          <p:spPr>
            <a:xfrm>
              <a:off x="5951349" y="2855248"/>
              <a:ext cx="58443" cy="104747"/>
            </a:xfrm>
            <a:custGeom>
              <a:avLst/>
              <a:gdLst>
                <a:gd name="csX0" fmla="*/ 57084 w 58443"/>
                <a:gd name="csY0" fmla="*/ 99306 h 104747"/>
                <a:gd name="csX1" fmla="*/ 39415 w 58443"/>
                <a:gd name="csY1" fmla="*/ 104748 h 104747"/>
                <a:gd name="csX2" fmla="*/ 14951 w 58443"/>
                <a:gd name="csY2" fmla="*/ 80261 h 104747"/>
                <a:gd name="csX3" fmla="*/ 14951 w 58443"/>
                <a:gd name="csY3" fmla="*/ 28568 h 104747"/>
                <a:gd name="csX4" fmla="*/ 0 w 58443"/>
                <a:gd name="csY4" fmla="*/ 28568 h 104747"/>
                <a:gd name="csX5" fmla="*/ 0 w 58443"/>
                <a:gd name="csY5" fmla="*/ 19045 h 104747"/>
                <a:gd name="csX6" fmla="*/ 14951 w 58443"/>
                <a:gd name="csY6" fmla="*/ 19045 h 104747"/>
                <a:gd name="csX7" fmla="*/ 14951 w 58443"/>
                <a:gd name="csY7" fmla="*/ 0 h 104747"/>
                <a:gd name="csX8" fmla="*/ 27183 w 58443"/>
                <a:gd name="csY8" fmla="*/ 0 h 104747"/>
                <a:gd name="csX9" fmla="*/ 27183 w 58443"/>
                <a:gd name="csY9" fmla="*/ 19045 h 104747"/>
                <a:gd name="csX10" fmla="*/ 53007 w 58443"/>
                <a:gd name="csY10" fmla="*/ 19045 h 104747"/>
                <a:gd name="csX11" fmla="*/ 53007 w 58443"/>
                <a:gd name="csY11" fmla="*/ 28568 h 104747"/>
                <a:gd name="csX12" fmla="*/ 27183 w 58443"/>
                <a:gd name="csY12" fmla="*/ 28568 h 104747"/>
                <a:gd name="csX13" fmla="*/ 27183 w 58443"/>
                <a:gd name="csY13" fmla="*/ 80261 h 104747"/>
                <a:gd name="csX14" fmla="*/ 42133 w 58443"/>
                <a:gd name="csY14" fmla="*/ 96586 h 104747"/>
                <a:gd name="csX15" fmla="*/ 54366 w 58443"/>
                <a:gd name="csY15" fmla="*/ 92505 h 104747"/>
                <a:gd name="csX16" fmla="*/ 58443 w 58443"/>
                <a:gd name="csY16" fmla="*/ 100667 h 1047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7">
                  <a:moveTo>
                    <a:pt x="57084" y="99306"/>
                  </a:moveTo>
                  <a:cubicBezTo>
                    <a:pt x="53007" y="103388"/>
                    <a:pt x="46211" y="104748"/>
                    <a:pt x="39415" y="104748"/>
                  </a:cubicBezTo>
                  <a:cubicBezTo>
                    <a:pt x="23105" y="104748"/>
                    <a:pt x="14951" y="95225"/>
                    <a:pt x="14951" y="80261"/>
                  </a:cubicBezTo>
                  <a:lnTo>
                    <a:pt x="14951" y="28568"/>
                  </a:lnTo>
                  <a:lnTo>
                    <a:pt x="0" y="28568"/>
                  </a:lnTo>
                  <a:lnTo>
                    <a:pt x="0" y="19045"/>
                  </a:lnTo>
                  <a:lnTo>
                    <a:pt x="14951" y="19045"/>
                  </a:lnTo>
                  <a:lnTo>
                    <a:pt x="14951" y="0"/>
                  </a:lnTo>
                  <a:lnTo>
                    <a:pt x="27183" y="0"/>
                  </a:lnTo>
                  <a:lnTo>
                    <a:pt x="27183" y="19045"/>
                  </a:lnTo>
                  <a:lnTo>
                    <a:pt x="53007" y="19045"/>
                  </a:lnTo>
                  <a:lnTo>
                    <a:pt x="53007" y="28568"/>
                  </a:lnTo>
                  <a:lnTo>
                    <a:pt x="27183" y="28568"/>
                  </a:lnTo>
                  <a:lnTo>
                    <a:pt x="27183" y="80261"/>
                  </a:lnTo>
                  <a:cubicBezTo>
                    <a:pt x="27183" y="89784"/>
                    <a:pt x="32619" y="96586"/>
                    <a:pt x="42133" y="96586"/>
                  </a:cubicBezTo>
                  <a:cubicBezTo>
                    <a:pt x="51647" y="96586"/>
                    <a:pt x="51647" y="95225"/>
                    <a:pt x="54366" y="92505"/>
                  </a:cubicBezTo>
                  <a:lnTo>
                    <a:pt x="58443" y="100667"/>
                  </a:lnTo>
                  <a:close/>
                </a:path>
              </a:pathLst>
            </a:custGeom>
            <a:solidFill>
              <a:srgbClr val="000000"/>
            </a:solidFill>
            <a:ln w="13571" cap="flat">
              <a:noFill/>
              <a:prstDash val="solid"/>
              <a:miter/>
            </a:ln>
          </p:spPr>
          <p:txBody>
            <a:bodyPr/>
            <a:lstStyle/>
            <a:p>
              <a:endParaRPr lang="en-US"/>
            </a:p>
          </p:txBody>
        </p:sp>
        <p:sp>
          <p:nvSpPr>
            <p:cNvPr id="15" name="Freeform 14">
              <a:extLst>
                <a:ext uri="{FF2B5EF4-FFF2-40B4-BE49-F238E27FC236}">
                  <a16:creationId xmlns:a16="http://schemas.microsoft.com/office/drawing/2014/main" id="{CBBB159A-761E-121A-405E-D885D5C37BAE}"/>
                </a:ext>
              </a:extLst>
            </p:cNvPr>
            <p:cNvSpPr/>
            <p:nvPr/>
          </p:nvSpPr>
          <p:spPr>
            <a:xfrm>
              <a:off x="6027461" y="2872933"/>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0"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16" name="Freeform 15">
              <a:extLst>
                <a:ext uri="{FF2B5EF4-FFF2-40B4-BE49-F238E27FC236}">
                  <a16:creationId xmlns:a16="http://schemas.microsoft.com/office/drawing/2014/main" id="{5F6944EC-8D9B-971B-5263-C38CF4F40664}"/>
                </a:ext>
              </a:extLst>
            </p:cNvPr>
            <p:cNvSpPr/>
            <p:nvPr/>
          </p:nvSpPr>
          <p:spPr>
            <a:xfrm>
              <a:off x="6138911" y="2872933"/>
              <a:ext cx="43492" cy="87063"/>
            </a:xfrm>
            <a:custGeom>
              <a:avLst/>
              <a:gdLst>
                <a:gd name="csX0" fmla="*/ 43493 w 43492"/>
                <a:gd name="csY0" fmla="*/ 1360 h 87063"/>
                <a:gd name="csX1" fmla="*/ 43493 w 43492"/>
                <a:gd name="csY1" fmla="*/ 12243 h 87063"/>
                <a:gd name="csX2" fmla="*/ 40774 w 43492"/>
                <a:gd name="csY2" fmla="*/ 12243 h 87063"/>
                <a:gd name="csX3" fmla="*/ 12232 w 43492"/>
                <a:gd name="csY3" fmla="*/ 43532 h 87063"/>
                <a:gd name="csX4" fmla="*/ 12232 w 43492"/>
                <a:gd name="csY4" fmla="*/ 87063 h 87063"/>
                <a:gd name="csX5" fmla="*/ 0 w 43492"/>
                <a:gd name="csY5" fmla="*/ 87063 h 87063"/>
                <a:gd name="csX6" fmla="*/ 0 w 43492"/>
                <a:gd name="csY6" fmla="*/ 1360 h 87063"/>
                <a:gd name="csX7" fmla="*/ 10873 w 43492"/>
                <a:gd name="csY7" fmla="*/ 1360 h 87063"/>
                <a:gd name="csX8" fmla="*/ 10873 w 43492"/>
                <a:gd name="csY8" fmla="*/ 17685 h 87063"/>
                <a:gd name="csX9" fmla="*/ 43493 w 43492"/>
                <a:gd name="csY9"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3492" h="87063">
                  <a:moveTo>
                    <a:pt x="43493" y="1360"/>
                  </a:moveTo>
                  <a:lnTo>
                    <a:pt x="43493" y="12243"/>
                  </a:lnTo>
                  <a:cubicBezTo>
                    <a:pt x="43493" y="12243"/>
                    <a:pt x="42133" y="12243"/>
                    <a:pt x="40774" y="12243"/>
                  </a:cubicBezTo>
                  <a:cubicBezTo>
                    <a:pt x="23105" y="12243"/>
                    <a:pt x="12232" y="23126"/>
                    <a:pt x="12232" y="43532"/>
                  </a:cubicBezTo>
                  <a:lnTo>
                    <a:pt x="12232" y="87063"/>
                  </a:lnTo>
                  <a:lnTo>
                    <a:pt x="0" y="87063"/>
                  </a:lnTo>
                  <a:lnTo>
                    <a:pt x="0" y="1360"/>
                  </a:lnTo>
                  <a:lnTo>
                    <a:pt x="10873" y="1360"/>
                  </a:lnTo>
                  <a:lnTo>
                    <a:pt x="10873" y="17685"/>
                  </a:lnTo>
                  <a:cubicBezTo>
                    <a:pt x="16310" y="6802"/>
                    <a:pt x="27183" y="0"/>
                    <a:pt x="43493" y="0"/>
                  </a:cubicBezTo>
                  <a:close/>
                </a:path>
              </a:pathLst>
            </a:custGeom>
            <a:solidFill>
              <a:srgbClr val="000000"/>
            </a:solidFill>
            <a:ln w="13571" cap="flat">
              <a:noFill/>
              <a:prstDash val="solid"/>
              <a:miter/>
            </a:ln>
          </p:spPr>
          <p:txBody>
            <a:bodyPr/>
            <a:lstStyle/>
            <a:p>
              <a:endParaRPr lang="en-US"/>
            </a:p>
          </p:txBody>
        </p:sp>
        <p:sp>
          <p:nvSpPr>
            <p:cNvPr id="17" name="Freeform 16">
              <a:extLst>
                <a:ext uri="{FF2B5EF4-FFF2-40B4-BE49-F238E27FC236}">
                  <a16:creationId xmlns:a16="http://schemas.microsoft.com/office/drawing/2014/main" id="{596DBE4D-2B62-0BC7-2AC5-95FD32A8210B}"/>
                </a:ext>
              </a:extLst>
            </p:cNvPr>
            <p:cNvSpPr/>
            <p:nvPr/>
          </p:nvSpPr>
          <p:spPr>
            <a:xfrm>
              <a:off x="6194635" y="2874293"/>
              <a:ext cx="84266" cy="87063"/>
            </a:xfrm>
            <a:custGeom>
              <a:avLst/>
              <a:gdLst>
                <a:gd name="csX0" fmla="*/ 82908 w 84266"/>
                <a:gd name="csY0" fmla="*/ 46252 h 87063"/>
                <a:gd name="csX1" fmla="*/ 10873 w 84266"/>
                <a:gd name="csY1" fmla="*/ 46252 h 87063"/>
                <a:gd name="csX2" fmla="*/ 44852 w 84266"/>
                <a:gd name="csY2" fmla="*/ 76180 h 87063"/>
                <a:gd name="csX3" fmla="*/ 70675 w 84266"/>
                <a:gd name="csY3" fmla="*/ 65297 h 87063"/>
                <a:gd name="csX4" fmla="*/ 77471 w 84266"/>
                <a:gd name="csY4" fmla="*/ 73460 h 87063"/>
                <a:gd name="csX5" fmla="*/ 44852 w 84266"/>
                <a:gd name="csY5" fmla="*/ 87063 h 87063"/>
                <a:gd name="csX6" fmla="*/ 0 w 84266"/>
                <a:gd name="csY6" fmla="*/ 43532 h 87063"/>
                <a:gd name="csX7" fmla="*/ 42133 w 84266"/>
                <a:gd name="csY7" fmla="*/ 0 h 87063"/>
                <a:gd name="csX8" fmla="*/ 84267 w 84266"/>
                <a:gd name="csY8" fmla="*/ 43532 h 87063"/>
                <a:gd name="csX9" fmla="*/ 84267 w 84266"/>
                <a:gd name="csY9" fmla="*/ 47613 h 87063"/>
                <a:gd name="csX10" fmla="*/ 10873 w 84266"/>
                <a:gd name="csY10" fmla="*/ 38090 h 87063"/>
                <a:gd name="csX11" fmla="*/ 72035 w 84266"/>
                <a:gd name="csY11" fmla="*/ 38090 h 87063"/>
                <a:gd name="csX12" fmla="*/ 42133 w 84266"/>
                <a:gd name="csY12" fmla="*/ 9523 h 87063"/>
                <a:gd name="csX13" fmla="*/ 12232 w 84266"/>
                <a:gd name="csY13" fmla="*/ 3809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87063">
                  <a:moveTo>
                    <a:pt x="82908" y="46252"/>
                  </a:moveTo>
                  <a:lnTo>
                    <a:pt x="10873" y="46252"/>
                  </a:lnTo>
                  <a:cubicBezTo>
                    <a:pt x="10873" y="63937"/>
                    <a:pt x="25824" y="76180"/>
                    <a:pt x="44852" y="76180"/>
                  </a:cubicBezTo>
                  <a:cubicBezTo>
                    <a:pt x="63880" y="76180"/>
                    <a:pt x="65239" y="72099"/>
                    <a:pt x="70675" y="65297"/>
                  </a:cubicBezTo>
                  <a:lnTo>
                    <a:pt x="77471" y="73460"/>
                  </a:lnTo>
                  <a:cubicBezTo>
                    <a:pt x="69316" y="82982"/>
                    <a:pt x="58443" y="87063"/>
                    <a:pt x="44852" y="87063"/>
                  </a:cubicBezTo>
                  <a:cubicBezTo>
                    <a:pt x="17669" y="87063"/>
                    <a:pt x="0" y="69378"/>
                    <a:pt x="0" y="43532"/>
                  </a:cubicBezTo>
                  <a:cubicBezTo>
                    <a:pt x="0" y="17685"/>
                    <a:pt x="17669" y="0"/>
                    <a:pt x="42133" y="0"/>
                  </a:cubicBezTo>
                  <a:cubicBezTo>
                    <a:pt x="66598" y="0"/>
                    <a:pt x="84267" y="17685"/>
                    <a:pt x="84267" y="43532"/>
                  </a:cubicBezTo>
                  <a:cubicBezTo>
                    <a:pt x="84267" y="69378"/>
                    <a:pt x="84267" y="46252"/>
                    <a:pt x="84267" y="47613"/>
                  </a:cubicBezTo>
                  <a:close/>
                  <a:moveTo>
                    <a:pt x="10873" y="38090"/>
                  </a:moveTo>
                  <a:lnTo>
                    <a:pt x="72035" y="38090"/>
                  </a:lnTo>
                  <a:cubicBezTo>
                    <a:pt x="70675" y="21766"/>
                    <a:pt x="58443" y="9523"/>
                    <a:pt x="42133" y="9523"/>
                  </a:cubicBezTo>
                  <a:cubicBezTo>
                    <a:pt x="25824" y="9523"/>
                    <a:pt x="13591" y="21766"/>
                    <a:pt x="12232" y="38090"/>
                  </a:cubicBezTo>
                  <a:close/>
                </a:path>
              </a:pathLst>
            </a:custGeom>
            <a:solidFill>
              <a:srgbClr val="000000"/>
            </a:solidFill>
            <a:ln w="13571" cap="flat">
              <a:noFill/>
              <a:prstDash val="solid"/>
              <a:miter/>
            </a:ln>
          </p:spPr>
          <p:txBody>
            <a:bodyPr/>
            <a:lstStyle/>
            <a:p>
              <a:endParaRPr lang="en-US"/>
            </a:p>
          </p:txBody>
        </p:sp>
        <p:sp>
          <p:nvSpPr>
            <p:cNvPr id="18" name="Freeform 17">
              <a:extLst>
                <a:ext uri="{FF2B5EF4-FFF2-40B4-BE49-F238E27FC236}">
                  <a16:creationId xmlns:a16="http://schemas.microsoft.com/office/drawing/2014/main" id="{5FCF567B-E6AF-4E8A-0291-0B3253C4DD91}"/>
                </a:ext>
              </a:extLst>
            </p:cNvPr>
            <p:cNvSpPr/>
            <p:nvPr/>
          </p:nvSpPr>
          <p:spPr>
            <a:xfrm>
              <a:off x="5712140" y="3041618"/>
              <a:ext cx="88344" cy="115630"/>
            </a:xfrm>
            <a:custGeom>
              <a:avLst/>
              <a:gdLst>
                <a:gd name="csX0" fmla="*/ 88344 w 88344"/>
                <a:gd name="csY0" fmla="*/ 82982 h 115630"/>
                <a:gd name="csX1" fmla="*/ 43493 w 88344"/>
                <a:gd name="csY1" fmla="*/ 115631 h 115630"/>
                <a:gd name="csX2" fmla="*/ 0 w 88344"/>
                <a:gd name="csY2" fmla="*/ 82982 h 115630"/>
                <a:gd name="csX3" fmla="*/ 21746 w 88344"/>
                <a:gd name="csY3" fmla="*/ 54414 h 115630"/>
                <a:gd name="csX4" fmla="*/ 4077 w 88344"/>
                <a:gd name="csY4" fmla="*/ 29928 h 115630"/>
                <a:gd name="csX5" fmla="*/ 43493 w 88344"/>
                <a:gd name="csY5" fmla="*/ 0 h 115630"/>
                <a:gd name="csX6" fmla="*/ 84267 w 88344"/>
                <a:gd name="csY6" fmla="*/ 29928 h 115630"/>
                <a:gd name="csX7" fmla="*/ 66598 w 88344"/>
                <a:gd name="csY7" fmla="*/ 54414 h 115630"/>
                <a:gd name="csX8" fmla="*/ 88344 w 88344"/>
                <a:gd name="csY8" fmla="*/ 82982 h 115630"/>
                <a:gd name="csX9" fmla="*/ 76112 w 88344"/>
                <a:gd name="csY9" fmla="*/ 82982 h 115630"/>
                <a:gd name="csX10" fmla="*/ 43493 w 88344"/>
                <a:gd name="csY10" fmla="*/ 59856 h 115630"/>
                <a:gd name="csX11" fmla="*/ 10873 w 88344"/>
                <a:gd name="csY11" fmla="*/ 82982 h 115630"/>
                <a:gd name="csX12" fmla="*/ 43493 w 88344"/>
                <a:gd name="csY12" fmla="*/ 106108 h 115630"/>
                <a:gd name="csX13" fmla="*/ 76112 w 88344"/>
                <a:gd name="csY13" fmla="*/ 82982 h 115630"/>
                <a:gd name="csX14" fmla="*/ 44852 w 88344"/>
                <a:gd name="csY14" fmla="*/ 50333 h 115630"/>
                <a:gd name="csX15" fmla="*/ 73394 w 88344"/>
                <a:gd name="csY15" fmla="*/ 29928 h 115630"/>
                <a:gd name="csX16" fmla="*/ 44852 w 88344"/>
                <a:gd name="csY16" fmla="*/ 9523 h 115630"/>
                <a:gd name="csX17" fmla="*/ 16310 w 88344"/>
                <a:gd name="csY17" fmla="*/ 29928 h 115630"/>
                <a:gd name="csX18" fmla="*/ 44852 w 88344"/>
                <a:gd name="csY18" fmla="*/ 50333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88344" h="115630">
                  <a:moveTo>
                    <a:pt x="88344" y="82982"/>
                  </a:moveTo>
                  <a:cubicBezTo>
                    <a:pt x="88344" y="103388"/>
                    <a:pt x="70675" y="115631"/>
                    <a:pt x="43493" y="115631"/>
                  </a:cubicBezTo>
                  <a:cubicBezTo>
                    <a:pt x="16310" y="115631"/>
                    <a:pt x="0" y="103388"/>
                    <a:pt x="0" y="82982"/>
                  </a:cubicBezTo>
                  <a:cubicBezTo>
                    <a:pt x="0" y="62577"/>
                    <a:pt x="8155" y="59856"/>
                    <a:pt x="21746" y="54414"/>
                  </a:cubicBezTo>
                  <a:cubicBezTo>
                    <a:pt x="9514" y="50333"/>
                    <a:pt x="4077" y="40811"/>
                    <a:pt x="4077" y="29928"/>
                  </a:cubicBezTo>
                  <a:cubicBezTo>
                    <a:pt x="4077" y="10883"/>
                    <a:pt x="20387" y="0"/>
                    <a:pt x="43493" y="0"/>
                  </a:cubicBezTo>
                  <a:cubicBezTo>
                    <a:pt x="66598" y="0"/>
                    <a:pt x="84267" y="12243"/>
                    <a:pt x="84267" y="29928"/>
                  </a:cubicBezTo>
                  <a:cubicBezTo>
                    <a:pt x="84267" y="47613"/>
                    <a:pt x="77471" y="50333"/>
                    <a:pt x="66598" y="54414"/>
                  </a:cubicBezTo>
                  <a:cubicBezTo>
                    <a:pt x="81548" y="58496"/>
                    <a:pt x="88344" y="69378"/>
                    <a:pt x="88344" y="82982"/>
                  </a:cubicBezTo>
                  <a:close/>
                  <a:moveTo>
                    <a:pt x="76112" y="82982"/>
                  </a:moveTo>
                  <a:cubicBezTo>
                    <a:pt x="76112" y="69378"/>
                    <a:pt x="63880" y="59856"/>
                    <a:pt x="43493" y="59856"/>
                  </a:cubicBezTo>
                  <a:cubicBezTo>
                    <a:pt x="23105" y="59856"/>
                    <a:pt x="10873" y="68018"/>
                    <a:pt x="10873" y="82982"/>
                  </a:cubicBezTo>
                  <a:cubicBezTo>
                    <a:pt x="10873" y="97946"/>
                    <a:pt x="23105" y="106108"/>
                    <a:pt x="43493" y="106108"/>
                  </a:cubicBezTo>
                  <a:cubicBezTo>
                    <a:pt x="63880" y="106108"/>
                    <a:pt x="76112" y="97946"/>
                    <a:pt x="76112" y="82982"/>
                  </a:cubicBezTo>
                  <a:close/>
                  <a:moveTo>
                    <a:pt x="44852" y="50333"/>
                  </a:moveTo>
                  <a:cubicBezTo>
                    <a:pt x="62520" y="50333"/>
                    <a:pt x="73394" y="42171"/>
                    <a:pt x="73394" y="29928"/>
                  </a:cubicBezTo>
                  <a:cubicBezTo>
                    <a:pt x="73394" y="17685"/>
                    <a:pt x="62520" y="9523"/>
                    <a:pt x="44852" y="9523"/>
                  </a:cubicBezTo>
                  <a:cubicBezTo>
                    <a:pt x="27183" y="9523"/>
                    <a:pt x="16310" y="17685"/>
                    <a:pt x="16310" y="29928"/>
                  </a:cubicBezTo>
                  <a:cubicBezTo>
                    <a:pt x="16310" y="42171"/>
                    <a:pt x="27183" y="50333"/>
                    <a:pt x="44852" y="50333"/>
                  </a:cubicBezTo>
                  <a:close/>
                </a:path>
              </a:pathLst>
            </a:custGeom>
            <a:solidFill>
              <a:srgbClr val="000000"/>
            </a:solidFill>
            <a:ln w="13571" cap="flat">
              <a:noFill/>
              <a:prstDash val="solid"/>
              <a:miter/>
            </a:ln>
          </p:spPr>
          <p:txBody>
            <a:bodyPr/>
            <a:lstStyle/>
            <a:p>
              <a:endParaRPr lang="en-US"/>
            </a:p>
          </p:txBody>
        </p:sp>
        <p:sp>
          <p:nvSpPr>
            <p:cNvPr id="19" name="Freeform 18">
              <a:extLst>
                <a:ext uri="{FF2B5EF4-FFF2-40B4-BE49-F238E27FC236}">
                  <a16:creationId xmlns:a16="http://schemas.microsoft.com/office/drawing/2014/main" id="{B1708014-E0D6-4A7A-E541-E7DEC573CD88}"/>
                </a:ext>
              </a:extLst>
            </p:cNvPr>
            <p:cNvSpPr/>
            <p:nvPr/>
          </p:nvSpPr>
          <p:spPr>
            <a:xfrm>
              <a:off x="5811358" y="3040257"/>
              <a:ext cx="84266" cy="115630"/>
            </a:xfrm>
            <a:custGeom>
              <a:avLst/>
              <a:gdLst>
                <a:gd name="csX0" fmla="*/ 84267 w 84266"/>
                <a:gd name="csY0" fmla="*/ 104748 h 115630"/>
                <a:gd name="csX1" fmla="*/ 84267 w 84266"/>
                <a:gd name="csY1" fmla="*/ 115631 h 115630"/>
                <a:gd name="csX2" fmla="*/ 4077 w 84266"/>
                <a:gd name="csY2" fmla="*/ 115631 h 115630"/>
                <a:gd name="csX3" fmla="*/ 4077 w 84266"/>
                <a:gd name="csY3" fmla="*/ 107469 h 115630"/>
                <a:gd name="csX4" fmla="*/ 51647 w 84266"/>
                <a:gd name="csY4" fmla="*/ 61216 h 115630"/>
                <a:gd name="csX5" fmla="*/ 66598 w 84266"/>
                <a:gd name="csY5" fmla="*/ 32649 h 115630"/>
                <a:gd name="csX6" fmla="*/ 39415 w 84266"/>
                <a:gd name="csY6" fmla="*/ 10883 h 115630"/>
                <a:gd name="csX7" fmla="*/ 8155 w 84266"/>
                <a:gd name="csY7" fmla="*/ 23126 h 115630"/>
                <a:gd name="csX8" fmla="*/ 0 w 84266"/>
                <a:gd name="csY8" fmla="*/ 16324 h 115630"/>
                <a:gd name="csX9" fmla="*/ 40774 w 84266"/>
                <a:gd name="csY9" fmla="*/ 0 h 115630"/>
                <a:gd name="csX10" fmla="*/ 78830 w 84266"/>
                <a:gd name="csY10" fmla="*/ 31288 h 115630"/>
                <a:gd name="csX11" fmla="*/ 59802 w 84266"/>
                <a:gd name="csY11" fmla="*/ 66658 h 115630"/>
                <a:gd name="csX12" fmla="*/ 20387 w 84266"/>
                <a:gd name="csY12" fmla="*/ 104748 h 115630"/>
                <a:gd name="csX13" fmla="*/ 82908 w 84266"/>
                <a:gd name="csY13" fmla="*/ 104748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115630">
                  <a:moveTo>
                    <a:pt x="84267" y="104748"/>
                  </a:moveTo>
                  <a:lnTo>
                    <a:pt x="84267" y="115631"/>
                  </a:lnTo>
                  <a:lnTo>
                    <a:pt x="4077" y="115631"/>
                  </a:lnTo>
                  <a:lnTo>
                    <a:pt x="4077" y="107469"/>
                  </a:lnTo>
                  <a:lnTo>
                    <a:pt x="51647" y="61216"/>
                  </a:lnTo>
                  <a:cubicBezTo>
                    <a:pt x="63880" y="48973"/>
                    <a:pt x="66598" y="40811"/>
                    <a:pt x="66598" y="32649"/>
                  </a:cubicBezTo>
                  <a:cubicBezTo>
                    <a:pt x="66598" y="19045"/>
                    <a:pt x="57084" y="10883"/>
                    <a:pt x="39415" y="10883"/>
                  </a:cubicBezTo>
                  <a:cubicBezTo>
                    <a:pt x="21746" y="10883"/>
                    <a:pt x="16310" y="14964"/>
                    <a:pt x="8155" y="23126"/>
                  </a:cubicBezTo>
                  <a:lnTo>
                    <a:pt x="0" y="16324"/>
                  </a:lnTo>
                  <a:cubicBezTo>
                    <a:pt x="8155" y="5441"/>
                    <a:pt x="23105" y="0"/>
                    <a:pt x="40774" y="0"/>
                  </a:cubicBezTo>
                  <a:cubicBezTo>
                    <a:pt x="58443" y="0"/>
                    <a:pt x="78830" y="12243"/>
                    <a:pt x="78830" y="31288"/>
                  </a:cubicBezTo>
                  <a:cubicBezTo>
                    <a:pt x="78830" y="50333"/>
                    <a:pt x="74753" y="51694"/>
                    <a:pt x="59802" y="66658"/>
                  </a:cubicBezTo>
                  <a:lnTo>
                    <a:pt x="20387" y="104748"/>
                  </a:lnTo>
                  <a:lnTo>
                    <a:pt x="82908" y="104748"/>
                  </a:lnTo>
                  <a:close/>
                </a:path>
              </a:pathLst>
            </a:custGeom>
            <a:solidFill>
              <a:srgbClr val="000000"/>
            </a:solidFill>
            <a:ln w="13571" cap="flat">
              <a:noFill/>
              <a:prstDash val="solid"/>
              <a:miter/>
            </a:ln>
          </p:spPr>
          <p:txBody>
            <a:bodyPr/>
            <a:lstStyle/>
            <a:p>
              <a:endParaRPr lang="en-US"/>
            </a:p>
          </p:txBody>
        </p:sp>
        <p:sp>
          <p:nvSpPr>
            <p:cNvPr id="20" name="Freeform 19">
              <a:extLst>
                <a:ext uri="{FF2B5EF4-FFF2-40B4-BE49-F238E27FC236}">
                  <a16:creationId xmlns:a16="http://schemas.microsoft.com/office/drawing/2014/main" id="{A27DA9CC-4C3D-7266-3201-5FA7220F1261}"/>
                </a:ext>
              </a:extLst>
            </p:cNvPr>
            <p:cNvSpPr/>
            <p:nvPr/>
          </p:nvSpPr>
          <p:spPr>
            <a:xfrm>
              <a:off x="5902420" y="3041618"/>
              <a:ext cx="39415" cy="114270"/>
            </a:xfrm>
            <a:custGeom>
              <a:avLst/>
              <a:gdLst>
                <a:gd name="csX0" fmla="*/ 39415 w 39415"/>
                <a:gd name="csY0" fmla="*/ 0 h 114270"/>
                <a:gd name="csX1" fmla="*/ 39415 w 39415"/>
                <a:gd name="csY1" fmla="*/ 114270 h 114270"/>
                <a:gd name="csX2" fmla="*/ 27183 w 39415"/>
                <a:gd name="csY2" fmla="*/ 114270 h 114270"/>
                <a:gd name="csX3" fmla="*/ 27183 w 39415"/>
                <a:gd name="csY3" fmla="*/ 10883 h 114270"/>
                <a:gd name="csX4" fmla="*/ 0 w 39415"/>
                <a:gd name="csY4" fmla="*/ 10883 h 114270"/>
                <a:gd name="csX5" fmla="*/ 0 w 39415"/>
                <a:gd name="csY5" fmla="*/ 0 h 114270"/>
                <a:gd name="csX6" fmla="*/ 38056 w 39415"/>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415" h="114270">
                  <a:moveTo>
                    <a:pt x="39415" y="0"/>
                  </a:moveTo>
                  <a:lnTo>
                    <a:pt x="39415" y="114270"/>
                  </a:lnTo>
                  <a:lnTo>
                    <a:pt x="27183" y="114270"/>
                  </a:lnTo>
                  <a:lnTo>
                    <a:pt x="27183" y="10883"/>
                  </a:lnTo>
                  <a:lnTo>
                    <a:pt x="0" y="10883"/>
                  </a:lnTo>
                  <a:lnTo>
                    <a:pt x="0" y="0"/>
                  </a:lnTo>
                  <a:lnTo>
                    <a:pt x="38056" y="0"/>
                  </a:lnTo>
                  <a:close/>
                </a:path>
              </a:pathLst>
            </a:custGeom>
            <a:solidFill>
              <a:srgbClr val="000000"/>
            </a:solidFill>
            <a:ln w="13571" cap="flat">
              <a:noFill/>
              <a:prstDash val="solid"/>
              <a:miter/>
            </a:ln>
          </p:spPr>
          <p:txBody>
            <a:bodyPr/>
            <a:lstStyle/>
            <a:p>
              <a:endParaRPr lang="en-US"/>
            </a:p>
          </p:txBody>
        </p:sp>
        <p:sp>
          <p:nvSpPr>
            <p:cNvPr id="21" name="Freeform 20">
              <a:extLst>
                <a:ext uri="{FF2B5EF4-FFF2-40B4-BE49-F238E27FC236}">
                  <a16:creationId xmlns:a16="http://schemas.microsoft.com/office/drawing/2014/main" id="{1718697F-1637-E3C6-0485-FD7F5EC007DD}"/>
                </a:ext>
              </a:extLst>
            </p:cNvPr>
            <p:cNvSpPr/>
            <p:nvPr/>
          </p:nvSpPr>
          <p:spPr>
            <a:xfrm>
              <a:off x="5706704" y="3234789"/>
              <a:ext cx="91062" cy="116991"/>
            </a:xfrm>
            <a:custGeom>
              <a:avLst/>
              <a:gdLst>
                <a:gd name="csX0" fmla="*/ 89703 w 91062"/>
                <a:gd name="csY0" fmla="*/ 95225 h 116991"/>
                <a:gd name="csX1" fmla="*/ 89703 w 91062"/>
                <a:gd name="csY1" fmla="*/ 116991 h 116991"/>
                <a:gd name="csX2" fmla="*/ 4077 w 91062"/>
                <a:gd name="csY2" fmla="*/ 116991 h 116991"/>
                <a:gd name="csX3" fmla="*/ 4077 w 91062"/>
                <a:gd name="csY3" fmla="*/ 99306 h 116991"/>
                <a:gd name="csX4" fmla="*/ 47570 w 91062"/>
                <a:gd name="csY4" fmla="*/ 57135 h 116991"/>
                <a:gd name="csX5" fmla="*/ 59802 w 91062"/>
                <a:gd name="csY5" fmla="*/ 36730 h 116991"/>
                <a:gd name="csX6" fmla="*/ 42133 w 91062"/>
                <a:gd name="csY6" fmla="*/ 23126 h 116991"/>
                <a:gd name="csX7" fmla="*/ 19028 w 91062"/>
                <a:gd name="csY7" fmla="*/ 34009 h 116991"/>
                <a:gd name="csX8" fmla="*/ 0 w 91062"/>
                <a:gd name="csY8" fmla="*/ 21766 h 116991"/>
                <a:gd name="csX9" fmla="*/ 44852 w 91062"/>
                <a:gd name="csY9" fmla="*/ 0 h 116991"/>
                <a:gd name="csX10" fmla="*/ 86985 w 91062"/>
                <a:gd name="csY10" fmla="*/ 34009 h 116991"/>
                <a:gd name="csX11" fmla="*/ 67957 w 91062"/>
                <a:gd name="csY11" fmla="*/ 70739 h 116991"/>
                <a:gd name="csX12" fmla="*/ 42133 w 91062"/>
                <a:gd name="csY12" fmla="*/ 95225 h 116991"/>
                <a:gd name="csX13" fmla="*/ 91062 w 91062"/>
                <a:gd name="csY13" fmla="*/ 95225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91062" h="116991">
                  <a:moveTo>
                    <a:pt x="89703" y="95225"/>
                  </a:moveTo>
                  <a:lnTo>
                    <a:pt x="89703" y="116991"/>
                  </a:lnTo>
                  <a:lnTo>
                    <a:pt x="4077" y="116991"/>
                  </a:lnTo>
                  <a:lnTo>
                    <a:pt x="4077" y="99306"/>
                  </a:lnTo>
                  <a:lnTo>
                    <a:pt x="47570" y="57135"/>
                  </a:lnTo>
                  <a:cubicBezTo>
                    <a:pt x="57084" y="47613"/>
                    <a:pt x="59802" y="42171"/>
                    <a:pt x="59802" y="36730"/>
                  </a:cubicBezTo>
                  <a:cubicBezTo>
                    <a:pt x="59802" y="27207"/>
                    <a:pt x="53007" y="23126"/>
                    <a:pt x="42133" y="23126"/>
                  </a:cubicBezTo>
                  <a:cubicBezTo>
                    <a:pt x="31260" y="23126"/>
                    <a:pt x="24465" y="27207"/>
                    <a:pt x="19028" y="34009"/>
                  </a:cubicBezTo>
                  <a:lnTo>
                    <a:pt x="0" y="21766"/>
                  </a:lnTo>
                  <a:cubicBezTo>
                    <a:pt x="8155" y="9523"/>
                    <a:pt x="24465" y="0"/>
                    <a:pt x="44852" y="0"/>
                  </a:cubicBezTo>
                  <a:cubicBezTo>
                    <a:pt x="65239" y="0"/>
                    <a:pt x="86985" y="13604"/>
                    <a:pt x="86985" y="34009"/>
                  </a:cubicBezTo>
                  <a:cubicBezTo>
                    <a:pt x="86985" y="54414"/>
                    <a:pt x="84267" y="55775"/>
                    <a:pt x="67957" y="70739"/>
                  </a:cubicBezTo>
                  <a:lnTo>
                    <a:pt x="42133" y="95225"/>
                  </a:lnTo>
                  <a:lnTo>
                    <a:pt x="91062" y="95225"/>
                  </a:lnTo>
                  <a:close/>
                </a:path>
              </a:pathLst>
            </a:custGeom>
            <a:solidFill>
              <a:srgbClr val="000000"/>
            </a:solidFill>
            <a:ln w="13571" cap="flat">
              <a:noFill/>
              <a:prstDash val="solid"/>
              <a:miter/>
            </a:ln>
          </p:spPr>
          <p:txBody>
            <a:bodyPr/>
            <a:lstStyle/>
            <a:p>
              <a:endParaRPr lang="en-US"/>
            </a:p>
          </p:txBody>
        </p:sp>
        <p:sp>
          <p:nvSpPr>
            <p:cNvPr id="22" name="Freeform 21">
              <a:extLst>
                <a:ext uri="{FF2B5EF4-FFF2-40B4-BE49-F238E27FC236}">
                  <a16:creationId xmlns:a16="http://schemas.microsoft.com/office/drawing/2014/main" id="{A70B3DF5-5C63-5DDB-4565-EA7B1D3B090D}"/>
                </a:ext>
              </a:extLst>
            </p:cNvPr>
            <p:cNvSpPr/>
            <p:nvPr/>
          </p:nvSpPr>
          <p:spPr>
            <a:xfrm>
              <a:off x="5805921" y="3236150"/>
              <a:ext cx="95139" cy="118351"/>
            </a:xfrm>
            <a:custGeom>
              <a:avLst/>
              <a:gdLst>
                <a:gd name="csX0" fmla="*/ 95140 w 95139"/>
                <a:gd name="csY0" fmla="*/ 80261 h 118351"/>
                <a:gd name="csX1" fmla="*/ 51647 w 95139"/>
                <a:gd name="csY1" fmla="*/ 118351 h 118351"/>
                <a:gd name="csX2" fmla="*/ 0 w 95139"/>
                <a:gd name="csY2" fmla="*/ 61216 h 118351"/>
                <a:gd name="csX3" fmla="*/ 58443 w 95139"/>
                <a:gd name="csY3" fmla="*/ 0 h 118351"/>
                <a:gd name="csX4" fmla="*/ 89703 w 95139"/>
                <a:gd name="csY4" fmla="*/ 8162 h 118351"/>
                <a:gd name="csX5" fmla="*/ 80189 w 95139"/>
                <a:gd name="csY5" fmla="*/ 27207 h 118351"/>
                <a:gd name="csX6" fmla="*/ 58443 w 95139"/>
                <a:gd name="csY6" fmla="*/ 21766 h 118351"/>
                <a:gd name="csX7" fmla="*/ 25824 w 95139"/>
                <a:gd name="csY7" fmla="*/ 54414 h 118351"/>
                <a:gd name="csX8" fmla="*/ 54366 w 95139"/>
                <a:gd name="csY8" fmla="*/ 44892 h 118351"/>
                <a:gd name="csX9" fmla="*/ 93781 w 95139"/>
                <a:gd name="csY9" fmla="*/ 80261 h 118351"/>
                <a:gd name="csX10" fmla="*/ 69316 w 95139"/>
                <a:gd name="csY10" fmla="*/ 81622 h 118351"/>
                <a:gd name="csX11" fmla="*/ 50288 w 95139"/>
                <a:gd name="csY11" fmla="*/ 63937 h 118351"/>
                <a:gd name="csX12" fmla="*/ 29901 w 95139"/>
                <a:gd name="csY12" fmla="*/ 81622 h 118351"/>
                <a:gd name="csX13" fmla="*/ 50288 w 95139"/>
                <a:gd name="csY13" fmla="*/ 97946 h 118351"/>
                <a:gd name="csX14" fmla="*/ 69316 w 95139"/>
                <a:gd name="csY14" fmla="*/ 81622 h 118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5139" h="118351">
                  <a:moveTo>
                    <a:pt x="95140" y="80261"/>
                  </a:moveTo>
                  <a:cubicBezTo>
                    <a:pt x="95140" y="103387"/>
                    <a:pt x="76112" y="118351"/>
                    <a:pt x="51647" y="118351"/>
                  </a:cubicBezTo>
                  <a:cubicBezTo>
                    <a:pt x="27183" y="118351"/>
                    <a:pt x="0" y="97946"/>
                    <a:pt x="0" y="61216"/>
                  </a:cubicBezTo>
                  <a:cubicBezTo>
                    <a:pt x="0" y="24487"/>
                    <a:pt x="24465" y="0"/>
                    <a:pt x="58443" y="0"/>
                  </a:cubicBezTo>
                  <a:cubicBezTo>
                    <a:pt x="92422" y="0"/>
                    <a:pt x="82908" y="2721"/>
                    <a:pt x="89703" y="8162"/>
                  </a:cubicBezTo>
                  <a:lnTo>
                    <a:pt x="80189" y="27207"/>
                  </a:lnTo>
                  <a:cubicBezTo>
                    <a:pt x="73394" y="23126"/>
                    <a:pt x="66598" y="21766"/>
                    <a:pt x="58443" y="21766"/>
                  </a:cubicBezTo>
                  <a:cubicBezTo>
                    <a:pt x="39415" y="21766"/>
                    <a:pt x="27183" y="32649"/>
                    <a:pt x="25824" y="54414"/>
                  </a:cubicBezTo>
                  <a:cubicBezTo>
                    <a:pt x="32619" y="47613"/>
                    <a:pt x="42133" y="44892"/>
                    <a:pt x="54366" y="44892"/>
                  </a:cubicBezTo>
                  <a:cubicBezTo>
                    <a:pt x="76112" y="44892"/>
                    <a:pt x="93781" y="58496"/>
                    <a:pt x="93781" y="80261"/>
                  </a:cubicBezTo>
                  <a:close/>
                  <a:moveTo>
                    <a:pt x="69316" y="81622"/>
                  </a:moveTo>
                  <a:cubicBezTo>
                    <a:pt x="69316" y="70739"/>
                    <a:pt x="61161" y="63937"/>
                    <a:pt x="50288" y="63937"/>
                  </a:cubicBezTo>
                  <a:cubicBezTo>
                    <a:pt x="39415" y="63937"/>
                    <a:pt x="29901" y="70739"/>
                    <a:pt x="29901" y="81622"/>
                  </a:cubicBezTo>
                  <a:cubicBezTo>
                    <a:pt x="29901" y="92505"/>
                    <a:pt x="36697" y="97946"/>
                    <a:pt x="50288" y="97946"/>
                  </a:cubicBezTo>
                  <a:cubicBezTo>
                    <a:pt x="63880" y="97946"/>
                    <a:pt x="69316" y="91144"/>
                    <a:pt x="69316" y="81622"/>
                  </a:cubicBezTo>
                  <a:close/>
                </a:path>
              </a:pathLst>
            </a:custGeom>
            <a:solidFill>
              <a:srgbClr val="000000"/>
            </a:solidFill>
            <a:ln w="13571" cap="flat">
              <a:noFill/>
              <a:prstDash val="solid"/>
              <a:miter/>
            </a:ln>
          </p:spPr>
          <p:txBody>
            <a:bodyPr/>
            <a:lstStyle/>
            <a:p>
              <a:endParaRPr lang="en-US"/>
            </a:p>
          </p:txBody>
        </p:sp>
        <p:sp>
          <p:nvSpPr>
            <p:cNvPr id="23" name="Freeform 22">
              <a:extLst>
                <a:ext uri="{FF2B5EF4-FFF2-40B4-BE49-F238E27FC236}">
                  <a16:creationId xmlns:a16="http://schemas.microsoft.com/office/drawing/2014/main" id="{B7E7C2F7-6271-19EF-5EA3-5326343CAE10}"/>
                </a:ext>
              </a:extLst>
            </p:cNvPr>
            <p:cNvSpPr/>
            <p:nvPr/>
          </p:nvSpPr>
          <p:spPr>
            <a:xfrm>
              <a:off x="5905138" y="3236150"/>
              <a:ext cx="134555" cy="116991"/>
            </a:xfrm>
            <a:custGeom>
              <a:avLst/>
              <a:gdLst>
                <a:gd name="csX0" fmla="*/ 0 w 134555"/>
                <a:gd name="csY0" fmla="*/ 31288 h 116991"/>
                <a:gd name="csX1" fmla="*/ 28542 w 134555"/>
                <a:gd name="csY1" fmla="*/ 0 h 116991"/>
                <a:gd name="csX2" fmla="*/ 57084 w 134555"/>
                <a:gd name="csY2" fmla="*/ 31288 h 116991"/>
                <a:gd name="csX3" fmla="*/ 28542 w 134555"/>
                <a:gd name="csY3" fmla="*/ 62577 h 116991"/>
                <a:gd name="csX4" fmla="*/ 0 w 134555"/>
                <a:gd name="csY4" fmla="*/ 31288 h 116991"/>
                <a:gd name="csX5" fmla="*/ 40774 w 134555"/>
                <a:gd name="csY5" fmla="*/ 31288 h 116991"/>
                <a:gd name="csX6" fmla="*/ 28542 w 134555"/>
                <a:gd name="csY6" fmla="*/ 13604 h 116991"/>
                <a:gd name="csX7" fmla="*/ 16310 w 134555"/>
                <a:gd name="csY7" fmla="*/ 31288 h 116991"/>
                <a:gd name="csX8" fmla="*/ 28542 w 134555"/>
                <a:gd name="csY8" fmla="*/ 48973 h 116991"/>
                <a:gd name="csX9" fmla="*/ 40774 w 134555"/>
                <a:gd name="csY9" fmla="*/ 31288 h 116991"/>
                <a:gd name="csX10" fmla="*/ 96499 w 134555"/>
                <a:gd name="csY10" fmla="*/ 1360 h 116991"/>
                <a:gd name="csX11" fmla="*/ 115527 w 134555"/>
                <a:gd name="csY11" fmla="*/ 1360 h 116991"/>
                <a:gd name="csX12" fmla="*/ 38056 w 134555"/>
                <a:gd name="csY12" fmla="*/ 115631 h 116991"/>
                <a:gd name="csX13" fmla="*/ 19028 w 134555"/>
                <a:gd name="csY13" fmla="*/ 115631 h 116991"/>
                <a:gd name="csX14" fmla="*/ 96499 w 134555"/>
                <a:gd name="csY14" fmla="*/ 1360 h 116991"/>
                <a:gd name="csX15" fmla="*/ 77471 w 134555"/>
                <a:gd name="csY15" fmla="*/ 85703 h 116991"/>
                <a:gd name="csX16" fmla="*/ 106013 w 134555"/>
                <a:gd name="csY16" fmla="*/ 54414 h 116991"/>
                <a:gd name="csX17" fmla="*/ 134555 w 134555"/>
                <a:gd name="csY17" fmla="*/ 85703 h 116991"/>
                <a:gd name="csX18" fmla="*/ 106013 w 134555"/>
                <a:gd name="csY18" fmla="*/ 116991 h 116991"/>
                <a:gd name="csX19" fmla="*/ 77471 w 134555"/>
                <a:gd name="csY19" fmla="*/ 85703 h 116991"/>
                <a:gd name="csX20" fmla="*/ 118245 w 134555"/>
                <a:gd name="csY20" fmla="*/ 85703 h 116991"/>
                <a:gd name="csX21" fmla="*/ 106013 w 134555"/>
                <a:gd name="csY21" fmla="*/ 68018 h 116991"/>
                <a:gd name="csX22" fmla="*/ 93781 w 134555"/>
                <a:gd name="csY22" fmla="*/ 85703 h 116991"/>
                <a:gd name="csX23" fmla="*/ 106013 w 134555"/>
                <a:gd name="csY23" fmla="*/ 103387 h 116991"/>
                <a:gd name="csX24" fmla="*/ 118245 w 134555"/>
                <a:gd name="csY24" fmla="*/ 85703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5" h="116991">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40774" y="31288"/>
                  </a:moveTo>
                  <a:cubicBezTo>
                    <a:pt x="40774" y="19045"/>
                    <a:pt x="36697" y="13604"/>
                    <a:pt x="28542" y="13604"/>
                  </a:cubicBezTo>
                  <a:cubicBezTo>
                    <a:pt x="20387" y="13604"/>
                    <a:pt x="16310" y="19045"/>
                    <a:pt x="16310" y="31288"/>
                  </a:cubicBezTo>
                  <a:cubicBezTo>
                    <a:pt x="16310" y="43532"/>
                    <a:pt x="21746" y="48973"/>
                    <a:pt x="28542" y="48973"/>
                  </a:cubicBezTo>
                  <a:cubicBezTo>
                    <a:pt x="35338" y="48973"/>
                    <a:pt x="40774" y="43532"/>
                    <a:pt x="40774" y="31288"/>
                  </a:cubicBezTo>
                  <a:close/>
                  <a:moveTo>
                    <a:pt x="96499" y="1360"/>
                  </a:moveTo>
                  <a:lnTo>
                    <a:pt x="115527" y="1360"/>
                  </a:lnTo>
                  <a:lnTo>
                    <a:pt x="38056" y="115631"/>
                  </a:lnTo>
                  <a:lnTo>
                    <a:pt x="19028" y="115631"/>
                  </a:lnTo>
                  <a:lnTo>
                    <a:pt x="96499" y="1360"/>
                  </a:lnTo>
                  <a:close/>
                  <a:moveTo>
                    <a:pt x="77471" y="85703"/>
                  </a:moveTo>
                  <a:cubicBezTo>
                    <a:pt x="77471" y="66658"/>
                    <a:pt x="89703" y="54414"/>
                    <a:pt x="106013" y="54414"/>
                  </a:cubicBezTo>
                  <a:cubicBezTo>
                    <a:pt x="122323" y="54414"/>
                    <a:pt x="134555" y="66658"/>
                    <a:pt x="134555" y="85703"/>
                  </a:cubicBezTo>
                  <a:cubicBezTo>
                    <a:pt x="134555" y="104748"/>
                    <a:pt x="122323" y="116991"/>
                    <a:pt x="106013" y="116991"/>
                  </a:cubicBezTo>
                  <a:cubicBezTo>
                    <a:pt x="89703" y="116991"/>
                    <a:pt x="77471" y="104748"/>
                    <a:pt x="77471" y="85703"/>
                  </a:cubicBezTo>
                  <a:close/>
                  <a:moveTo>
                    <a:pt x="118245" y="85703"/>
                  </a:moveTo>
                  <a:cubicBezTo>
                    <a:pt x="118245" y="73460"/>
                    <a:pt x="114168" y="68018"/>
                    <a:pt x="106013" y="68018"/>
                  </a:cubicBezTo>
                  <a:cubicBezTo>
                    <a:pt x="97858" y="68018"/>
                    <a:pt x="93781" y="73460"/>
                    <a:pt x="93781" y="85703"/>
                  </a:cubicBezTo>
                  <a:cubicBezTo>
                    <a:pt x="93781" y="97946"/>
                    <a:pt x="99217" y="103387"/>
                    <a:pt x="106013" y="103387"/>
                  </a:cubicBezTo>
                  <a:cubicBezTo>
                    <a:pt x="112809" y="103387"/>
                    <a:pt x="118245" y="97946"/>
                    <a:pt x="118245" y="85703"/>
                  </a:cubicBezTo>
                  <a:close/>
                </a:path>
              </a:pathLst>
            </a:custGeom>
            <a:solidFill>
              <a:srgbClr val="000000"/>
            </a:solidFill>
            <a:ln w="13571" cap="flat">
              <a:noFill/>
              <a:prstDash val="solid"/>
              <a:miter/>
            </a:ln>
          </p:spPr>
          <p:txBody>
            <a:bodyPr/>
            <a:lstStyle/>
            <a:p>
              <a:endParaRPr lang="en-US"/>
            </a:p>
          </p:txBody>
        </p:sp>
      </p:grpSp>
      <p:sp>
        <p:nvSpPr>
          <p:cNvPr id="24" name="Freeform 23">
            <a:extLst>
              <a:ext uri="{FF2B5EF4-FFF2-40B4-BE49-F238E27FC236}">
                <a16:creationId xmlns:a16="http://schemas.microsoft.com/office/drawing/2014/main" id="{154ED410-7FCE-54A6-2E8C-230D43CE0F80}"/>
              </a:ext>
            </a:extLst>
          </p:cNvPr>
          <p:cNvSpPr/>
          <p:nvPr/>
        </p:nvSpPr>
        <p:spPr>
          <a:xfrm>
            <a:off x="7119133" y="2529068"/>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chemeClr val="accent5"/>
          </a:solidFill>
          <a:ln w="13571" cap="flat">
            <a:noFill/>
            <a:prstDash val="solid"/>
            <a:miter/>
          </a:ln>
        </p:spPr>
        <p:txBody>
          <a:bodyPr/>
          <a:lstStyle/>
          <a:p>
            <a:endParaRPr lang="en-US"/>
          </a:p>
        </p:txBody>
      </p:sp>
      <p:grpSp>
        <p:nvGrpSpPr>
          <p:cNvPr id="25" name="Picture 2">
            <a:extLst>
              <a:ext uri="{FF2B5EF4-FFF2-40B4-BE49-F238E27FC236}">
                <a16:creationId xmlns:a16="http://schemas.microsoft.com/office/drawing/2014/main" id="{760EBE95-1E7F-A523-8AB9-883F1DB9F1EF}"/>
              </a:ext>
            </a:extLst>
          </p:cNvPr>
          <p:cNvGrpSpPr/>
          <p:nvPr/>
        </p:nvGrpSpPr>
        <p:grpSpPr>
          <a:xfrm>
            <a:off x="6599941" y="4151980"/>
            <a:ext cx="693162" cy="697865"/>
            <a:chOff x="5197026" y="4294511"/>
            <a:chExt cx="693162" cy="697865"/>
          </a:xfrm>
        </p:grpSpPr>
        <p:grpSp>
          <p:nvGrpSpPr>
            <p:cNvPr id="26" name="Picture 2">
              <a:extLst>
                <a:ext uri="{FF2B5EF4-FFF2-40B4-BE49-F238E27FC236}">
                  <a16:creationId xmlns:a16="http://schemas.microsoft.com/office/drawing/2014/main" id="{746D0D71-A6B8-8B50-0DFC-7C6F2C56E6AA}"/>
                </a:ext>
              </a:extLst>
            </p:cNvPr>
            <p:cNvGrpSpPr/>
            <p:nvPr/>
          </p:nvGrpSpPr>
          <p:grpSpPr>
            <a:xfrm>
              <a:off x="5197026" y="4478160"/>
              <a:ext cx="693162" cy="514216"/>
              <a:chOff x="5197026" y="4478160"/>
              <a:chExt cx="693162" cy="514216"/>
            </a:xfrm>
            <a:solidFill>
              <a:srgbClr val="000000"/>
            </a:solidFill>
          </p:grpSpPr>
          <p:sp>
            <p:nvSpPr>
              <p:cNvPr id="27" name="Freeform 26">
                <a:extLst>
                  <a:ext uri="{FF2B5EF4-FFF2-40B4-BE49-F238E27FC236}">
                    <a16:creationId xmlns:a16="http://schemas.microsoft.com/office/drawing/2014/main" id="{DF70BA83-087A-6922-9A2E-1F5EA03C656E}"/>
                  </a:ext>
                </a:extLst>
              </p:cNvPr>
              <p:cNvSpPr/>
              <p:nvPr/>
            </p:nvSpPr>
            <p:spPr>
              <a:xfrm>
                <a:off x="5214695" y="4486322"/>
                <a:ext cx="80189" cy="114270"/>
              </a:xfrm>
              <a:custGeom>
                <a:avLst/>
                <a:gdLst>
                  <a:gd name="csX0" fmla="*/ 80189 w 80189"/>
                  <a:gd name="csY0" fmla="*/ 103387 h 114270"/>
                  <a:gd name="csX1" fmla="*/ 80189 w 80189"/>
                  <a:gd name="csY1" fmla="*/ 114270 h 114270"/>
                  <a:gd name="csX2" fmla="*/ 0 w 80189"/>
                  <a:gd name="csY2" fmla="*/ 114270 h 114270"/>
                  <a:gd name="csX3" fmla="*/ 0 w 80189"/>
                  <a:gd name="csY3" fmla="*/ 0 h 114270"/>
                  <a:gd name="csX4" fmla="*/ 78830 w 80189"/>
                  <a:gd name="csY4" fmla="*/ 0 h 114270"/>
                  <a:gd name="csX5" fmla="*/ 78830 w 80189"/>
                  <a:gd name="csY5" fmla="*/ 10883 h 114270"/>
                  <a:gd name="csX6" fmla="*/ 12232 w 80189"/>
                  <a:gd name="csY6" fmla="*/ 10883 h 114270"/>
                  <a:gd name="csX7" fmla="*/ 12232 w 80189"/>
                  <a:gd name="csY7" fmla="*/ 51694 h 114270"/>
                  <a:gd name="csX8" fmla="*/ 70675 w 80189"/>
                  <a:gd name="csY8" fmla="*/ 51694 h 114270"/>
                  <a:gd name="csX9" fmla="*/ 70675 w 80189"/>
                  <a:gd name="csY9" fmla="*/ 62577 h 114270"/>
                  <a:gd name="csX10" fmla="*/ 12232 w 80189"/>
                  <a:gd name="csY10" fmla="*/ 62577 h 114270"/>
                  <a:gd name="csX11" fmla="*/ 12232 w 80189"/>
                  <a:gd name="csY11" fmla="*/ 104748 h 114270"/>
                  <a:gd name="csX12" fmla="*/ 80189 w 80189"/>
                  <a:gd name="csY12" fmla="*/ 104748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0189" h="114270">
                    <a:moveTo>
                      <a:pt x="80189" y="103387"/>
                    </a:moveTo>
                    <a:lnTo>
                      <a:pt x="80189" y="114270"/>
                    </a:lnTo>
                    <a:lnTo>
                      <a:pt x="0" y="114270"/>
                    </a:lnTo>
                    <a:lnTo>
                      <a:pt x="0" y="0"/>
                    </a:lnTo>
                    <a:lnTo>
                      <a:pt x="78830" y="0"/>
                    </a:lnTo>
                    <a:lnTo>
                      <a:pt x="78830" y="10883"/>
                    </a:lnTo>
                    <a:lnTo>
                      <a:pt x="12232" y="10883"/>
                    </a:lnTo>
                    <a:lnTo>
                      <a:pt x="12232" y="51694"/>
                    </a:lnTo>
                    <a:lnTo>
                      <a:pt x="70675" y="51694"/>
                    </a:lnTo>
                    <a:lnTo>
                      <a:pt x="70675" y="62577"/>
                    </a:lnTo>
                    <a:lnTo>
                      <a:pt x="12232" y="62577"/>
                    </a:lnTo>
                    <a:lnTo>
                      <a:pt x="12232" y="104748"/>
                    </a:lnTo>
                    <a:lnTo>
                      <a:pt x="80189" y="104748"/>
                    </a:lnTo>
                    <a:close/>
                  </a:path>
                </a:pathLst>
              </a:custGeom>
              <a:solidFill>
                <a:srgbClr val="000000"/>
              </a:solidFill>
              <a:ln w="13571" cap="flat">
                <a:noFill/>
                <a:prstDash val="solid"/>
                <a:miter/>
              </a:ln>
            </p:spPr>
            <p:txBody>
              <a:bodyPr/>
              <a:lstStyle/>
              <a:p>
                <a:endParaRPr lang="en-US"/>
              </a:p>
            </p:txBody>
          </p:sp>
          <p:sp>
            <p:nvSpPr>
              <p:cNvPr id="28" name="Freeform 27">
                <a:extLst>
                  <a:ext uri="{FF2B5EF4-FFF2-40B4-BE49-F238E27FC236}">
                    <a16:creationId xmlns:a16="http://schemas.microsoft.com/office/drawing/2014/main" id="{4A7F3303-5B61-02CD-61CD-2AD8C060CB75}"/>
                  </a:ext>
                </a:extLst>
              </p:cNvPr>
              <p:cNvSpPr/>
              <p:nvPr/>
            </p:nvSpPr>
            <p:spPr>
              <a:xfrm>
                <a:off x="5303039" y="4513529"/>
                <a:ext cx="88344" cy="85702"/>
              </a:xfrm>
              <a:custGeom>
                <a:avLst/>
                <a:gdLst>
                  <a:gd name="csX0" fmla="*/ 88344 w 88344"/>
                  <a:gd name="csY0" fmla="*/ 0 h 85702"/>
                  <a:gd name="csX1" fmla="*/ 50288 w 88344"/>
                  <a:gd name="csY1" fmla="*/ 85703 h 85702"/>
                  <a:gd name="csX2" fmla="*/ 38056 w 88344"/>
                  <a:gd name="csY2" fmla="*/ 85703 h 85702"/>
                  <a:gd name="csX3" fmla="*/ 0 w 88344"/>
                  <a:gd name="csY3" fmla="*/ 0 h 85702"/>
                  <a:gd name="csX4" fmla="*/ 12232 w 88344"/>
                  <a:gd name="csY4" fmla="*/ 0 h 85702"/>
                  <a:gd name="csX5" fmla="*/ 44852 w 88344"/>
                  <a:gd name="csY5" fmla="*/ 73459 h 85702"/>
                  <a:gd name="csX6" fmla="*/ 77471 w 88344"/>
                  <a:gd name="csY6" fmla="*/ 0 h 85702"/>
                  <a:gd name="csX7" fmla="*/ 88344 w 88344"/>
                  <a:gd name="csY7" fmla="*/ 0 h 85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8344" h="85702">
                    <a:moveTo>
                      <a:pt x="88344" y="0"/>
                    </a:moveTo>
                    <a:lnTo>
                      <a:pt x="50288" y="85703"/>
                    </a:lnTo>
                    <a:lnTo>
                      <a:pt x="38056" y="85703"/>
                    </a:lnTo>
                    <a:lnTo>
                      <a:pt x="0" y="0"/>
                    </a:lnTo>
                    <a:lnTo>
                      <a:pt x="12232" y="0"/>
                    </a:lnTo>
                    <a:lnTo>
                      <a:pt x="44852" y="73459"/>
                    </a:lnTo>
                    <a:lnTo>
                      <a:pt x="77471" y="0"/>
                    </a:lnTo>
                    <a:lnTo>
                      <a:pt x="88344" y="0"/>
                    </a:lnTo>
                    <a:close/>
                  </a:path>
                </a:pathLst>
              </a:custGeom>
              <a:solidFill>
                <a:srgbClr val="000000"/>
              </a:solidFill>
              <a:ln w="13571" cap="flat">
                <a:noFill/>
                <a:prstDash val="solid"/>
                <a:miter/>
              </a:ln>
            </p:spPr>
            <p:txBody>
              <a:bodyPr/>
              <a:lstStyle/>
              <a:p>
                <a:endParaRPr lang="en-US"/>
              </a:p>
            </p:txBody>
          </p:sp>
          <p:sp>
            <p:nvSpPr>
              <p:cNvPr id="29" name="Freeform 28">
                <a:extLst>
                  <a:ext uri="{FF2B5EF4-FFF2-40B4-BE49-F238E27FC236}">
                    <a16:creationId xmlns:a16="http://schemas.microsoft.com/office/drawing/2014/main" id="{D3564CC3-E257-A17B-431A-50B1E5B351DF}"/>
                  </a:ext>
                </a:extLst>
              </p:cNvPr>
              <p:cNvSpPr/>
              <p:nvPr/>
            </p:nvSpPr>
            <p:spPr>
              <a:xfrm>
                <a:off x="5398179" y="4510809"/>
                <a:ext cx="72034" cy="88423"/>
              </a:xfrm>
              <a:custGeom>
                <a:avLst/>
                <a:gdLst>
                  <a:gd name="csX0" fmla="*/ 72034 w 72034"/>
                  <a:gd name="csY0" fmla="*/ 35369 h 88423"/>
                  <a:gd name="csX1" fmla="*/ 72034 w 72034"/>
                  <a:gd name="csY1" fmla="*/ 88424 h 88423"/>
                  <a:gd name="csX2" fmla="*/ 61161 w 72034"/>
                  <a:gd name="csY2" fmla="*/ 88424 h 88423"/>
                  <a:gd name="csX3" fmla="*/ 61161 w 72034"/>
                  <a:gd name="csY3" fmla="*/ 74820 h 88423"/>
                  <a:gd name="csX4" fmla="*/ 31260 w 72034"/>
                  <a:gd name="csY4" fmla="*/ 88424 h 88423"/>
                  <a:gd name="csX5" fmla="*/ 0 w 72034"/>
                  <a:gd name="csY5" fmla="*/ 63937 h 88423"/>
                  <a:gd name="csX6" fmla="*/ 32619 w 72034"/>
                  <a:gd name="csY6" fmla="*/ 39450 h 88423"/>
                  <a:gd name="csX7" fmla="*/ 59802 w 72034"/>
                  <a:gd name="csY7" fmla="*/ 39450 h 88423"/>
                  <a:gd name="csX8" fmla="*/ 59802 w 72034"/>
                  <a:gd name="csY8" fmla="*/ 34009 h 88423"/>
                  <a:gd name="csX9" fmla="*/ 35338 w 72034"/>
                  <a:gd name="csY9" fmla="*/ 10883 h 88423"/>
                  <a:gd name="csX10" fmla="*/ 6796 w 72034"/>
                  <a:gd name="csY10" fmla="*/ 20405 h 88423"/>
                  <a:gd name="csX11" fmla="*/ 1359 w 72034"/>
                  <a:gd name="csY11" fmla="*/ 12243 h 88423"/>
                  <a:gd name="csX12" fmla="*/ 36697 w 72034"/>
                  <a:gd name="csY12" fmla="*/ 0 h 88423"/>
                  <a:gd name="csX13" fmla="*/ 72034 w 72034"/>
                  <a:gd name="csY13" fmla="*/ 32649 h 88423"/>
                  <a:gd name="csX14" fmla="*/ 59802 w 72034"/>
                  <a:gd name="csY14" fmla="*/ 62577 h 88423"/>
                  <a:gd name="csX15" fmla="*/ 59802 w 72034"/>
                  <a:gd name="csY15" fmla="*/ 48973 h 88423"/>
                  <a:gd name="csX16" fmla="*/ 32619 w 72034"/>
                  <a:gd name="csY16" fmla="*/ 48973 h 88423"/>
                  <a:gd name="csX17" fmla="*/ 10873 w 72034"/>
                  <a:gd name="csY17" fmla="*/ 63937 h 88423"/>
                  <a:gd name="csX18" fmla="*/ 32619 w 72034"/>
                  <a:gd name="csY18" fmla="*/ 80261 h 88423"/>
                  <a:gd name="csX19" fmla="*/ 59802 w 72034"/>
                  <a:gd name="csY19" fmla="*/ 62577 h 88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2034" h="88423">
                    <a:moveTo>
                      <a:pt x="72034" y="35369"/>
                    </a:moveTo>
                    <a:lnTo>
                      <a:pt x="72034" y="88424"/>
                    </a:lnTo>
                    <a:lnTo>
                      <a:pt x="61161" y="88424"/>
                    </a:lnTo>
                    <a:lnTo>
                      <a:pt x="61161" y="74820"/>
                    </a:lnTo>
                    <a:cubicBezTo>
                      <a:pt x="55725" y="82982"/>
                      <a:pt x="46211" y="88424"/>
                      <a:pt x="31260" y="88424"/>
                    </a:cubicBezTo>
                    <a:cubicBezTo>
                      <a:pt x="16310" y="88424"/>
                      <a:pt x="0" y="78901"/>
                      <a:pt x="0" y="63937"/>
                    </a:cubicBezTo>
                    <a:cubicBezTo>
                      <a:pt x="0" y="48973"/>
                      <a:pt x="8155" y="39450"/>
                      <a:pt x="32619" y="39450"/>
                    </a:cubicBezTo>
                    <a:lnTo>
                      <a:pt x="59802" y="39450"/>
                    </a:lnTo>
                    <a:lnTo>
                      <a:pt x="59802" y="34009"/>
                    </a:lnTo>
                    <a:cubicBezTo>
                      <a:pt x="59802" y="19045"/>
                      <a:pt x="51647" y="10883"/>
                      <a:pt x="35338" y="10883"/>
                    </a:cubicBezTo>
                    <a:cubicBezTo>
                      <a:pt x="19028" y="10883"/>
                      <a:pt x="13591" y="14964"/>
                      <a:pt x="6796" y="20405"/>
                    </a:cubicBezTo>
                    <a:lnTo>
                      <a:pt x="1359" y="12243"/>
                    </a:lnTo>
                    <a:cubicBezTo>
                      <a:pt x="9514" y="5441"/>
                      <a:pt x="23105" y="0"/>
                      <a:pt x="36697" y="0"/>
                    </a:cubicBezTo>
                    <a:cubicBezTo>
                      <a:pt x="58443" y="0"/>
                      <a:pt x="72034" y="10883"/>
                      <a:pt x="72034" y="32649"/>
                    </a:cubicBezTo>
                    <a:close/>
                    <a:moveTo>
                      <a:pt x="59802" y="62577"/>
                    </a:moveTo>
                    <a:lnTo>
                      <a:pt x="59802" y="48973"/>
                    </a:lnTo>
                    <a:lnTo>
                      <a:pt x="32619" y="48973"/>
                    </a:lnTo>
                    <a:cubicBezTo>
                      <a:pt x="16310" y="48973"/>
                      <a:pt x="10873" y="55775"/>
                      <a:pt x="10873" y="63937"/>
                    </a:cubicBezTo>
                    <a:cubicBezTo>
                      <a:pt x="10873" y="72099"/>
                      <a:pt x="19028" y="80261"/>
                      <a:pt x="32619" y="80261"/>
                    </a:cubicBezTo>
                    <a:cubicBezTo>
                      <a:pt x="46211" y="80261"/>
                      <a:pt x="55725" y="73459"/>
                      <a:pt x="59802" y="62577"/>
                    </a:cubicBezTo>
                    <a:close/>
                  </a:path>
                </a:pathLst>
              </a:custGeom>
              <a:solidFill>
                <a:srgbClr val="000000"/>
              </a:solidFill>
              <a:ln w="13571" cap="flat">
                <a:noFill/>
                <a:prstDash val="solid"/>
                <a:miter/>
              </a:ln>
            </p:spPr>
            <p:txBody>
              <a:bodyPr/>
              <a:lstStyle/>
              <a:p>
                <a:endParaRPr lang="en-US"/>
              </a:p>
            </p:txBody>
          </p:sp>
          <p:sp>
            <p:nvSpPr>
              <p:cNvPr id="30" name="Freeform 29">
                <a:extLst>
                  <a:ext uri="{FF2B5EF4-FFF2-40B4-BE49-F238E27FC236}">
                    <a16:creationId xmlns:a16="http://schemas.microsoft.com/office/drawing/2014/main" id="{CAE8E302-1216-B92E-4552-AFAF0C31A7EB}"/>
                  </a:ext>
                </a:extLst>
              </p:cNvPr>
              <p:cNvSpPr/>
              <p:nvPr/>
            </p:nvSpPr>
            <p:spPr>
              <a:xfrm>
                <a:off x="5501473" y="4478160"/>
                <a:ext cx="12232" cy="121072"/>
              </a:xfrm>
              <a:custGeom>
                <a:avLst/>
                <a:gdLst>
                  <a:gd name="csX0" fmla="*/ 0 w 12232"/>
                  <a:gd name="csY0" fmla="*/ 0 h 121072"/>
                  <a:gd name="csX1" fmla="*/ 12232 w 12232"/>
                  <a:gd name="csY1" fmla="*/ 0 h 121072"/>
                  <a:gd name="csX2" fmla="*/ 12232 w 12232"/>
                  <a:gd name="csY2" fmla="*/ 121072 h 121072"/>
                  <a:gd name="csX3" fmla="*/ 0 w 12232"/>
                  <a:gd name="csY3" fmla="*/ 121072 h 121072"/>
                  <a:gd name="csX4" fmla="*/ 0 w 12232"/>
                  <a:gd name="csY4" fmla="*/ 0 h 121072"/>
                </a:gdLst>
                <a:ahLst/>
                <a:cxnLst>
                  <a:cxn ang="0">
                    <a:pos x="csX0" y="csY0"/>
                  </a:cxn>
                  <a:cxn ang="0">
                    <a:pos x="csX1" y="csY1"/>
                  </a:cxn>
                  <a:cxn ang="0">
                    <a:pos x="csX2" y="csY2"/>
                  </a:cxn>
                  <a:cxn ang="0">
                    <a:pos x="csX3" y="csY3"/>
                  </a:cxn>
                  <a:cxn ang="0">
                    <a:pos x="csX4" y="csY4"/>
                  </a:cxn>
                </a:cxnLst>
                <a:rect l="l" t="t" r="r" b="b"/>
                <a:pathLst>
                  <a:path w="12232" h="121072">
                    <a:moveTo>
                      <a:pt x="0" y="0"/>
                    </a:moveTo>
                    <a:lnTo>
                      <a:pt x="12232" y="0"/>
                    </a:lnTo>
                    <a:lnTo>
                      <a:pt x="12232" y="121072"/>
                    </a:lnTo>
                    <a:lnTo>
                      <a:pt x="0" y="121072"/>
                    </a:lnTo>
                    <a:lnTo>
                      <a:pt x="0" y="0"/>
                    </a:lnTo>
                    <a:close/>
                  </a:path>
                </a:pathLst>
              </a:custGeom>
              <a:solidFill>
                <a:srgbClr val="000000"/>
              </a:solidFill>
              <a:ln w="13571" cap="flat">
                <a:noFill/>
                <a:prstDash val="solid"/>
                <a:miter/>
              </a:ln>
            </p:spPr>
            <p:txBody>
              <a:bodyPr/>
              <a:lstStyle/>
              <a:p>
                <a:endParaRPr lang="en-US"/>
              </a:p>
            </p:txBody>
          </p:sp>
          <p:sp>
            <p:nvSpPr>
              <p:cNvPr id="31" name="Freeform 30">
                <a:extLst>
                  <a:ext uri="{FF2B5EF4-FFF2-40B4-BE49-F238E27FC236}">
                    <a16:creationId xmlns:a16="http://schemas.microsoft.com/office/drawing/2014/main" id="{1F5B4DE3-1F7B-36D8-AAC7-E46C9F2ADBFA}"/>
                  </a:ext>
                </a:extLst>
              </p:cNvPr>
              <p:cNvSpPr/>
              <p:nvPr/>
            </p:nvSpPr>
            <p:spPr>
              <a:xfrm>
                <a:off x="5543607" y="4512169"/>
                <a:ext cx="78830" cy="87063"/>
              </a:xfrm>
              <a:custGeom>
                <a:avLst/>
                <a:gdLst>
                  <a:gd name="csX0" fmla="*/ 78830 w 78830"/>
                  <a:gd name="csY0" fmla="*/ 1360 h 87063"/>
                  <a:gd name="csX1" fmla="*/ 78830 w 78830"/>
                  <a:gd name="csY1" fmla="*/ 87063 h 87063"/>
                  <a:gd name="csX2" fmla="*/ 67957 w 78830"/>
                  <a:gd name="csY2" fmla="*/ 87063 h 87063"/>
                  <a:gd name="csX3" fmla="*/ 67957 w 78830"/>
                  <a:gd name="csY3" fmla="*/ 70739 h 87063"/>
                  <a:gd name="csX4" fmla="*/ 36697 w 78830"/>
                  <a:gd name="csY4" fmla="*/ 87063 h 87063"/>
                  <a:gd name="csX5" fmla="*/ 0 w 78830"/>
                  <a:gd name="csY5" fmla="*/ 50333 h 87063"/>
                  <a:gd name="csX6" fmla="*/ 0 w 78830"/>
                  <a:gd name="csY6" fmla="*/ 0 h 87063"/>
                  <a:gd name="csX7" fmla="*/ 12232 w 78830"/>
                  <a:gd name="csY7" fmla="*/ 0 h 87063"/>
                  <a:gd name="csX8" fmla="*/ 12232 w 78830"/>
                  <a:gd name="csY8" fmla="*/ 48973 h 87063"/>
                  <a:gd name="csX9" fmla="*/ 38056 w 78830"/>
                  <a:gd name="csY9" fmla="*/ 76180 h 87063"/>
                  <a:gd name="csX10" fmla="*/ 66598 w 78830"/>
                  <a:gd name="csY10" fmla="*/ 44892 h 87063"/>
                  <a:gd name="csX11" fmla="*/ 66598 w 78830"/>
                  <a:gd name="csY11" fmla="*/ 0 h 87063"/>
                  <a:gd name="csX12" fmla="*/ 78830 w 78830"/>
                  <a:gd name="csY12" fmla="*/ 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8830" h="87063">
                    <a:moveTo>
                      <a:pt x="78830" y="1360"/>
                    </a:moveTo>
                    <a:lnTo>
                      <a:pt x="78830" y="87063"/>
                    </a:lnTo>
                    <a:lnTo>
                      <a:pt x="67957" y="87063"/>
                    </a:lnTo>
                    <a:lnTo>
                      <a:pt x="67957" y="70739"/>
                    </a:lnTo>
                    <a:cubicBezTo>
                      <a:pt x="62521" y="81622"/>
                      <a:pt x="50288" y="87063"/>
                      <a:pt x="36697" y="87063"/>
                    </a:cubicBezTo>
                    <a:cubicBezTo>
                      <a:pt x="14951" y="87063"/>
                      <a:pt x="0" y="74820"/>
                      <a:pt x="0" y="50333"/>
                    </a:cubicBezTo>
                    <a:lnTo>
                      <a:pt x="0" y="0"/>
                    </a:lnTo>
                    <a:lnTo>
                      <a:pt x="12232" y="0"/>
                    </a:lnTo>
                    <a:lnTo>
                      <a:pt x="12232" y="48973"/>
                    </a:lnTo>
                    <a:cubicBezTo>
                      <a:pt x="12232" y="66658"/>
                      <a:pt x="21746" y="76180"/>
                      <a:pt x="38056" y="76180"/>
                    </a:cubicBezTo>
                    <a:cubicBezTo>
                      <a:pt x="54366" y="76180"/>
                      <a:pt x="66598" y="63937"/>
                      <a:pt x="66598" y="44892"/>
                    </a:cubicBezTo>
                    <a:lnTo>
                      <a:pt x="66598" y="0"/>
                    </a:lnTo>
                    <a:lnTo>
                      <a:pt x="78830" y="0"/>
                    </a:lnTo>
                    <a:close/>
                  </a:path>
                </a:pathLst>
              </a:custGeom>
              <a:solidFill>
                <a:srgbClr val="000000"/>
              </a:solidFill>
              <a:ln w="13571" cap="flat">
                <a:noFill/>
                <a:prstDash val="solid"/>
                <a:miter/>
              </a:ln>
            </p:spPr>
            <p:txBody>
              <a:bodyPr/>
              <a:lstStyle/>
              <a:p>
                <a:endParaRPr lang="en-US"/>
              </a:p>
            </p:txBody>
          </p:sp>
          <p:sp>
            <p:nvSpPr>
              <p:cNvPr id="32" name="Freeform 31">
                <a:extLst>
                  <a:ext uri="{FF2B5EF4-FFF2-40B4-BE49-F238E27FC236}">
                    <a16:creationId xmlns:a16="http://schemas.microsoft.com/office/drawing/2014/main" id="{2FC4C02B-5E91-7E44-2735-45A0754A83D3}"/>
                  </a:ext>
                </a:extLst>
              </p:cNvPr>
              <p:cNvSpPr/>
              <p:nvPr/>
            </p:nvSpPr>
            <p:spPr>
              <a:xfrm>
                <a:off x="5646902" y="4510809"/>
                <a:ext cx="72034" cy="88423"/>
              </a:xfrm>
              <a:custGeom>
                <a:avLst/>
                <a:gdLst>
                  <a:gd name="csX0" fmla="*/ 72034 w 72034"/>
                  <a:gd name="csY0" fmla="*/ 35369 h 88423"/>
                  <a:gd name="csX1" fmla="*/ 72034 w 72034"/>
                  <a:gd name="csY1" fmla="*/ 88424 h 88423"/>
                  <a:gd name="csX2" fmla="*/ 61161 w 72034"/>
                  <a:gd name="csY2" fmla="*/ 88424 h 88423"/>
                  <a:gd name="csX3" fmla="*/ 61161 w 72034"/>
                  <a:gd name="csY3" fmla="*/ 74820 h 88423"/>
                  <a:gd name="csX4" fmla="*/ 31260 w 72034"/>
                  <a:gd name="csY4" fmla="*/ 88424 h 88423"/>
                  <a:gd name="csX5" fmla="*/ 0 w 72034"/>
                  <a:gd name="csY5" fmla="*/ 63937 h 88423"/>
                  <a:gd name="csX6" fmla="*/ 32619 w 72034"/>
                  <a:gd name="csY6" fmla="*/ 39450 h 88423"/>
                  <a:gd name="csX7" fmla="*/ 59802 w 72034"/>
                  <a:gd name="csY7" fmla="*/ 39450 h 88423"/>
                  <a:gd name="csX8" fmla="*/ 59802 w 72034"/>
                  <a:gd name="csY8" fmla="*/ 34009 h 88423"/>
                  <a:gd name="csX9" fmla="*/ 35338 w 72034"/>
                  <a:gd name="csY9" fmla="*/ 10883 h 88423"/>
                  <a:gd name="csX10" fmla="*/ 6796 w 72034"/>
                  <a:gd name="csY10" fmla="*/ 20405 h 88423"/>
                  <a:gd name="csX11" fmla="*/ 1359 w 72034"/>
                  <a:gd name="csY11" fmla="*/ 12243 h 88423"/>
                  <a:gd name="csX12" fmla="*/ 36697 w 72034"/>
                  <a:gd name="csY12" fmla="*/ 0 h 88423"/>
                  <a:gd name="csX13" fmla="*/ 72034 w 72034"/>
                  <a:gd name="csY13" fmla="*/ 32649 h 88423"/>
                  <a:gd name="csX14" fmla="*/ 61161 w 72034"/>
                  <a:gd name="csY14" fmla="*/ 62577 h 88423"/>
                  <a:gd name="csX15" fmla="*/ 61161 w 72034"/>
                  <a:gd name="csY15" fmla="*/ 48973 h 88423"/>
                  <a:gd name="csX16" fmla="*/ 33979 w 72034"/>
                  <a:gd name="csY16" fmla="*/ 48973 h 88423"/>
                  <a:gd name="csX17" fmla="*/ 12232 w 72034"/>
                  <a:gd name="csY17" fmla="*/ 63937 h 88423"/>
                  <a:gd name="csX18" fmla="*/ 33979 w 72034"/>
                  <a:gd name="csY18" fmla="*/ 80261 h 88423"/>
                  <a:gd name="csX19" fmla="*/ 61161 w 72034"/>
                  <a:gd name="csY19" fmla="*/ 62577 h 88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2034" h="88423">
                    <a:moveTo>
                      <a:pt x="72034" y="35369"/>
                    </a:moveTo>
                    <a:lnTo>
                      <a:pt x="72034" y="88424"/>
                    </a:lnTo>
                    <a:lnTo>
                      <a:pt x="61161" y="88424"/>
                    </a:lnTo>
                    <a:lnTo>
                      <a:pt x="61161" y="74820"/>
                    </a:lnTo>
                    <a:cubicBezTo>
                      <a:pt x="55725" y="82982"/>
                      <a:pt x="46211" y="88424"/>
                      <a:pt x="31260" y="88424"/>
                    </a:cubicBezTo>
                    <a:cubicBezTo>
                      <a:pt x="16310" y="88424"/>
                      <a:pt x="0" y="78901"/>
                      <a:pt x="0" y="63937"/>
                    </a:cubicBezTo>
                    <a:cubicBezTo>
                      <a:pt x="0" y="48973"/>
                      <a:pt x="8155" y="39450"/>
                      <a:pt x="32619" y="39450"/>
                    </a:cubicBezTo>
                    <a:lnTo>
                      <a:pt x="59802" y="39450"/>
                    </a:lnTo>
                    <a:lnTo>
                      <a:pt x="59802" y="34009"/>
                    </a:lnTo>
                    <a:cubicBezTo>
                      <a:pt x="59802" y="19045"/>
                      <a:pt x="51647" y="10883"/>
                      <a:pt x="35338" y="10883"/>
                    </a:cubicBezTo>
                    <a:cubicBezTo>
                      <a:pt x="19028" y="10883"/>
                      <a:pt x="13591" y="14964"/>
                      <a:pt x="6796" y="20405"/>
                    </a:cubicBezTo>
                    <a:lnTo>
                      <a:pt x="1359" y="12243"/>
                    </a:lnTo>
                    <a:cubicBezTo>
                      <a:pt x="9514" y="5441"/>
                      <a:pt x="23105" y="0"/>
                      <a:pt x="36697" y="0"/>
                    </a:cubicBezTo>
                    <a:cubicBezTo>
                      <a:pt x="58443" y="0"/>
                      <a:pt x="72034" y="10883"/>
                      <a:pt x="72034" y="32649"/>
                    </a:cubicBezTo>
                    <a:close/>
                    <a:moveTo>
                      <a:pt x="61161" y="62577"/>
                    </a:moveTo>
                    <a:lnTo>
                      <a:pt x="61161" y="48973"/>
                    </a:lnTo>
                    <a:lnTo>
                      <a:pt x="33979" y="48973"/>
                    </a:lnTo>
                    <a:cubicBezTo>
                      <a:pt x="17669" y="48973"/>
                      <a:pt x="12232" y="55775"/>
                      <a:pt x="12232" y="63937"/>
                    </a:cubicBezTo>
                    <a:cubicBezTo>
                      <a:pt x="12232" y="72099"/>
                      <a:pt x="20387" y="80261"/>
                      <a:pt x="33979" y="80261"/>
                    </a:cubicBezTo>
                    <a:cubicBezTo>
                      <a:pt x="47570" y="80261"/>
                      <a:pt x="57084" y="73459"/>
                      <a:pt x="61161" y="62577"/>
                    </a:cubicBezTo>
                    <a:close/>
                  </a:path>
                </a:pathLst>
              </a:custGeom>
              <a:solidFill>
                <a:srgbClr val="000000"/>
              </a:solidFill>
              <a:ln w="13571" cap="flat">
                <a:noFill/>
                <a:prstDash val="solid"/>
                <a:miter/>
              </a:ln>
            </p:spPr>
            <p:txBody>
              <a:bodyPr/>
              <a:lstStyle/>
              <a:p>
                <a:endParaRPr lang="en-US"/>
              </a:p>
            </p:txBody>
          </p:sp>
          <p:sp>
            <p:nvSpPr>
              <p:cNvPr id="33" name="Freeform 32">
                <a:extLst>
                  <a:ext uri="{FF2B5EF4-FFF2-40B4-BE49-F238E27FC236}">
                    <a16:creationId xmlns:a16="http://schemas.microsoft.com/office/drawing/2014/main" id="{54AC3156-2FCC-1678-13F4-E6D16A7D54BB}"/>
                  </a:ext>
                </a:extLst>
              </p:cNvPr>
              <p:cNvSpPr/>
              <p:nvPr/>
            </p:nvSpPr>
            <p:spPr>
              <a:xfrm>
                <a:off x="5739323" y="4494484"/>
                <a:ext cx="58443" cy="104748"/>
              </a:xfrm>
              <a:custGeom>
                <a:avLst/>
                <a:gdLst>
                  <a:gd name="csX0" fmla="*/ 57084 w 58443"/>
                  <a:gd name="csY0" fmla="*/ 99306 h 104748"/>
                  <a:gd name="csX1" fmla="*/ 39415 w 58443"/>
                  <a:gd name="csY1" fmla="*/ 104748 h 104748"/>
                  <a:gd name="csX2" fmla="*/ 14951 w 58443"/>
                  <a:gd name="csY2" fmla="*/ 80261 h 104748"/>
                  <a:gd name="csX3" fmla="*/ 14951 w 58443"/>
                  <a:gd name="csY3" fmla="*/ 28568 h 104748"/>
                  <a:gd name="csX4" fmla="*/ 0 w 58443"/>
                  <a:gd name="csY4" fmla="*/ 28568 h 104748"/>
                  <a:gd name="csX5" fmla="*/ 0 w 58443"/>
                  <a:gd name="csY5" fmla="*/ 19045 h 104748"/>
                  <a:gd name="csX6" fmla="*/ 14951 w 58443"/>
                  <a:gd name="csY6" fmla="*/ 19045 h 104748"/>
                  <a:gd name="csX7" fmla="*/ 14951 w 58443"/>
                  <a:gd name="csY7" fmla="*/ 0 h 104748"/>
                  <a:gd name="csX8" fmla="*/ 27183 w 58443"/>
                  <a:gd name="csY8" fmla="*/ 0 h 104748"/>
                  <a:gd name="csX9" fmla="*/ 27183 w 58443"/>
                  <a:gd name="csY9" fmla="*/ 19045 h 104748"/>
                  <a:gd name="csX10" fmla="*/ 53006 w 58443"/>
                  <a:gd name="csY10" fmla="*/ 19045 h 104748"/>
                  <a:gd name="csX11" fmla="*/ 53006 w 58443"/>
                  <a:gd name="csY11" fmla="*/ 28568 h 104748"/>
                  <a:gd name="csX12" fmla="*/ 27183 w 58443"/>
                  <a:gd name="csY12" fmla="*/ 28568 h 104748"/>
                  <a:gd name="csX13" fmla="*/ 27183 w 58443"/>
                  <a:gd name="csY13" fmla="*/ 80261 h 104748"/>
                  <a:gd name="csX14" fmla="*/ 42133 w 58443"/>
                  <a:gd name="csY14" fmla="*/ 96586 h 104748"/>
                  <a:gd name="csX15" fmla="*/ 54366 w 58443"/>
                  <a:gd name="csY15" fmla="*/ 92505 h 104748"/>
                  <a:gd name="csX16" fmla="*/ 58443 w 58443"/>
                  <a:gd name="csY16" fmla="*/ 100667 h 1047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8">
                    <a:moveTo>
                      <a:pt x="57084" y="99306"/>
                    </a:moveTo>
                    <a:cubicBezTo>
                      <a:pt x="53006" y="103388"/>
                      <a:pt x="46211" y="104748"/>
                      <a:pt x="39415" y="104748"/>
                    </a:cubicBezTo>
                    <a:cubicBezTo>
                      <a:pt x="23105" y="104748"/>
                      <a:pt x="14951" y="95225"/>
                      <a:pt x="14951" y="80261"/>
                    </a:cubicBezTo>
                    <a:lnTo>
                      <a:pt x="14951" y="28568"/>
                    </a:lnTo>
                    <a:lnTo>
                      <a:pt x="0" y="28568"/>
                    </a:lnTo>
                    <a:lnTo>
                      <a:pt x="0" y="19045"/>
                    </a:lnTo>
                    <a:lnTo>
                      <a:pt x="14951" y="19045"/>
                    </a:lnTo>
                    <a:lnTo>
                      <a:pt x="14951" y="0"/>
                    </a:lnTo>
                    <a:lnTo>
                      <a:pt x="27183" y="0"/>
                    </a:lnTo>
                    <a:lnTo>
                      <a:pt x="27183" y="19045"/>
                    </a:lnTo>
                    <a:lnTo>
                      <a:pt x="53006" y="19045"/>
                    </a:lnTo>
                    <a:lnTo>
                      <a:pt x="53006" y="28568"/>
                    </a:lnTo>
                    <a:lnTo>
                      <a:pt x="27183" y="28568"/>
                    </a:lnTo>
                    <a:lnTo>
                      <a:pt x="27183" y="80261"/>
                    </a:lnTo>
                    <a:cubicBezTo>
                      <a:pt x="27183" y="89784"/>
                      <a:pt x="32619" y="96586"/>
                      <a:pt x="42133" y="96586"/>
                    </a:cubicBezTo>
                    <a:cubicBezTo>
                      <a:pt x="51647" y="96586"/>
                      <a:pt x="51647" y="95225"/>
                      <a:pt x="54366" y="92505"/>
                    </a:cubicBezTo>
                    <a:lnTo>
                      <a:pt x="58443" y="100667"/>
                    </a:lnTo>
                    <a:close/>
                  </a:path>
                </a:pathLst>
              </a:custGeom>
              <a:solidFill>
                <a:srgbClr val="000000"/>
              </a:solidFill>
              <a:ln w="13571" cap="flat">
                <a:noFill/>
                <a:prstDash val="solid"/>
                <a:miter/>
              </a:ln>
            </p:spPr>
            <p:txBody>
              <a:bodyPr/>
              <a:lstStyle/>
              <a:p>
                <a:endParaRPr lang="en-US"/>
              </a:p>
            </p:txBody>
          </p:sp>
          <p:sp>
            <p:nvSpPr>
              <p:cNvPr id="34" name="Freeform 33">
                <a:extLst>
                  <a:ext uri="{FF2B5EF4-FFF2-40B4-BE49-F238E27FC236}">
                    <a16:creationId xmlns:a16="http://schemas.microsoft.com/office/drawing/2014/main" id="{28B0693E-0DED-E52C-9C29-B57BEF20217D}"/>
                  </a:ext>
                </a:extLst>
              </p:cNvPr>
              <p:cNvSpPr/>
              <p:nvPr/>
            </p:nvSpPr>
            <p:spPr>
              <a:xfrm>
                <a:off x="5805921" y="4513529"/>
                <a:ext cx="84266" cy="87063"/>
              </a:xfrm>
              <a:custGeom>
                <a:avLst/>
                <a:gdLst>
                  <a:gd name="csX0" fmla="*/ 82908 w 84266"/>
                  <a:gd name="csY0" fmla="*/ 46252 h 87063"/>
                  <a:gd name="csX1" fmla="*/ 10873 w 84266"/>
                  <a:gd name="csY1" fmla="*/ 46252 h 87063"/>
                  <a:gd name="csX2" fmla="*/ 44852 w 84266"/>
                  <a:gd name="csY2" fmla="*/ 76180 h 87063"/>
                  <a:gd name="csX3" fmla="*/ 70675 w 84266"/>
                  <a:gd name="csY3" fmla="*/ 65297 h 87063"/>
                  <a:gd name="csX4" fmla="*/ 77471 w 84266"/>
                  <a:gd name="csY4" fmla="*/ 73459 h 87063"/>
                  <a:gd name="csX5" fmla="*/ 44852 w 84266"/>
                  <a:gd name="csY5" fmla="*/ 87063 h 87063"/>
                  <a:gd name="csX6" fmla="*/ 0 w 84266"/>
                  <a:gd name="csY6" fmla="*/ 43532 h 87063"/>
                  <a:gd name="csX7" fmla="*/ 42133 w 84266"/>
                  <a:gd name="csY7" fmla="*/ 0 h 87063"/>
                  <a:gd name="csX8" fmla="*/ 84267 w 84266"/>
                  <a:gd name="csY8" fmla="*/ 43532 h 87063"/>
                  <a:gd name="csX9" fmla="*/ 84267 w 84266"/>
                  <a:gd name="csY9" fmla="*/ 47613 h 87063"/>
                  <a:gd name="csX10" fmla="*/ 10873 w 84266"/>
                  <a:gd name="csY10" fmla="*/ 38090 h 87063"/>
                  <a:gd name="csX11" fmla="*/ 72035 w 84266"/>
                  <a:gd name="csY11" fmla="*/ 38090 h 87063"/>
                  <a:gd name="csX12" fmla="*/ 42133 w 84266"/>
                  <a:gd name="csY12" fmla="*/ 9522 h 87063"/>
                  <a:gd name="csX13" fmla="*/ 12232 w 84266"/>
                  <a:gd name="csY13" fmla="*/ 38090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87063">
                    <a:moveTo>
                      <a:pt x="82908" y="46252"/>
                    </a:moveTo>
                    <a:lnTo>
                      <a:pt x="10873" y="46252"/>
                    </a:lnTo>
                    <a:cubicBezTo>
                      <a:pt x="10873" y="63937"/>
                      <a:pt x="25824" y="76180"/>
                      <a:pt x="44852" y="76180"/>
                    </a:cubicBezTo>
                    <a:cubicBezTo>
                      <a:pt x="63880" y="76180"/>
                      <a:pt x="65239" y="72099"/>
                      <a:pt x="70675" y="65297"/>
                    </a:cubicBezTo>
                    <a:lnTo>
                      <a:pt x="77471" y="73459"/>
                    </a:lnTo>
                    <a:cubicBezTo>
                      <a:pt x="69316" y="82982"/>
                      <a:pt x="58443" y="87063"/>
                      <a:pt x="44852" y="87063"/>
                    </a:cubicBezTo>
                    <a:cubicBezTo>
                      <a:pt x="17669" y="87063"/>
                      <a:pt x="0" y="69378"/>
                      <a:pt x="0" y="43532"/>
                    </a:cubicBezTo>
                    <a:cubicBezTo>
                      <a:pt x="0" y="17685"/>
                      <a:pt x="17669" y="0"/>
                      <a:pt x="42133" y="0"/>
                    </a:cubicBezTo>
                    <a:cubicBezTo>
                      <a:pt x="66598" y="0"/>
                      <a:pt x="84267" y="17685"/>
                      <a:pt x="84267" y="43532"/>
                    </a:cubicBezTo>
                    <a:cubicBezTo>
                      <a:pt x="84267" y="69378"/>
                      <a:pt x="84267" y="46252"/>
                      <a:pt x="84267" y="47613"/>
                    </a:cubicBezTo>
                    <a:close/>
                    <a:moveTo>
                      <a:pt x="10873" y="38090"/>
                    </a:moveTo>
                    <a:lnTo>
                      <a:pt x="72035" y="38090"/>
                    </a:lnTo>
                    <a:cubicBezTo>
                      <a:pt x="70675" y="21766"/>
                      <a:pt x="58443" y="9522"/>
                      <a:pt x="42133" y="9522"/>
                    </a:cubicBezTo>
                    <a:cubicBezTo>
                      <a:pt x="25824" y="9522"/>
                      <a:pt x="13591" y="21766"/>
                      <a:pt x="12232" y="38090"/>
                    </a:cubicBezTo>
                    <a:close/>
                  </a:path>
                </a:pathLst>
              </a:custGeom>
              <a:solidFill>
                <a:srgbClr val="000000"/>
              </a:solidFill>
              <a:ln w="13571" cap="flat">
                <a:noFill/>
                <a:prstDash val="solid"/>
                <a:miter/>
              </a:ln>
            </p:spPr>
            <p:txBody>
              <a:bodyPr/>
              <a:lstStyle/>
              <a:p>
                <a:endParaRPr lang="en-US"/>
              </a:p>
            </p:txBody>
          </p:sp>
          <p:sp>
            <p:nvSpPr>
              <p:cNvPr id="35" name="Freeform 34">
                <a:extLst>
                  <a:ext uri="{FF2B5EF4-FFF2-40B4-BE49-F238E27FC236}">
                    <a16:creationId xmlns:a16="http://schemas.microsoft.com/office/drawing/2014/main" id="{7E2F55EA-6AD5-EF4F-8BF6-E4AB6DC03B5D}"/>
                  </a:ext>
                </a:extLst>
              </p:cNvPr>
              <p:cNvSpPr/>
              <p:nvPr/>
            </p:nvSpPr>
            <p:spPr>
              <a:xfrm>
                <a:off x="5202462" y="4680854"/>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1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1"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36" name="Freeform 35">
                <a:extLst>
                  <a:ext uri="{FF2B5EF4-FFF2-40B4-BE49-F238E27FC236}">
                    <a16:creationId xmlns:a16="http://schemas.microsoft.com/office/drawing/2014/main" id="{47D910B4-02AE-15EF-4CEC-464B825209A2}"/>
                  </a:ext>
                </a:extLst>
              </p:cNvPr>
              <p:cNvSpPr/>
              <p:nvPr/>
            </p:nvSpPr>
            <p:spPr>
              <a:xfrm>
                <a:off x="5309834" y="4680854"/>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1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1"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37" name="Freeform 36">
                <a:extLst>
                  <a:ext uri="{FF2B5EF4-FFF2-40B4-BE49-F238E27FC236}">
                    <a16:creationId xmlns:a16="http://schemas.microsoft.com/office/drawing/2014/main" id="{9CCAFC5C-69A9-3EEA-FD80-D4BE20656B14}"/>
                  </a:ext>
                </a:extLst>
              </p:cNvPr>
              <p:cNvSpPr/>
              <p:nvPr/>
            </p:nvSpPr>
            <p:spPr>
              <a:xfrm>
                <a:off x="5411770" y="4680854"/>
                <a:ext cx="81548" cy="115630"/>
              </a:xfrm>
              <a:custGeom>
                <a:avLst/>
                <a:gdLst>
                  <a:gd name="csX0" fmla="*/ 81548 w 81548"/>
                  <a:gd name="csY0" fmla="*/ 81622 h 115630"/>
                  <a:gd name="csX1" fmla="*/ 40774 w 81548"/>
                  <a:gd name="csY1" fmla="*/ 115631 h 115630"/>
                  <a:gd name="csX2" fmla="*/ 0 w 81548"/>
                  <a:gd name="csY2" fmla="*/ 100667 h 115630"/>
                  <a:gd name="csX3" fmla="*/ 5437 w 81548"/>
                  <a:gd name="csY3" fmla="*/ 91144 h 115630"/>
                  <a:gd name="csX4" fmla="*/ 40774 w 81548"/>
                  <a:gd name="csY4" fmla="*/ 104748 h 115630"/>
                  <a:gd name="csX5" fmla="*/ 70675 w 81548"/>
                  <a:gd name="csY5" fmla="*/ 81622 h 115630"/>
                  <a:gd name="csX6" fmla="*/ 39415 w 81548"/>
                  <a:gd name="csY6" fmla="*/ 58495 h 115630"/>
                  <a:gd name="csX7" fmla="*/ 31260 w 81548"/>
                  <a:gd name="csY7" fmla="*/ 58495 h 115630"/>
                  <a:gd name="csX8" fmla="*/ 31260 w 81548"/>
                  <a:gd name="csY8" fmla="*/ 50333 h 115630"/>
                  <a:gd name="csX9" fmla="*/ 62521 w 81548"/>
                  <a:gd name="csY9" fmla="*/ 10883 h 115630"/>
                  <a:gd name="csX10" fmla="*/ 4077 w 81548"/>
                  <a:gd name="csY10" fmla="*/ 10883 h 115630"/>
                  <a:gd name="csX11" fmla="*/ 4077 w 81548"/>
                  <a:gd name="csY11" fmla="*/ 0 h 115630"/>
                  <a:gd name="csX12" fmla="*/ 77471 w 81548"/>
                  <a:gd name="csY12" fmla="*/ 0 h 115630"/>
                  <a:gd name="csX13" fmla="*/ 77471 w 81548"/>
                  <a:gd name="csY13" fmla="*/ 8162 h 115630"/>
                  <a:gd name="csX14" fmla="*/ 44852 w 81548"/>
                  <a:gd name="csY14" fmla="*/ 48973 h 115630"/>
                  <a:gd name="csX15" fmla="*/ 81548 w 81548"/>
                  <a:gd name="csY15" fmla="*/ 81622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81548" h="115630">
                    <a:moveTo>
                      <a:pt x="81548" y="81622"/>
                    </a:moveTo>
                    <a:cubicBezTo>
                      <a:pt x="81548" y="100667"/>
                      <a:pt x="67957" y="115631"/>
                      <a:pt x="40774" y="115631"/>
                    </a:cubicBezTo>
                    <a:cubicBezTo>
                      <a:pt x="13591" y="115631"/>
                      <a:pt x="8155" y="110189"/>
                      <a:pt x="0" y="100667"/>
                    </a:cubicBezTo>
                    <a:lnTo>
                      <a:pt x="5437" y="91144"/>
                    </a:lnTo>
                    <a:cubicBezTo>
                      <a:pt x="12232" y="99306"/>
                      <a:pt x="25824" y="104748"/>
                      <a:pt x="40774" y="104748"/>
                    </a:cubicBezTo>
                    <a:cubicBezTo>
                      <a:pt x="55725" y="104748"/>
                      <a:pt x="70675" y="96586"/>
                      <a:pt x="70675" y="81622"/>
                    </a:cubicBezTo>
                    <a:cubicBezTo>
                      <a:pt x="70675" y="66658"/>
                      <a:pt x="61161" y="58495"/>
                      <a:pt x="39415" y="58495"/>
                    </a:cubicBezTo>
                    <a:lnTo>
                      <a:pt x="31260" y="58495"/>
                    </a:lnTo>
                    <a:lnTo>
                      <a:pt x="31260" y="50333"/>
                    </a:lnTo>
                    <a:lnTo>
                      <a:pt x="62521" y="10883"/>
                    </a:lnTo>
                    <a:lnTo>
                      <a:pt x="4077" y="10883"/>
                    </a:lnTo>
                    <a:lnTo>
                      <a:pt x="4077" y="0"/>
                    </a:lnTo>
                    <a:lnTo>
                      <a:pt x="77471" y="0"/>
                    </a:lnTo>
                    <a:lnTo>
                      <a:pt x="77471" y="8162"/>
                    </a:lnTo>
                    <a:lnTo>
                      <a:pt x="44852" y="48973"/>
                    </a:lnTo>
                    <a:cubicBezTo>
                      <a:pt x="69316" y="48973"/>
                      <a:pt x="81548" y="62577"/>
                      <a:pt x="81548" y="81622"/>
                    </a:cubicBezTo>
                    <a:close/>
                  </a:path>
                </a:pathLst>
              </a:custGeom>
              <a:solidFill>
                <a:srgbClr val="000000"/>
              </a:solidFill>
              <a:ln w="13571" cap="flat">
                <a:noFill/>
                <a:prstDash val="solid"/>
                <a:miter/>
              </a:ln>
            </p:spPr>
            <p:txBody>
              <a:bodyPr/>
              <a:lstStyle/>
              <a:p>
                <a:endParaRPr lang="en-US"/>
              </a:p>
            </p:txBody>
          </p:sp>
          <p:sp>
            <p:nvSpPr>
              <p:cNvPr id="38" name="Freeform 37">
                <a:extLst>
                  <a:ext uri="{FF2B5EF4-FFF2-40B4-BE49-F238E27FC236}">
                    <a16:creationId xmlns:a16="http://schemas.microsoft.com/office/drawing/2014/main" id="{38CCEFD9-C6D5-136D-C5D6-0C1455BD6286}"/>
                  </a:ext>
                </a:extLst>
              </p:cNvPr>
              <p:cNvSpPr/>
              <p:nvPr/>
            </p:nvSpPr>
            <p:spPr>
              <a:xfrm>
                <a:off x="5197026" y="4876746"/>
                <a:ext cx="48929" cy="114270"/>
              </a:xfrm>
              <a:custGeom>
                <a:avLst/>
                <a:gdLst>
                  <a:gd name="csX0" fmla="*/ 48929 w 48929"/>
                  <a:gd name="csY0" fmla="*/ 0 h 114270"/>
                  <a:gd name="csX1" fmla="*/ 48929 w 48929"/>
                  <a:gd name="csY1" fmla="*/ 114270 h 114270"/>
                  <a:gd name="csX2" fmla="*/ 23105 w 48929"/>
                  <a:gd name="csY2" fmla="*/ 114270 h 114270"/>
                  <a:gd name="csX3" fmla="*/ 23105 w 48929"/>
                  <a:gd name="csY3" fmla="*/ 21766 h 114270"/>
                  <a:gd name="csX4" fmla="*/ 0 w 48929"/>
                  <a:gd name="csY4" fmla="*/ 21766 h 114270"/>
                  <a:gd name="csX5" fmla="*/ 0 w 48929"/>
                  <a:gd name="csY5" fmla="*/ 0 h 114270"/>
                  <a:gd name="csX6" fmla="*/ 48929 w 48929"/>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8929" h="114270">
                    <a:moveTo>
                      <a:pt x="48929" y="0"/>
                    </a:moveTo>
                    <a:lnTo>
                      <a:pt x="48929" y="114270"/>
                    </a:lnTo>
                    <a:lnTo>
                      <a:pt x="23105" y="114270"/>
                    </a:lnTo>
                    <a:lnTo>
                      <a:pt x="23105" y="21766"/>
                    </a:lnTo>
                    <a:lnTo>
                      <a:pt x="0" y="21766"/>
                    </a:lnTo>
                    <a:lnTo>
                      <a:pt x="0" y="0"/>
                    </a:lnTo>
                    <a:lnTo>
                      <a:pt x="48929" y="0"/>
                    </a:lnTo>
                    <a:close/>
                  </a:path>
                </a:pathLst>
              </a:custGeom>
              <a:solidFill>
                <a:srgbClr val="000000"/>
              </a:solidFill>
              <a:ln w="13571" cap="flat">
                <a:noFill/>
                <a:prstDash val="solid"/>
                <a:miter/>
              </a:ln>
            </p:spPr>
            <p:txBody>
              <a:bodyPr/>
              <a:lstStyle/>
              <a:p>
                <a:endParaRPr lang="en-US"/>
              </a:p>
            </p:txBody>
          </p:sp>
          <p:sp>
            <p:nvSpPr>
              <p:cNvPr id="39" name="Freeform 38">
                <a:extLst>
                  <a:ext uri="{FF2B5EF4-FFF2-40B4-BE49-F238E27FC236}">
                    <a16:creationId xmlns:a16="http://schemas.microsoft.com/office/drawing/2014/main" id="{0D27310D-3EE3-D9CF-755D-A6DAD139AF20}"/>
                  </a:ext>
                </a:extLst>
              </p:cNvPr>
              <p:cNvSpPr/>
              <p:nvPr/>
            </p:nvSpPr>
            <p:spPr>
              <a:xfrm>
                <a:off x="5264983" y="4878106"/>
                <a:ext cx="106013" cy="114270"/>
              </a:xfrm>
              <a:custGeom>
                <a:avLst/>
                <a:gdLst>
                  <a:gd name="csX0" fmla="*/ 106013 w 106013"/>
                  <a:gd name="csY0" fmla="*/ 89784 h 114270"/>
                  <a:gd name="csX1" fmla="*/ 86985 w 106013"/>
                  <a:gd name="csY1" fmla="*/ 89784 h 114270"/>
                  <a:gd name="csX2" fmla="*/ 86985 w 106013"/>
                  <a:gd name="csY2" fmla="*/ 114270 h 114270"/>
                  <a:gd name="csX3" fmla="*/ 61161 w 106013"/>
                  <a:gd name="csY3" fmla="*/ 114270 h 114270"/>
                  <a:gd name="csX4" fmla="*/ 61161 w 106013"/>
                  <a:gd name="csY4" fmla="*/ 89784 h 114270"/>
                  <a:gd name="csX5" fmla="*/ 0 w 106013"/>
                  <a:gd name="csY5" fmla="*/ 89784 h 114270"/>
                  <a:gd name="csX6" fmla="*/ 0 w 106013"/>
                  <a:gd name="csY6" fmla="*/ 72099 h 114270"/>
                  <a:gd name="csX7" fmla="*/ 54366 w 106013"/>
                  <a:gd name="csY7" fmla="*/ 0 h 114270"/>
                  <a:gd name="csX8" fmla="*/ 81548 w 106013"/>
                  <a:gd name="csY8" fmla="*/ 0 h 114270"/>
                  <a:gd name="csX9" fmla="*/ 31260 w 106013"/>
                  <a:gd name="csY9" fmla="*/ 68018 h 114270"/>
                  <a:gd name="csX10" fmla="*/ 62520 w 106013"/>
                  <a:gd name="csY10" fmla="*/ 68018 h 114270"/>
                  <a:gd name="csX11" fmla="*/ 62520 w 106013"/>
                  <a:gd name="csY11" fmla="*/ 46252 h 114270"/>
                  <a:gd name="csX12" fmla="*/ 86985 w 106013"/>
                  <a:gd name="csY12" fmla="*/ 46252 h 114270"/>
                  <a:gd name="csX13" fmla="*/ 86985 w 106013"/>
                  <a:gd name="csY13" fmla="*/ 68018 h 114270"/>
                  <a:gd name="csX14" fmla="*/ 106013 w 106013"/>
                  <a:gd name="csY14" fmla="*/ 68018 h 114270"/>
                  <a:gd name="csX15" fmla="*/ 106013 w 106013"/>
                  <a:gd name="csY15" fmla="*/ 89784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06013" h="114270">
                    <a:moveTo>
                      <a:pt x="106013" y="89784"/>
                    </a:moveTo>
                    <a:lnTo>
                      <a:pt x="86985" y="89784"/>
                    </a:lnTo>
                    <a:lnTo>
                      <a:pt x="86985" y="114270"/>
                    </a:lnTo>
                    <a:lnTo>
                      <a:pt x="61161" y="114270"/>
                    </a:lnTo>
                    <a:lnTo>
                      <a:pt x="61161" y="89784"/>
                    </a:lnTo>
                    <a:lnTo>
                      <a:pt x="0" y="89784"/>
                    </a:lnTo>
                    <a:lnTo>
                      <a:pt x="0" y="72099"/>
                    </a:lnTo>
                    <a:lnTo>
                      <a:pt x="54366" y="0"/>
                    </a:lnTo>
                    <a:lnTo>
                      <a:pt x="81548" y="0"/>
                    </a:lnTo>
                    <a:lnTo>
                      <a:pt x="31260" y="68018"/>
                    </a:lnTo>
                    <a:lnTo>
                      <a:pt x="62520" y="68018"/>
                    </a:lnTo>
                    <a:lnTo>
                      <a:pt x="62520" y="46252"/>
                    </a:lnTo>
                    <a:lnTo>
                      <a:pt x="86985" y="46252"/>
                    </a:lnTo>
                    <a:lnTo>
                      <a:pt x="86985" y="68018"/>
                    </a:lnTo>
                    <a:lnTo>
                      <a:pt x="106013" y="68018"/>
                    </a:lnTo>
                    <a:lnTo>
                      <a:pt x="106013" y="89784"/>
                    </a:lnTo>
                    <a:close/>
                  </a:path>
                </a:pathLst>
              </a:custGeom>
              <a:solidFill>
                <a:srgbClr val="000000"/>
              </a:solidFill>
              <a:ln w="13571" cap="flat">
                <a:noFill/>
                <a:prstDash val="solid"/>
                <a:miter/>
              </a:ln>
            </p:spPr>
            <p:txBody>
              <a:bodyPr/>
              <a:lstStyle/>
              <a:p>
                <a:endParaRPr lang="en-US"/>
              </a:p>
            </p:txBody>
          </p:sp>
          <p:sp>
            <p:nvSpPr>
              <p:cNvPr id="40" name="Freeform 39">
                <a:extLst>
                  <a:ext uri="{FF2B5EF4-FFF2-40B4-BE49-F238E27FC236}">
                    <a16:creationId xmlns:a16="http://schemas.microsoft.com/office/drawing/2014/main" id="{644AFB0E-3069-19E1-6C39-B0ECBB9668D5}"/>
                  </a:ext>
                </a:extLst>
              </p:cNvPr>
              <p:cNvSpPr/>
              <p:nvPr/>
            </p:nvSpPr>
            <p:spPr>
              <a:xfrm>
                <a:off x="5370996" y="4876746"/>
                <a:ext cx="134554" cy="115630"/>
              </a:xfrm>
              <a:custGeom>
                <a:avLst/>
                <a:gdLst>
                  <a:gd name="csX0" fmla="*/ 0 w 134554"/>
                  <a:gd name="csY0" fmla="*/ 31288 h 115630"/>
                  <a:gd name="csX1" fmla="*/ 28542 w 134554"/>
                  <a:gd name="csY1" fmla="*/ 0 h 115630"/>
                  <a:gd name="csX2" fmla="*/ 57084 w 134554"/>
                  <a:gd name="csY2" fmla="*/ 31288 h 115630"/>
                  <a:gd name="csX3" fmla="*/ 28542 w 134554"/>
                  <a:gd name="csY3" fmla="*/ 62577 h 115630"/>
                  <a:gd name="csX4" fmla="*/ 0 w 134554"/>
                  <a:gd name="csY4" fmla="*/ 31288 h 115630"/>
                  <a:gd name="csX5" fmla="*/ 40774 w 134554"/>
                  <a:gd name="csY5" fmla="*/ 31288 h 115630"/>
                  <a:gd name="csX6" fmla="*/ 28542 w 134554"/>
                  <a:gd name="csY6" fmla="*/ 13604 h 115630"/>
                  <a:gd name="csX7" fmla="*/ 16310 w 134554"/>
                  <a:gd name="csY7" fmla="*/ 31288 h 115630"/>
                  <a:gd name="csX8" fmla="*/ 28542 w 134554"/>
                  <a:gd name="csY8" fmla="*/ 48973 h 115630"/>
                  <a:gd name="csX9" fmla="*/ 40774 w 134554"/>
                  <a:gd name="csY9" fmla="*/ 31288 h 115630"/>
                  <a:gd name="csX10" fmla="*/ 96499 w 134554"/>
                  <a:gd name="csY10" fmla="*/ 0 h 115630"/>
                  <a:gd name="csX11" fmla="*/ 115527 w 134554"/>
                  <a:gd name="csY11" fmla="*/ 0 h 115630"/>
                  <a:gd name="csX12" fmla="*/ 38056 w 134554"/>
                  <a:gd name="csY12" fmla="*/ 114270 h 115630"/>
                  <a:gd name="csX13" fmla="*/ 19028 w 134554"/>
                  <a:gd name="csY13" fmla="*/ 114270 h 115630"/>
                  <a:gd name="csX14" fmla="*/ 96499 w 134554"/>
                  <a:gd name="csY14" fmla="*/ 0 h 115630"/>
                  <a:gd name="csX15" fmla="*/ 77471 w 134554"/>
                  <a:gd name="csY15" fmla="*/ 84342 h 115630"/>
                  <a:gd name="csX16" fmla="*/ 106013 w 134554"/>
                  <a:gd name="csY16" fmla="*/ 53054 h 115630"/>
                  <a:gd name="csX17" fmla="*/ 134555 w 134554"/>
                  <a:gd name="csY17" fmla="*/ 84342 h 115630"/>
                  <a:gd name="csX18" fmla="*/ 106013 w 134554"/>
                  <a:gd name="csY18" fmla="*/ 115631 h 115630"/>
                  <a:gd name="csX19" fmla="*/ 77471 w 134554"/>
                  <a:gd name="csY19" fmla="*/ 84342 h 115630"/>
                  <a:gd name="csX20" fmla="*/ 118245 w 134554"/>
                  <a:gd name="csY20" fmla="*/ 84342 h 115630"/>
                  <a:gd name="csX21" fmla="*/ 106013 w 134554"/>
                  <a:gd name="csY21" fmla="*/ 66658 h 115630"/>
                  <a:gd name="csX22" fmla="*/ 93781 w 134554"/>
                  <a:gd name="csY22" fmla="*/ 84342 h 115630"/>
                  <a:gd name="csX23" fmla="*/ 106013 w 134554"/>
                  <a:gd name="csY23" fmla="*/ 102027 h 115630"/>
                  <a:gd name="csX24" fmla="*/ 118245 w 134554"/>
                  <a:gd name="csY24" fmla="*/ 84342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4" h="115630">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40774" y="31288"/>
                    </a:moveTo>
                    <a:cubicBezTo>
                      <a:pt x="40774" y="19045"/>
                      <a:pt x="36697" y="13604"/>
                      <a:pt x="28542" y="13604"/>
                    </a:cubicBezTo>
                    <a:cubicBezTo>
                      <a:pt x="20387" y="13604"/>
                      <a:pt x="16310" y="19045"/>
                      <a:pt x="16310" y="31288"/>
                    </a:cubicBezTo>
                    <a:cubicBezTo>
                      <a:pt x="16310" y="43532"/>
                      <a:pt x="21746" y="48973"/>
                      <a:pt x="28542" y="48973"/>
                    </a:cubicBezTo>
                    <a:cubicBezTo>
                      <a:pt x="35338" y="48973"/>
                      <a:pt x="40774" y="43532"/>
                      <a:pt x="40774" y="31288"/>
                    </a:cubicBezTo>
                    <a:close/>
                    <a:moveTo>
                      <a:pt x="96499" y="0"/>
                    </a:moveTo>
                    <a:lnTo>
                      <a:pt x="115527" y="0"/>
                    </a:lnTo>
                    <a:lnTo>
                      <a:pt x="38056" y="114270"/>
                    </a:lnTo>
                    <a:lnTo>
                      <a:pt x="19028" y="114270"/>
                    </a:lnTo>
                    <a:lnTo>
                      <a:pt x="96499" y="0"/>
                    </a:lnTo>
                    <a:close/>
                    <a:moveTo>
                      <a:pt x="77471" y="84342"/>
                    </a:moveTo>
                    <a:cubicBezTo>
                      <a:pt x="77471" y="65297"/>
                      <a:pt x="89703" y="53054"/>
                      <a:pt x="106013" y="53054"/>
                    </a:cubicBezTo>
                    <a:cubicBezTo>
                      <a:pt x="122323" y="53054"/>
                      <a:pt x="134555" y="65297"/>
                      <a:pt x="134555" y="84342"/>
                    </a:cubicBezTo>
                    <a:cubicBezTo>
                      <a:pt x="134555" y="103388"/>
                      <a:pt x="122323" y="115631"/>
                      <a:pt x="106013" y="115631"/>
                    </a:cubicBezTo>
                    <a:cubicBezTo>
                      <a:pt x="89703" y="115631"/>
                      <a:pt x="77471" y="103388"/>
                      <a:pt x="77471" y="84342"/>
                    </a:cubicBezTo>
                    <a:close/>
                    <a:moveTo>
                      <a:pt x="118245" y="84342"/>
                    </a:moveTo>
                    <a:cubicBezTo>
                      <a:pt x="118245" y="72099"/>
                      <a:pt x="114168" y="66658"/>
                      <a:pt x="106013" y="66658"/>
                    </a:cubicBezTo>
                    <a:cubicBezTo>
                      <a:pt x="97858" y="66658"/>
                      <a:pt x="93781" y="72099"/>
                      <a:pt x="93781" y="84342"/>
                    </a:cubicBezTo>
                    <a:cubicBezTo>
                      <a:pt x="93781" y="96586"/>
                      <a:pt x="99217" y="102027"/>
                      <a:pt x="106013" y="102027"/>
                    </a:cubicBezTo>
                    <a:cubicBezTo>
                      <a:pt x="112809" y="102027"/>
                      <a:pt x="118245" y="96586"/>
                      <a:pt x="118245" y="84342"/>
                    </a:cubicBezTo>
                    <a:close/>
                  </a:path>
                </a:pathLst>
              </a:custGeom>
              <a:solidFill>
                <a:srgbClr val="000000"/>
              </a:solidFill>
              <a:ln w="13571" cap="flat">
                <a:noFill/>
                <a:prstDash val="solid"/>
                <a:miter/>
              </a:ln>
            </p:spPr>
            <p:txBody>
              <a:bodyPr/>
              <a:lstStyle/>
              <a:p>
                <a:endParaRPr lang="en-US"/>
              </a:p>
            </p:txBody>
          </p:sp>
        </p:grpSp>
        <p:sp>
          <p:nvSpPr>
            <p:cNvPr id="41" name="Freeform 40">
              <a:extLst>
                <a:ext uri="{FF2B5EF4-FFF2-40B4-BE49-F238E27FC236}">
                  <a16:creationId xmlns:a16="http://schemas.microsoft.com/office/drawing/2014/main" id="{58212EA4-E5C1-C4ED-371E-3BF9A0782B1E}"/>
                </a:ext>
              </a:extLst>
            </p:cNvPr>
            <p:cNvSpPr/>
            <p:nvPr/>
          </p:nvSpPr>
          <p:spPr>
            <a:xfrm>
              <a:off x="5201103" y="4294511"/>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rgbClr val="590E91"/>
            </a:solidFill>
            <a:ln w="13571" cap="flat">
              <a:noFill/>
              <a:prstDash val="solid"/>
              <a:miter/>
            </a:ln>
          </p:spPr>
          <p:txBody>
            <a:bodyPr/>
            <a:lstStyle/>
            <a:p>
              <a:endParaRPr lang="en-US"/>
            </a:p>
          </p:txBody>
        </p:sp>
      </p:grpSp>
      <p:grpSp>
        <p:nvGrpSpPr>
          <p:cNvPr id="42" name="Picture 2">
            <a:extLst>
              <a:ext uri="{FF2B5EF4-FFF2-40B4-BE49-F238E27FC236}">
                <a16:creationId xmlns:a16="http://schemas.microsoft.com/office/drawing/2014/main" id="{50DBD703-75F6-DA1E-D241-F4841FB4F969}"/>
              </a:ext>
            </a:extLst>
          </p:cNvPr>
          <p:cNvGrpSpPr/>
          <p:nvPr/>
        </p:nvGrpSpPr>
        <p:grpSpPr>
          <a:xfrm>
            <a:off x="9439187" y="4151980"/>
            <a:ext cx="691803" cy="695144"/>
            <a:chOff x="8036272" y="4294511"/>
            <a:chExt cx="691803" cy="695144"/>
          </a:xfrm>
        </p:grpSpPr>
        <p:grpSp>
          <p:nvGrpSpPr>
            <p:cNvPr id="43" name="Picture 2">
              <a:extLst>
                <a:ext uri="{FF2B5EF4-FFF2-40B4-BE49-F238E27FC236}">
                  <a16:creationId xmlns:a16="http://schemas.microsoft.com/office/drawing/2014/main" id="{800A087B-3639-BD77-F86E-6561A597F4D9}"/>
                </a:ext>
              </a:extLst>
            </p:cNvPr>
            <p:cNvGrpSpPr/>
            <p:nvPr/>
          </p:nvGrpSpPr>
          <p:grpSpPr>
            <a:xfrm>
              <a:off x="8036272" y="4480881"/>
              <a:ext cx="691803" cy="508775"/>
              <a:chOff x="8036272" y="4480881"/>
              <a:chExt cx="691803" cy="508775"/>
            </a:xfrm>
            <a:solidFill>
              <a:srgbClr val="000000"/>
            </a:solidFill>
          </p:grpSpPr>
          <p:sp>
            <p:nvSpPr>
              <p:cNvPr id="44" name="Freeform 43">
                <a:extLst>
                  <a:ext uri="{FF2B5EF4-FFF2-40B4-BE49-F238E27FC236}">
                    <a16:creationId xmlns:a16="http://schemas.microsoft.com/office/drawing/2014/main" id="{1B24EA5F-6800-201C-9C96-9D1188F64F27}"/>
                  </a:ext>
                </a:extLst>
              </p:cNvPr>
              <p:cNvSpPr/>
              <p:nvPr/>
            </p:nvSpPr>
            <p:spPr>
              <a:xfrm>
                <a:off x="8036272" y="4480881"/>
                <a:ext cx="115527" cy="114270"/>
              </a:xfrm>
              <a:custGeom>
                <a:avLst/>
                <a:gdLst>
                  <a:gd name="csX0" fmla="*/ 89703 w 115527"/>
                  <a:gd name="csY0" fmla="*/ 84343 h 114270"/>
                  <a:gd name="csX1" fmla="*/ 25824 w 115527"/>
                  <a:gd name="csY1" fmla="*/ 84343 h 114270"/>
                  <a:gd name="csX2" fmla="*/ 12232 w 115527"/>
                  <a:gd name="csY2" fmla="*/ 114271 h 114270"/>
                  <a:gd name="csX3" fmla="*/ 0 w 115527"/>
                  <a:gd name="csY3" fmla="*/ 114271 h 114270"/>
                  <a:gd name="csX4" fmla="*/ 51647 w 115527"/>
                  <a:gd name="csY4" fmla="*/ 0 h 114270"/>
                  <a:gd name="csX5" fmla="*/ 63880 w 115527"/>
                  <a:gd name="csY5" fmla="*/ 0 h 114270"/>
                  <a:gd name="csX6" fmla="*/ 115527 w 115527"/>
                  <a:gd name="csY6" fmla="*/ 114271 h 114270"/>
                  <a:gd name="csX7" fmla="*/ 103295 w 115527"/>
                  <a:gd name="csY7" fmla="*/ 114271 h 114270"/>
                  <a:gd name="csX8" fmla="*/ 89703 w 115527"/>
                  <a:gd name="csY8" fmla="*/ 84343 h 114270"/>
                  <a:gd name="csX9" fmla="*/ 85626 w 115527"/>
                  <a:gd name="csY9" fmla="*/ 74820 h 114270"/>
                  <a:gd name="csX10" fmla="*/ 58443 w 115527"/>
                  <a:gd name="csY10" fmla="*/ 13604 h 114270"/>
                  <a:gd name="csX11" fmla="*/ 31260 w 115527"/>
                  <a:gd name="csY11" fmla="*/ 74820 h 114270"/>
                  <a:gd name="csX12" fmla="*/ 85626 w 115527"/>
                  <a:gd name="csY12" fmla="*/ 7482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5527" h="114270">
                    <a:moveTo>
                      <a:pt x="89703" y="84343"/>
                    </a:moveTo>
                    <a:lnTo>
                      <a:pt x="25824" y="84343"/>
                    </a:lnTo>
                    <a:lnTo>
                      <a:pt x="12232" y="114271"/>
                    </a:lnTo>
                    <a:lnTo>
                      <a:pt x="0" y="114271"/>
                    </a:lnTo>
                    <a:lnTo>
                      <a:pt x="51647" y="0"/>
                    </a:lnTo>
                    <a:lnTo>
                      <a:pt x="63880" y="0"/>
                    </a:lnTo>
                    <a:lnTo>
                      <a:pt x="115527" y="114271"/>
                    </a:lnTo>
                    <a:lnTo>
                      <a:pt x="103295" y="114271"/>
                    </a:lnTo>
                    <a:lnTo>
                      <a:pt x="89703" y="84343"/>
                    </a:lnTo>
                    <a:close/>
                    <a:moveTo>
                      <a:pt x="85626" y="74820"/>
                    </a:moveTo>
                    <a:lnTo>
                      <a:pt x="58443" y="13604"/>
                    </a:lnTo>
                    <a:lnTo>
                      <a:pt x="31260" y="74820"/>
                    </a:lnTo>
                    <a:lnTo>
                      <a:pt x="85626" y="74820"/>
                    </a:lnTo>
                    <a:close/>
                  </a:path>
                </a:pathLst>
              </a:custGeom>
              <a:solidFill>
                <a:srgbClr val="000000"/>
              </a:solidFill>
              <a:ln w="13571" cap="flat">
                <a:noFill/>
                <a:prstDash val="solid"/>
                <a:miter/>
              </a:ln>
            </p:spPr>
            <p:txBody>
              <a:bodyPr/>
              <a:lstStyle/>
              <a:p>
                <a:endParaRPr lang="en-US"/>
              </a:p>
            </p:txBody>
          </p:sp>
          <p:sp>
            <p:nvSpPr>
              <p:cNvPr id="45" name="Freeform 44">
                <a:extLst>
                  <a:ext uri="{FF2B5EF4-FFF2-40B4-BE49-F238E27FC236}">
                    <a16:creationId xmlns:a16="http://schemas.microsoft.com/office/drawing/2014/main" id="{35F1DB91-CABA-D8D4-1911-88F987189451}"/>
                  </a:ext>
                </a:extLst>
              </p:cNvPr>
              <p:cNvSpPr/>
              <p:nvPr/>
            </p:nvSpPr>
            <p:spPr>
              <a:xfrm>
                <a:off x="8159954" y="4509448"/>
                <a:ext cx="77471" cy="87063"/>
              </a:xfrm>
              <a:custGeom>
                <a:avLst/>
                <a:gdLst>
                  <a:gd name="csX0" fmla="*/ 0 w 77471"/>
                  <a:gd name="csY0" fmla="*/ 43532 h 87063"/>
                  <a:gd name="csX1" fmla="*/ 43492 w 77471"/>
                  <a:gd name="csY1" fmla="*/ 0 h 87063"/>
                  <a:gd name="csX2" fmla="*/ 77471 w 77471"/>
                  <a:gd name="csY2" fmla="*/ 16324 h 87063"/>
                  <a:gd name="csX3" fmla="*/ 69316 w 77471"/>
                  <a:gd name="csY3" fmla="*/ 21766 h 87063"/>
                  <a:gd name="csX4" fmla="*/ 44852 w 77471"/>
                  <a:gd name="csY4" fmla="*/ 9522 h 87063"/>
                  <a:gd name="csX5" fmla="*/ 12232 w 77471"/>
                  <a:gd name="csY5" fmla="*/ 43532 h 87063"/>
                  <a:gd name="csX6" fmla="*/ 44852 w 77471"/>
                  <a:gd name="csY6" fmla="*/ 77541 h 87063"/>
                  <a:gd name="csX7" fmla="*/ 69316 w 77471"/>
                  <a:gd name="csY7" fmla="*/ 65297 h 87063"/>
                  <a:gd name="csX8" fmla="*/ 77471 w 77471"/>
                  <a:gd name="csY8" fmla="*/ 70739 h 87063"/>
                  <a:gd name="csX9" fmla="*/ 43492 w 77471"/>
                  <a:gd name="csY9" fmla="*/ 87063 h 87063"/>
                  <a:gd name="csX10" fmla="*/ 0 w 77471"/>
                  <a:gd name="csY10" fmla="*/ 43532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77471" h="87063">
                    <a:moveTo>
                      <a:pt x="0" y="43532"/>
                    </a:moveTo>
                    <a:cubicBezTo>
                      <a:pt x="0" y="17685"/>
                      <a:pt x="19028" y="0"/>
                      <a:pt x="43492" y="0"/>
                    </a:cubicBezTo>
                    <a:cubicBezTo>
                      <a:pt x="67957" y="0"/>
                      <a:pt x="70675" y="5441"/>
                      <a:pt x="77471" y="16324"/>
                    </a:cubicBezTo>
                    <a:lnTo>
                      <a:pt x="69316" y="21766"/>
                    </a:lnTo>
                    <a:cubicBezTo>
                      <a:pt x="63880" y="13604"/>
                      <a:pt x="54366" y="9522"/>
                      <a:pt x="44852" y="9522"/>
                    </a:cubicBezTo>
                    <a:cubicBezTo>
                      <a:pt x="25824" y="9522"/>
                      <a:pt x="12232" y="23126"/>
                      <a:pt x="12232" y="43532"/>
                    </a:cubicBezTo>
                    <a:cubicBezTo>
                      <a:pt x="12232" y="63937"/>
                      <a:pt x="25824" y="77541"/>
                      <a:pt x="44852" y="77541"/>
                    </a:cubicBezTo>
                    <a:cubicBezTo>
                      <a:pt x="63880" y="77541"/>
                      <a:pt x="63880" y="73459"/>
                      <a:pt x="69316" y="65297"/>
                    </a:cubicBezTo>
                    <a:lnTo>
                      <a:pt x="77471" y="70739"/>
                    </a:lnTo>
                    <a:cubicBezTo>
                      <a:pt x="70675" y="81622"/>
                      <a:pt x="58443" y="87063"/>
                      <a:pt x="43492" y="87063"/>
                    </a:cubicBezTo>
                    <a:cubicBezTo>
                      <a:pt x="17669" y="87063"/>
                      <a:pt x="0" y="69379"/>
                      <a:pt x="0" y="43532"/>
                    </a:cubicBezTo>
                    <a:close/>
                  </a:path>
                </a:pathLst>
              </a:custGeom>
              <a:solidFill>
                <a:srgbClr val="000000"/>
              </a:solidFill>
              <a:ln w="13571" cap="flat">
                <a:noFill/>
                <a:prstDash val="solid"/>
                <a:miter/>
              </a:ln>
            </p:spPr>
            <p:txBody>
              <a:bodyPr/>
              <a:lstStyle/>
              <a:p>
                <a:endParaRPr lang="en-US"/>
              </a:p>
            </p:txBody>
          </p:sp>
          <p:sp>
            <p:nvSpPr>
              <p:cNvPr id="46" name="Freeform 45">
                <a:extLst>
                  <a:ext uri="{FF2B5EF4-FFF2-40B4-BE49-F238E27FC236}">
                    <a16:creationId xmlns:a16="http://schemas.microsoft.com/office/drawing/2014/main" id="{C3439166-8421-435C-E67E-3C5CB55552FD}"/>
                  </a:ext>
                </a:extLst>
              </p:cNvPr>
              <p:cNvSpPr/>
              <p:nvPr/>
            </p:nvSpPr>
            <p:spPr>
              <a:xfrm>
                <a:off x="8248298" y="4490403"/>
                <a:ext cx="58443" cy="104747"/>
              </a:xfrm>
              <a:custGeom>
                <a:avLst/>
                <a:gdLst>
                  <a:gd name="csX0" fmla="*/ 57084 w 58443"/>
                  <a:gd name="csY0" fmla="*/ 99306 h 104747"/>
                  <a:gd name="csX1" fmla="*/ 39415 w 58443"/>
                  <a:gd name="csY1" fmla="*/ 104748 h 104747"/>
                  <a:gd name="csX2" fmla="*/ 14950 w 58443"/>
                  <a:gd name="csY2" fmla="*/ 80261 h 104747"/>
                  <a:gd name="csX3" fmla="*/ 14950 w 58443"/>
                  <a:gd name="csY3" fmla="*/ 28567 h 104747"/>
                  <a:gd name="csX4" fmla="*/ 0 w 58443"/>
                  <a:gd name="csY4" fmla="*/ 28567 h 104747"/>
                  <a:gd name="csX5" fmla="*/ 0 w 58443"/>
                  <a:gd name="csY5" fmla="*/ 19045 h 104747"/>
                  <a:gd name="csX6" fmla="*/ 14950 w 58443"/>
                  <a:gd name="csY6" fmla="*/ 19045 h 104747"/>
                  <a:gd name="csX7" fmla="*/ 14950 w 58443"/>
                  <a:gd name="csY7" fmla="*/ 0 h 104747"/>
                  <a:gd name="csX8" fmla="*/ 27183 w 58443"/>
                  <a:gd name="csY8" fmla="*/ 0 h 104747"/>
                  <a:gd name="csX9" fmla="*/ 27183 w 58443"/>
                  <a:gd name="csY9" fmla="*/ 19045 h 104747"/>
                  <a:gd name="csX10" fmla="*/ 53006 w 58443"/>
                  <a:gd name="csY10" fmla="*/ 19045 h 104747"/>
                  <a:gd name="csX11" fmla="*/ 53006 w 58443"/>
                  <a:gd name="csY11" fmla="*/ 28567 h 104747"/>
                  <a:gd name="csX12" fmla="*/ 27183 w 58443"/>
                  <a:gd name="csY12" fmla="*/ 28567 h 104747"/>
                  <a:gd name="csX13" fmla="*/ 27183 w 58443"/>
                  <a:gd name="csY13" fmla="*/ 80261 h 104747"/>
                  <a:gd name="csX14" fmla="*/ 42133 w 58443"/>
                  <a:gd name="csY14" fmla="*/ 96586 h 104747"/>
                  <a:gd name="csX15" fmla="*/ 54366 w 58443"/>
                  <a:gd name="csY15" fmla="*/ 92504 h 104747"/>
                  <a:gd name="csX16" fmla="*/ 58443 w 58443"/>
                  <a:gd name="csY16" fmla="*/ 100667 h 1047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8443" h="104747">
                    <a:moveTo>
                      <a:pt x="57084" y="99306"/>
                    </a:moveTo>
                    <a:cubicBezTo>
                      <a:pt x="53006" y="103387"/>
                      <a:pt x="46211" y="104748"/>
                      <a:pt x="39415" y="104748"/>
                    </a:cubicBezTo>
                    <a:cubicBezTo>
                      <a:pt x="23105" y="104748"/>
                      <a:pt x="14950" y="95225"/>
                      <a:pt x="14950" y="80261"/>
                    </a:cubicBezTo>
                    <a:lnTo>
                      <a:pt x="14950" y="28567"/>
                    </a:lnTo>
                    <a:lnTo>
                      <a:pt x="0" y="28567"/>
                    </a:lnTo>
                    <a:lnTo>
                      <a:pt x="0" y="19045"/>
                    </a:lnTo>
                    <a:lnTo>
                      <a:pt x="14950" y="19045"/>
                    </a:lnTo>
                    <a:lnTo>
                      <a:pt x="14950" y="0"/>
                    </a:lnTo>
                    <a:lnTo>
                      <a:pt x="27183" y="0"/>
                    </a:lnTo>
                    <a:lnTo>
                      <a:pt x="27183" y="19045"/>
                    </a:lnTo>
                    <a:lnTo>
                      <a:pt x="53006" y="19045"/>
                    </a:lnTo>
                    <a:lnTo>
                      <a:pt x="53006" y="28567"/>
                    </a:lnTo>
                    <a:lnTo>
                      <a:pt x="27183" y="28567"/>
                    </a:lnTo>
                    <a:lnTo>
                      <a:pt x="27183" y="80261"/>
                    </a:lnTo>
                    <a:cubicBezTo>
                      <a:pt x="27183" y="89784"/>
                      <a:pt x="32619" y="96586"/>
                      <a:pt x="42133" y="96586"/>
                    </a:cubicBezTo>
                    <a:cubicBezTo>
                      <a:pt x="51647" y="96586"/>
                      <a:pt x="51647" y="95225"/>
                      <a:pt x="54366" y="92504"/>
                    </a:cubicBezTo>
                    <a:lnTo>
                      <a:pt x="58443" y="100667"/>
                    </a:lnTo>
                    <a:close/>
                  </a:path>
                </a:pathLst>
              </a:custGeom>
              <a:solidFill>
                <a:srgbClr val="000000"/>
              </a:solidFill>
              <a:ln w="13571" cap="flat">
                <a:noFill/>
                <a:prstDash val="solid"/>
                <a:miter/>
              </a:ln>
            </p:spPr>
            <p:txBody>
              <a:bodyPr/>
              <a:lstStyle/>
              <a:p>
                <a:endParaRPr lang="en-US"/>
              </a:p>
            </p:txBody>
          </p:sp>
          <p:sp>
            <p:nvSpPr>
              <p:cNvPr id="47" name="Freeform 46">
                <a:extLst>
                  <a:ext uri="{FF2B5EF4-FFF2-40B4-BE49-F238E27FC236}">
                    <a16:creationId xmlns:a16="http://schemas.microsoft.com/office/drawing/2014/main" id="{CFA833A4-CF13-DDAD-F2A5-216D23B41434}"/>
                  </a:ext>
                </a:extLst>
              </p:cNvPr>
              <p:cNvSpPr/>
              <p:nvPr/>
            </p:nvSpPr>
            <p:spPr>
              <a:xfrm>
                <a:off x="8371980" y="4480881"/>
                <a:ext cx="95139" cy="114270"/>
              </a:xfrm>
              <a:custGeom>
                <a:avLst/>
                <a:gdLst>
                  <a:gd name="csX0" fmla="*/ 95140 w 95139"/>
                  <a:gd name="csY0" fmla="*/ 0 h 114270"/>
                  <a:gd name="csX1" fmla="*/ 95140 w 95139"/>
                  <a:gd name="csY1" fmla="*/ 114271 h 114270"/>
                  <a:gd name="csX2" fmla="*/ 85626 w 95139"/>
                  <a:gd name="csY2" fmla="*/ 114271 h 114270"/>
                  <a:gd name="csX3" fmla="*/ 12232 w 95139"/>
                  <a:gd name="csY3" fmla="*/ 21766 h 114270"/>
                  <a:gd name="csX4" fmla="*/ 12232 w 95139"/>
                  <a:gd name="csY4" fmla="*/ 114271 h 114270"/>
                  <a:gd name="csX5" fmla="*/ 0 w 95139"/>
                  <a:gd name="csY5" fmla="*/ 114271 h 114270"/>
                  <a:gd name="csX6" fmla="*/ 0 w 95139"/>
                  <a:gd name="csY6" fmla="*/ 0 h 114270"/>
                  <a:gd name="csX7" fmla="*/ 9514 w 95139"/>
                  <a:gd name="csY7" fmla="*/ 0 h 114270"/>
                  <a:gd name="csX8" fmla="*/ 82908 w 95139"/>
                  <a:gd name="csY8" fmla="*/ 92505 h 114270"/>
                  <a:gd name="csX9" fmla="*/ 82908 w 95139"/>
                  <a:gd name="csY9" fmla="*/ 0 h 114270"/>
                  <a:gd name="csX10" fmla="*/ 95140 w 95139"/>
                  <a:gd name="csY10" fmla="*/ 0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139" h="114270">
                    <a:moveTo>
                      <a:pt x="95140" y="0"/>
                    </a:moveTo>
                    <a:lnTo>
                      <a:pt x="95140" y="114271"/>
                    </a:lnTo>
                    <a:lnTo>
                      <a:pt x="85626" y="114271"/>
                    </a:lnTo>
                    <a:lnTo>
                      <a:pt x="12232" y="21766"/>
                    </a:lnTo>
                    <a:lnTo>
                      <a:pt x="12232" y="114271"/>
                    </a:lnTo>
                    <a:lnTo>
                      <a:pt x="0" y="114271"/>
                    </a:lnTo>
                    <a:lnTo>
                      <a:pt x="0" y="0"/>
                    </a:lnTo>
                    <a:lnTo>
                      <a:pt x="9514" y="0"/>
                    </a:lnTo>
                    <a:lnTo>
                      <a:pt x="82908" y="92505"/>
                    </a:lnTo>
                    <a:lnTo>
                      <a:pt x="82908" y="0"/>
                    </a:lnTo>
                    <a:lnTo>
                      <a:pt x="95140" y="0"/>
                    </a:lnTo>
                    <a:close/>
                  </a:path>
                </a:pathLst>
              </a:custGeom>
              <a:solidFill>
                <a:srgbClr val="000000"/>
              </a:solidFill>
              <a:ln w="13571" cap="flat">
                <a:noFill/>
                <a:prstDash val="solid"/>
                <a:miter/>
              </a:ln>
            </p:spPr>
            <p:txBody>
              <a:bodyPr/>
              <a:lstStyle/>
              <a:p>
                <a:endParaRPr lang="en-US"/>
              </a:p>
            </p:txBody>
          </p:sp>
          <p:sp>
            <p:nvSpPr>
              <p:cNvPr id="48" name="Freeform 47">
                <a:extLst>
                  <a:ext uri="{FF2B5EF4-FFF2-40B4-BE49-F238E27FC236}">
                    <a16:creationId xmlns:a16="http://schemas.microsoft.com/office/drawing/2014/main" id="{56998720-80D0-F3C7-AA30-3B96DFB5E0F7}"/>
                  </a:ext>
                </a:extLst>
              </p:cNvPr>
              <p:cNvSpPr/>
              <p:nvPr/>
            </p:nvSpPr>
            <p:spPr>
              <a:xfrm>
                <a:off x="8494303" y="4509448"/>
                <a:ext cx="86985" cy="87063"/>
              </a:xfrm>
              <a:custGeom>
                <a:avLst/>
                <a:gdLst>
                  <a:gd name="csX0" fmla="*/ 0 w 86985"/>
                  <a:gd name="csY0" fmla="*/ 43532 h 87063"/>
                  <a:gd name="csX1" fmla="*/ 43493 w 86985"/>
                  <a:gd name="csY1" fmla="*/ 0 h 87063"/>
                  <a:gd name="csX2" fmla="*/ 86985 w 86985"/>
                  <a:gd name="csY2" fmla="*/ 43532 h 87063"/>
                  <a:gd name="csX3" fmla="*/ 43493 w 86985"/>
                  <a:gd name="csY3" fmla="*/ 87063 h 87063"/>
                  <a:gd name="csX4" fmla="*/ 0 w 86985"/>
                  <a:gd name="csY4" fmla="*/ 43532 h 87063"/>
                  <a:gd name="csX5" fmla="*/ 74753 w 86985"/>
                  <a:gd name="csY5" fmla="*/ 43532 h 87063"/>
                  <a:gd name="csX6" fmla="*/ 43493 w 86985"/>
                  <a:gd name="csY6" fmla="*/ 9522 h 87063"/>
                  <a:gd name="csX7" fmla="*/ 10873 w 86985"/>
                  <a:gd name="csY7" fmla="*/ 43532 h 87063"/>
                  <a:gd name="csX8" fmla="*/ 43493 w 86985"/>
                  <a:gd name="csY8" fmla="*/ 77541 h 87063"/>
                  <a:gd name="csX9" fmla="*/ 74753 w 86985"/>
                  <a:gd name="csY9" fmla="*/ 43532 h 87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86985" h="87063">
                    <a:moveTo>
                      <a:pt x="0" y="43532"/>
                    </a:moveTo>
                    <a:cubicBezTo>
                      <a:pt x="0" y="17685"/>
                      <a:pt x="19028" y="0"/>
                      <a:pt x="43493" y="0"/>
                    </a:cubicBezTo>
                    <a:cubicBezTo>
                      <a:pt x="67957" y="0"/>
                      <a:pt x="86985" y="17685"/>
                      <a:pt x="86985" y="43532"/>
                    </a:cubicBezTo>
                    <a:cubicBezTo>
                      <a:pt x="86985" y="69379"/>
                      <a:pt x="67957" y="87063"/>
                      <a:pt x="43493" y="87063"/>
                    </a:cubicBezTo>
                    <a:cubicBezTo>
                      <a:pt x="19028" y="87063"/>
                      <a:pt x="0" y="69379"/>
                      <a:pt x="0" y="43532"/>
                    </a:cubicBezTo>
                    <a:close/>
                    <a:moveTo>
                      <a:pt x="74753" y="43532"/>
                    </a:moveTo>
                    <a:cubicBezTo>
                      <a:pt x="74753" y="23126"/>
                      <a:pt x="61161" y="9522"/>
                      <a:pt x="43493" y="9522"/>
                    </a:cubicBezTo>
                    <a:cubicBezTo>
                      <a:pt x="25824" y="9522"/>
                      <a:pt x="10873" y="23126"/>
                      <a:pt x="10873" y="43532"/>
                    </a:cubicBezTo>
                    <a:cubicBezTo>
                      <a:pt x="10873" y="63937"/>
                      <a:pt x="24465" y="77541"/>
                      <a:pt x="43493" y="77541"/>
                    </a:cubicBezTo>
                    <a:cubicBezTo>
                      <a:pt x="62521" y="77541"/>
                      <a:pt x="74753" y="63937"/>
                      <a:pt x="74753" y="43532"/>
                    </a:cubicBezTo>
                    <a:close/>
                  </a:path>
                </a:pathLst>
              </a:custGeom>
              <a:solidFill>
                <a:srgbClr val="000000"/>
              </a:solidFill>
              <a:ln w="13571" cap="flat">
                <a:noFill/>
                <a:prstDash val="solid"/>
                <a:miter/>
              </a:ln>
            </p:spPr>
            <p:txBody>
              <a:bodyPr/>
              <a:lstStyle/>
              <a:p>
                <a:endParaRPr lang="en-US"/>
              </a:p>
            </p:txBody>
          </p:sp>
          <p:sp>
            <p:nvSpPr>
              <p:cNvPr id="49" name="Freeform 48">
                <a:extLst>
                  <a:ext uri="{FF2B5EF4-FFF2-40B4-BE49-F238E27FC236}">
                    <a16:creationId xmlns:a16="http://schemas.microsoft.com/office/drawing/2014/main" id="{57F12AE8-0CB3-E093-29B7-27CA42BA72DA}"/>
                  </a:ext>
                </a:extLst>
              </p:cNvPr>
              <p:cNvSpPr/>
              <p:nvPr/>
            </p:nvSpPr>
            <p:spPr>
              <a:xfrm>
                <a:off x="8586724" y="4509448"/>
                <a:ext cx="141350" cy="85702"/>
              </a:xfrm>
              <a:custGeom>
                <a:avLst/>
                <a:gdLst>
                  <a:gd name="csX0" fmla="*/ 141351 w 141350"/>
                  <a:gd name="csY0" fmla="*/ 0 h 85702"/>
                  <a:gd name="csX1" fmla="*/ 108732 w 141350"/>
                  <a:gd name="csY1" fmla="*/ 85703 h 85702"/>
                  <a:gd name="csX2" fmla="*/ 97858 w 141350"/>
                  <a:gd name="csY2" fmla="*/ 85703 h 85702"/>
                  <a:gd name="csX3" fmla="*/ 70675 w 141350"/>
                  <a:gd name="csY3" fmla="*/ 14964 h 85702"/>
                  <a:gd name="csX4" fmla="*/ 43492 w 141350"/>
                  <a:gd name="csY4" fmla="*/ 85703 h 85702"/>
                  <a:gd name="csX5" fmla="*/ 32620 w 141350"/>
                  <a:gd name="csY5" fmla="*/ 85703 h 85702"/>
                  <a:gd name="csX6" fmla="*/ 0 w 141350"/>
                  <a:gd name="csY6" fmla="*/ 0 h 85702"/>
                  <a:gd name="csX7" fmla="*/ 10873 w 141350"/>
                  <a:gd name="csY7" fmla="*/ 0 h 85702"/>
                  <a:gd name="csX8" fmla="*/ 38056 w 141350"/>
                  <a:gd name="csY8" fmla="*/ 73459 h 85702"/>
                  <a:gd name="csX9" fmla="*/ 65239 w 141350"/>
                  <a:gd name="csY9" fmla="*/ 0 h 85702"/>
                  <a:gd name="csX10" fmla="*/ 74753 w 141350"/>
                  <a:gd name="csY10" fmla="*/ 0 h 85702"/>
                  <a:gd name="csX11" fmla="*/ 101936 w 141350"/>
                  <a:gd name="csY11" fmla="*/ 73459 h 85702"/>
                  <a:gd name="csX12" fmla="*/ 129119 w 141350"/>
                  <a:gd name="csY12" fmla="*/ 0 h 85702"/>
                  <a:gd name="csX13" fmla="*/ 139992 w 141350"/>
                  <a:gd name="csY13" fmla="*/ 0 h 85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1350" h="85702">
                    <a:moveTo>
                      <a:pt x="141351" y="0"/>
                    </a:moveTo>
                    <a:lnTo>
                      <a:pt x="108732" y="85703"/>
                    </a:lnTo>
                    <a:lnTo>
                      <a:pt x="97858" y="85703"/>
                    </a:lnTo>
                    <a:lnTo>
                      <a:pt x="70675" y="14964"/>
                    </a:lnTo>
                    <a:lnTo>
                      <a:pt x="43492" y="85703"/>
                    </a:lnTo>
                    <a:lnTo>
                      <a:pt x="32620" y="85703"/>
                    </a:lnTo>
                    <a:lnTo>
                      <a:pt x="0" y="0"/>
                    </a:lnTo>
                    <a:lnTo>
                      <a:pt x="10873" y="0"/>
                    </a:lnTo>
                    <a:lnTo>
                      <a:pt x="38056" y="73459"/>
                    </a:lnTo>
                    <a:lnTo>
                      <a:pt x="65239" y="0"/>
                    </a:lnTo>
                    <a:lnTo>
                      <a:pt x="74753" y="0"/>
                    </a:lnTo>
                    <a:lnTo>
                      <a:pt x="101936" y="73459"/>
                    </a:lnTo>
                    <a:lnTo>
                      <a:pt x="129119" y="0"/>
                    </a:lnTo>
                    <a:lnTo>
                      <a:pt x="139992" y="0"/>
                    </a:lnTo>
                    <a:close/>
                  </a:path>
                </a:pathLst>
              </a:custGeom>
              <a:solidFill>
                <a:srgbClr val="000000"/>
              </a:solidFill>
              <a:ln w="13571" cap="flat">
                <a:noFill/>
                <a:prstDash val="solid"/>
                <a:miter/>
              </a:ln>
            </p:spPr>
            <p:txBody>
              <a:bodyPr/>
              <a:lstStyle/>
              <a:p>
                <a:endParaRPr lang="en-US"/>
              </a:p>
            </p:txBody>
          </p:sp>
          <p:sp>
            <p:nvSpPr>
              <p:cNvPr id="50" name="Freeform 49">
                <a:extLst>
                  <a:ext uri="{FF2B5EF4-FFF2-40B4-BE49-F238E27FC236}">
                    <a16:creationId xmlns:a16="http://schemas.microsoft.com/office/drawing/2014/main" id="{FC12D564-232F-E4AA-FF22-88A596E2F26D}"/>
                  </a:ext>
                </a:extLst>
              </p:cNvPr>
              <p:cNvSpPr/>
              <p:nvPr/>
            </p:nvSpPr>
            <p:spPr>
              <a:xfrm>
                <a:off x="8036272" y="4676773"/>
                <a:ext cx="39415" cy="114270"/>
              </a:xfrm>
              <a:custGeom>
                <a:avLst/>
                <a:gdLst>
                  <a:gd name="csX0" fmla="*/ 39415 w 39415"/>
                  <a:gd name="csY0" fmla="*/ 0 h 114270"/>
                  <a:gd name="csX1" fmla="*/ 39415 w 39415"/>
                  <a:gd name="csY1" fmla="*/ 114270 h 114270"/>
                  <a:gd name="csX2" fmla="*/ 27183 w 39415"/>
                  <a:gd name="csY2" fmla="*/ 114270 h 114270"/>
                  <a:gd name="csX3" fmla="*/ 27183 w 39415"/>
                  <a:gd name="csY3" fmla="*/ 10883 h 114270"/>
                  <a:gd name="csX4" fmla="*/ 0 w 39415"/>
                  <a:gd name="csY4" fmla="*/ 10883 h 114270"/>
                  <a:gd name="csX5" fmla="*/ 0 w 39415"/>
                  <a:gd name="csY5" fmla="*/ 0 h 114270"/>
                  <a:gd name="csX6" fmla="*/ 38056 w 39415"/>
                  <a:gd name="csY6" fmla="*/ 0 h 11427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9415" h="114270">
                    <a:moveTo>
                      <a:pt x="39415" y="0"/>
                    </a:moveTo>
                    <a:lnTo>
                      <a:pt x="39415" y="114270"/>
                    </a:lnTo>
                    <a:lnTo>
                      <a:pt x="27183" y="114270"/>
                    </a:lnTo>
                    <a:lnTo>
                      <a:pt x="27183" y="10883"/>
                    </a:lnTo>
                    <a:lnTo>
                      <a:pt x="0" y="10883"/>
                    </a:lnTo>
                    <a:lnTo>
                      <a:pt x="0" y="0"/>
                    </a:lnTo>
                    <a:lnTo>
                      <a:pt x="38056" y="0"/>
                    </a:lnTo>
                    <a:close/>
                  </a:path>
                </a:pathLst>
              </a:custGeom>
              <a:solidFill>
                <a:srgbClr val="000000"/>
              </a:solidFill>
              <a:ln w="13571" cap="flat">
                <a:noFill/>
                <a:prstDash val="solid"/>
                <a:miter/>
              </a:ln>
            </p:spPr>
            <p:txBody>
              <a:bodyPr/>
              <a:lstStyle/>
              <a:p>
                <a:endParaRPr lang="en-US"/>
              </a:p>
            </p:txBody>
          </p:sp>
          <p:sp>
            <p:nvSpPr>
              <p:cNvPr id="51" name="Freeform 50">
                <a:extLst>
                  <a:ext uri="{FF2B5EF4-FFF2-40B4-BE49-F238E27FC236}">
                    <a16:creationId xmlns:a16="http://schemas.microsoft.com/office/drawing/2014/main" id="{CF3721F3-3477-BF18-72FB-CEED257E47FD}"/>
                  </a:ext>
                </a:extLst>
              </p:cNvPr>
              <p:cNvSpPr/>
              <p:nvPr/>
            </p:nvSpPr>
            <p:spPr>
              <a:xfrm>
                <a:off x="8102870" y="4776079"/>
                <a:ext cx="17668" cy="39450"/>
              </a:xfrm>
              <a:custGeom>
                <a:avLst/>
                <a:gdLst>
                  <a:gd name="csX0" fmla="*/ 17669 w 17668"/>
                  <a:gd name="csY0" fmla="*/ 6802 h 39450"/>
                  <a:gd name="csX1" fmla="*/ 14950 w 17668"/>
                  <a:gd name="csY1" fmla="*/ 16324 h 39450"/>
                  <a:gd name="csX2" fmla="*/ 8155 w 17668"/>
                  <a:gd name="csY2" fmla="*/ 39450 h 39450"/>
                  <a:gd name="csX3" fmla="*/ 0 w 17668"/>
                  <a:gd name="csY3" fmla="*/ 39450 h 39450"/>
                  <a:gd name="csX4" fmla="*/ 5436 w 17668"/>
                  <a:gd name="csY4" fmla="*/ 16324 h 39450"/>
                  <a:gd name="csX5" fmla="*/ 0 w 17668"/>
                  <a:gd name="csY5" fmla="*/ 8162 h 39450"/>
                  <a:gd name="csX6" fmla="*/ 8155 w 17668"/>
                  <a:gd name="csY6" fmla="*/ 0 h 39450"/>
                  <a:gd name="csX7" fmla="*/ 16310 w 17668"/>
                  <a:gd name="csY7" fmla="*/ 8162 h 39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7668" h="39450">
                    <a:moveTo>
                      <a:pt x="17669" y="6802"/>
                    </a:moveTo>
                    <a:cubicBezTo>
                      <a:pt x="17669" y="9522"/>
                      <a:pt x="17669" y="12243"/>
                      <a:pt x="14950" y="16324"/>
                    </a:cubicBezTo>
                    <a:lnTo>
                      <a:pt x="8155" y="39450"/>
                    </a:lnTo>
                    <a:lnTo>
                      <a:pt x="0" y="39450"/>
                    </a:lnTo>
                    <a:lnTo>
                      <a:pt x="5436" y="16324"/>
                    </a:lnTo>
                    <a:cubicBezTo>
                      <a:pt x="1359" y="16324"/>
                      <a:pt x="0" y="12243"/>
                      <a:pt x="0" y="8162"/>
                    </a:cubicBezTo>
                    <a:cubicBezTo>
                      <a:pt x="0" y="4081"/>
                      <a:pt x="4077" y="0"/>
                      <a:pt x="8155" y="0"/>
                    </a:cubicBezTo>
                    <a:cubicBezTo>
                      <a:pt x="12232" y="0"/>
                      <a:pt x="16310" y="4081"/>
                      <a:pt x="16310" y="8162"/>
                    </a:cubicBezTo>
                    <a:close/>
                  </a:path>
                </a:pathLst>
              </a:custGeom>
              <a:solidFill>
                <a:srgbClr val="000000"/>
              </a:solidFill>
              <a:ln w="13571" cap="flat">
                <a:noFill/>
                <a:prstDash val="solid"/>
                <a:miter/>
              </a:ln>
            </p:spPr>
            <p:txBody>
              <a:bodyPr/>
              <a:lstStyle/>
              <a:p>
                <a:endParaRPr lang="en-US"/>
              </a:p>
            </p:txBody>
          </p:sp>
          <p:sp>
            <p:nvSpPr>
              <p:cNvPr id="52" name="Freeform 51">
                <a:extLst>
                  <a:ext uri="{FF2B5EF4-FFF2-40B4-BE49-F238E27FC236}">
                    <a16:creationId xmlns:a16="http://schemas.microsoft.com/office/drawing/2014/main" id="{B2AC7BD9-DF9E-87EA-E418-FC862182C9DC}"/>
                  </a:ext>
                </a:extLst>
              </p:cNvPr>
              <p:cNvSpPr/>
              <p:nvPr/>
            </p:nvSpPr>
            <p:spPr>
              <a:xfrm>
                <a:off x="8134130" y="4675412"/>
                <a:ext cx="85625" cy="116991"/>
              </a:xfrm>
              <a:custGeom>
                <a:avLst/>
                <a:gdLst>
                  <a:gd name="csX0" fmla="*/ 85626 w 85625"/>
                  <a:gd name="csY0" fmla="*/ 58496 h 116991"/>
                  <a:gd name="csX1" fmla="*/ 33979 w 85625"/>
                  <a:gd name="csY1" fmla="*/ 116991 h 116991"/>
                  <a:gd name="csX2" fmla="*/ 6796 w 85625"/>
                  <a:gd name="csY2" fmla="*/ 110189 h 116991"/>
                  <a:gd name="csX3" fmla="*/ 10873 w 85625"/>
                  <a:gd name="csY3" fmla="*/ 100667 h 116991"/>
                  <a:gd name="csX4" fmla="*/ 32620 w 85625"/>
                  <a:gd name="csY4" fmla="*/ 106108 h 116991"/>
                  <a:gd name="csX5" fmla="*/ 73394 w 85625"/>
                  <a:gd name="csY5" fmla="*/ 59856 h 116991"/>
                  <a:gd name="csX6" fmla="*/ 73394 w 85625"/>
                  <a:gd name="csY6" fmla="*/ 50333 h 116991"/>
                  <a:gd name="csX7" fmla="*/ 38056 w 85625"/>
                  <a:gd name="csY7" fmla="*/ 69379 h 116991"/>
                  <a:gd name="csX8" fmla="*/ 0 w 85625"/>
                  <a:gd name="csY8" fmla="*/ 35369 h 116991"/>
                  <a:gd name="csX9" fmla="*/ 39415 w 85625"/>
                  <a:gd name="csY9" fmla="*/ 0 h 116991"/>
                  <a:gd name="csX10" fmla="*/ 85626 w 85625"/>
                  <a:gd name="csY10" fmla="*/ 57135 h 116991"/>
                  <a:gd name="csX11" fmla="*/ 69316 w 85625"/>
                  <a:gd name="csY11" fmla="*/ 35369 h 116991"/>
                  <a:gd name="csX12" fmla="*/ 39415 w 85625"/>
                  <a:gd name="csY12" fmla="*/ 10883 h 116991"/>
                  <a:gd name="csX13" fmla="*/ 10873 w 85625"/>
                  <a:gd name="csY13" fmla="*/ 35369 h 116991"/>
                  <a:gd name="csX14" fmla="*/ 39415 w 85625"/>
                  <a:gd name="csY14" fmla="*/ 59856 h 116991"/>
                  <a:gd name="csX15" fmla="*/ 69316 w 85625"/>
                  <a:gd name="csY15" fmla="*/ 35369 h 11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85625" h="116991">
                    <a:moveTo>
                      <a:pt x="85626" y="58496"/>
                    </a:moveTo>
                    <a:cubicBezTo>
                      <a:pt x="85626" y="97946"/>
                      <a:pt x="63880" y="116991"/>
                      <a:pt x="33979" y="116991"/>
                    </a:cubicBezTo>
                    <a:cubicBezTo>
                      <a:pt x="4077" y="116991"/>
                      <a:pt x="13591" y="115631"/>
                      <a:pt x="6796" y="110189"/>
                    </a:cubicBezTo>
                    <a:lnTo>
                      <a:pt x="10873" y="100667"/>
                    </a:lnTo>
                    <a:cubicBezTo>
                      <a:pt x="16310" y="104748"/>
                      <a:pt x="24465" y="106108"/>
                      <a:pt x="32620" y="106108"/>
                    </a:cubicBezTo>
                    <a:cubicBezTo>
                      <a:pt x="57084" y="106108"/>
                      <a:pt x="73394" y="89784"/>
                      <a:pt x="73394" y="59856"/>
                    </a:cubicBezTo>
                    <a:cubicBezTo>
                      <a:pt x="73394" y="29928"/>
                      <a:pt x="73394" y="54414"/>
                      <a:pt x="73394" y="50333"/>
                    </a:cubicBezTo>
                    <a:cubicBezTo>
                      <a:pt x="67957" y="62577"/>
                      <a:pt x="54366" y="69379"/>
                      <a:pt x="38056" y="69379"/>
                    </a:cubicBezTo>
                    <a:cubicBezTo>
                      <a:pt x="14951" y="69379"/>
                      <a:pt x="0" y="55775"/>
                      <a:pt x="0" y="35369"/>
                    </a:cubicBezTo>
                    <a:cubicBezTo>
                      <a:pt x="0" y="14964"/>
                      <a:pt x="16310" y="0"/>
                      <a:pt x="39415" y="0"/>
                    </a:cubicBezTo>
                    <a:cubicBezTo>
                      <a:pt x="62521" y="0"/>
                      <a:pt x="85626" y="20405"/>
                      <a:pt x="85626" y="57135"/>
                    </a:cubicBezTo>
                    <a:close/>
                    <a:moveTo>
                      <a:pt x="69316" y="35369"/>
                    </a:moveTo>
                    <a:cubicBezTo>
                      <a:pt x="69316" y="23126"/>
                      <a:pt x="58443" y="10883"/>
                      <a:pt x="39415" y="10883"/>
                    </a:cubicBezTo>
                    <a:cubicBezTo>
                      <a:pt x="20387" y="10883"/>
                      <a:pt x="10873" y="20405"/>
                      <a:pt x="10873" y="35369"/>
                    </a:cubicBezTo>
                    <a:cubicBezTo>
                      <a:pt x="10873" y="50333"/>
                      <a:pt x="21746" y="59856"/>
                      <a:pt x="39415" y="59856"/>
                    </a:cubicBezTo>
                    <a:cubicBezTo>
                      <a:pt x="57084" y="59856"/>
                      <a:pt x="69316" y="48973"/>
                      <a:pt x="69316" y="35369"/>
                    </a:cubicBezTo>
                    <a:close/>
                  </a:path>
                </a:pathLst>
              </a:custGeom>
              <a:solidFill>
                <a:srgbClr val="000000"/>
              </a:solidFill>
              <a:ln w="13571" cap="flat">
                <a:noFill/>
                <a:prstDash val="solid"/>
                <a:miter/>
              </a:ln>
            </p:spPr>
            <p:txBody>
              <a:bodyPr/>
              <a:lstStyle/>
              <a:p>
                <a:endParaRPr lang="en-US"/>
              </a:p>
            </p:txBody>
          </p:sp>
          <p:sp>
            <p:nvSpPr>
              <p:cNvPr id="53" name="Freeform 52">
                <a:extLst>
                  <a:ext uri="{FF2B5EF4-FFF2-40B4-BE49-F238E27FC236}">
                    <a16:creationId xmlns:a16="http://schemas.microsoft.com/office/drawing/2014/main" id="{1699C4A5-50D6-6B80-6CB1-EEFD292C52E1}"/>
                  </a:ext>
                </a:extLst>
              </p:cNvPr>
              <p:cNvSpPr/>
              <p:nvPr/>
            </p:nvSpPr>
            <p:spPr>
              <a:xfrm>
                <a:off x="8234707" y="4676773"/>
                <a:ext cx="99217" cy="114270"/>
              </a:xfrm>
              <a:custGeom>
                <a:avLst/>
                <a:gdLst>
                  <a:gd name="csX0" fmla="*/ 99217 w 99217"/>
                  <a:gd name="csY0" fmla="*/ 84342 h 114270"/>
                  <a:gd name="csX1" fmla="*/ 76112 w 99217"/>
                  <a:gd name="csY1" fmla="*/ 84342 h 114270"/>
                  <a:gd name="csX2" fmla="*/ 76112 w 99217"/>
                  <a:gd name="csY2" fmla="*/ 114270 h 114270"/>
                  <a:gd name="csX3" fmla="*/ 63880 w 99217"/>
                  <a:gd name="csY3" fmla="*/ 114270 h 114270"/>
                  <a:gd name="csX4" fmla="*/ 63880 w 99217"/>
                  <a:gd name="csY4" fmla="*/ 84342 h 114270"/>
                  <a:gd name="csX5" fmla="*/ 0 w 99217"/>
                  <a:gd name="csY5" fmla="*/ 84342 h 114270"/>
                  <a:gd name="csX6" fmla="*/ 0 w 99217"/>
                  <a:gd name="csY6" fmla="*/ 76180 h 114270"/>
                  <a:gd name="csX7" fmla="*/ 59802 w 99217"/>
                  <a:gd name="csY7" fmla="*/ 0 h 114270"/>
                  <a:gd name="csX8" fmla="*/ 73394 w 99217"/>
                  <a:gd name="csY8" fmla="*/ 0 h 114270"/>
                  <a:gd name="csX9" fmla="*/ 14950 w 99217"/>
                  <a:gd name="csY9" fmla="*/ 73459 h 114270"/>
                  <a:gd name="csX10" fmla="*/ 63880 w 99217"/>
                  <a:gd name="csY10" fmla="*/ 73459 h 114270"/>
                  <a:gd name="csX11" fmla="*/ 63880 w 99217"/>
                  <a:gd name="csY11" fmla="*/ 47613 h 114270"/>
                  <a:gd name="csX12" fmla="*/ 74753 w 99217"/>
                  <a:gd name="csY12" fmla="*/ 47613 h 114270"/>
                  <a:gd name="csX13" fmla="*/ 74753 w 99217"/>
                  <a:gd name="csY13" fmla="*/ 73459 h 114270"/>
                  <a:gd name="csX14" fmla="*/ 97858 w 99217"/>
                  <a:gd name="csY14" fmla="*/ 73459 h 114270"/>
                  <a:gd name="csX15" fmla="*/ 97858 w 99217"/>
                  <a:gd name="csY15" fmla="*/ 84342 h 11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99217" h="114270">
                    <a:moveTo>
                      <a:pt x="99217" y="84342"/>
                    </a:moveTo>
                    <a:lnTo>
                      <a:pt x="76112" y="84342"/>
                    </a:lnTo>
                    <a:lnTo>
                      <a:pt x="76112" y="114270"/>
                    </a:lnTo>
                    <a:lnTo>
                      <a:pt x="63880" y="114270"/>
                    </a:lnTo>
                    <a:lnTo>
                      <a:pt x="63880" y="84342"/>
                    </a:lnTo>
                    <a:lnTo>
                      <a:pt x="0" y="84342"/>
                    </a:lnTo>
                    <a:lnTo>
                      <a:pt x="0" y="76180"/>
                    </a:lnTo>
                    <a:lnTo>
                      <a:pt x="59802" y="0"/>
                    </a:lnTo>
                    <a:lnTo>
                      <a:pt x="73394" y="0"/>
                    </a:lnTo>
                    <a:lnTo>
                      <a:pt x="14950" y="73459"/>
                    </a:lnTo>
                    <a:lnTo>
                      <a:pt x="63880" y="73459"/>
                    </a:lnTo>
                    <a:lnTo>
                      <a:pt x="63880" y="47613"/>
                    </a:lnTo>
                    <a:lnTo>
                      <a:pt x="74753" y="47613"/>
                    </a:lnTo>
                    <a:lnTo>
                      <a:pt x="74753" y="73459"/>
                    </a:lnTo>
                    <a:lnTo>
                      <a:pt x="97858" y="73459"/>
                    </a:lnTo>
                    <a:lnTo>
                      <a:pt x="97858" y="84342"/>
                    </a:lnTo>
                    <a:close/>
                  </a:path>
                </a:pathLst>
              </a:custGeom>
              <a:solidFill>
                <a:srgbClr val="000000"/>
              </a:solidFill>
              <a:ln w="13571" cap="flat">
                <a:noFill/>
                <a:prstDash val="solid"/>
                <a:miter/>
              </a:ln>
            </p:spPr>
            <p:txBody>
              <a:bodyPr/>
              <a:lstStyle/>
              <a:p>
                <a:endParaRPr lang="en-US"/>
              </a:p>
            </p:txBody>
          </p:sp>
          <p:sp>
            <p:nvSpPr>
              <p:cNvPr id="54" name="Freeform 53">
                <a:extLst>
                  <a:ext uri="{FF2B5EF4-FFF2-40B4-BE49-F238E27FC236}">
                    <a16:creationId xmlns:a16="http://schemas.microsoft.com/office/drawing/2014/main" id="{4AF9B392-038A-2366-DC17-ABC1D8CC6844}"/>
                  </a:ext>
                </a:extLst>
              </p:cNvPr>
              <p:cNvSpPr/>
              <p:nvPr/>
            </p:nvSpPr>
            <p:spPr>
              <a:xfrm>
                <a:off x="8338001" y="4676773"/>
                <a:ext cx="84266" cy="115630"/>
              </a:xfrm>
              <a:custGeom>
                <a:avLst/>
                <a:gdLst>
                  <a:gd name="csX0" fmla="*/ 84267 w 84266"/>
                  <a:gd name="csY0" fmla="*/ 104748 h 115630"/>
                  <a:gd name="csX1" fmla="*/ 84267 w 84266"/>
                  <a:gd name="csY1" fmla="*/ 115631 h 115630"/>
                  <a:gd name="csX2" fmla="*/ 4077 w 84266"/>
                  <a:gd name="csY2" fmla="*/ 115631 h 115630"/>
                  <a:gd name="csX3" fmla="*/ 4077 w 84266"/>
                  <a:gd name="csY3" fmla="*/ 107469 h 115630"/>
                  <a:gd name="csX4" fmla="*/ 51647 w 84266"/>
                  <a:gd name="csY4" fmla="*/ 61216 h 115630"/>
                  <a:gd name="csX5" fmla="*/ 66598 w 84266"/>
                  <a:gd name="csY5" fmla="*/ 32649 h 115630"/>
                  <a:gd name="csX6" fmla="*/ 39415 w 84266"/>
                  <a:gd name="csY6" fmla="*/ 10883 h 115630"/>
                  <a:gd name="csX7" fmla="*/ 8155 w 84266"/>
                  <a:gd name="csY7" fmla="*/ 23126 h 115630"/>
                  <a:gd name="csX8" fmla="*/ 0 w 84266"/>
                  <a:gd name="csY8" fmla="*/ 16324 h 115630"/>
                  <a:gd name="csX9" fmla="*/ 40774 w 84266"/>
                  <a:gd name="csY9" fmla="*/ 0 h 115630"/>
                  <a:gd name="csX10" fmla="*/ 78830 w 84266"/>
                  <a:gd name="csY10" fmla="*/ 31288 h 115630"/>
                  <a:gd name="csX11" fmla="*/ 59802 w 84266"/>
                  <a:gd name="csY11" fmla="*/ 66658 h 115630"/>
                  <a:gd name="csX12" fmla="*/ 20387 w 84266"/>
                  <a:gd name="csY12" fmla="*/ 104748 h 115630"/>
                  <a:gd name="csX13" fmla="*/ 82908 w 84266"/>
                  <a:gd name="csY13" fmla="*/ 104748 h 11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84266" h="115630">
                    <a:moveTo>
                      <a:pt x="84267" y="104748"/>
                    </a:moveTo>
                    <a:lnTo>
                      <a:pt x="84267" y="115631"/>
                    </a:lnTo>
                    <a:lnTo>
                      <a:pt x="4077" y="115631"/>
                    </a:lnTo>
                    <a:lnTo>
                      <a:pt x="4077" y="107469"/>
                    </a:lnTo>
                    <a:lnTo>
                      <a:pt x="51647" y="61216"/>
                    </a:lnTo>
                    <a:cubicBezTo>
                      <a:pt x="63880" y="48973"/>
                      <a:pt x="66598" y="40811"/>
                      <a:pt x="66598" y="32649"/>
                    </a:cubicBezTo>
                    <a:cubicBezTo>
                      <a:pt x="66598" y="19045"/>
                      <a:pt x="57084" y="10883"/>
                      <a:pt x="39415" y="10883"/>
                    </a:cubicBezTo>
                    <a:cubicBezTo>
                      <a:pt x="21746" y="10883"/>
                      <a:pt x="16310" y="14964"/>
                      <a:pt x="8155" y="23126"/>
                    </a:cubicBezTo>
                    <a:lnTo>
                      <a:pt x="0" y="16324"/>
                    </a:lnTo>
                    <a:cubicBezTo>
                      <a:pt x="8155" y="5441"/>
                      <a:pt x="23106" y="0"/>
                      <a:pt x="40774" y="0"/>
                    </a:cubicBezTo>
                    <a:cubicBezTo>
                      <a:pt x="58443" y="0"/>
                      <a:pt x="78830" y="12243"/>
                      <a:pt x="78830" y="31288"/>
                    </a:cubicBezTo>
                    <a:cubicBezTo>
                      <a:pt x="78830" y="50333"/>
                      <a:pt x="74753" y="51694"/>
                      <a:pt x="59802" y="66658"/>
                    </a:cubicBezTo>
                    <a:lnTo>
                      <a:pt x="20387" y="104748"/>
                    </a:lnTo>
                    <a:lnTo>
                      <a:pt x="82908" y="104748"/>
                    </a:lnTo>
                    <a:close/>
                  </a:path>
                </a:pathLst>
              </a:custGeom>
              <a:solidFill>
                <a:srgbClr val="000000"/>
              </a:solidFill>
              <a:ln w="13571" cap="flat">
                <a:noFill/>
                <a:prstDash val="solid"/>
                <a:miter/>
              </a:ln>
            </p:spPr>
            <p:txBody>
              <a:bodyPr/>
              <a:lstStyle/>
              <a:p>
                <a:endParaRPr lang="en-US"/>
              </a:p>
            </p:txBody>
          </p:sp>
          <p:sp>
            <p:nvSpPr>
              <p:cNvPr id="55" name="Freeform 54">
                <a:extLst>
                  <a:ext uri="{FF2B5EF4-FFF2-40B4-BE49-F238E27FC236}">
                    <a16:creationId xmlns:a16="http://schemas.microsoft.com/office/drawing/2014/main" id="{0BD93630-76CE-B19D-1F3C-C349CBC45112}"/>
                  </a:ext>
                </a:extLst>
              </p:cNvPr>
              <p:cNvSpPr/>
              <p:nvPr/>
            </p:nvSpPr>
            <p:spPr>
              <a:xfrm>
                <a:off x="8041709" y="4871305"/>
                <a:ext cx="95139" cy="118351"/>
              </a:xfrm>
              <a:custGeom>
                <a:avLst/>
                <a:gdLst>
                  <a:gd name="csX0" fmla="*/ 95140 w 95139"/>
                  <a:gd name="csY0" fmla="*/ 80261 h 118351"/>
                  <a:gd name="csX1" fmla="*/ 51647 w 95139"/>
                  <a:gd name="csY1" fmla="*/ 118351 h 118351"/>
                  <a:gd name="csX2" fmla="*/ 0 w 95139"/>
                  <a:gd name="csY2" fmla="*/ 61216 h 118351"/>
                  <a:gd name="csX3" fmla="*/ 58443 w 95139"/>
                  <a:gd name="csY3" fmla="*/ 0 h 118351"/>
                  <a:gd name="csX4" fmla="*/ 89703 w 95139"/>
                  <a:gd name="csY4" fmla="*/ 8162 h 118351"/>
                  <a:gd name="csX5" fmla="*/ 80189 w 95139"/>
                  <a:gd name="csY5" fmla="*/ 27207 h 118351"/>
                  <a:gd name="csX6" fmla="*/ 58443 w 95139"/>
                  <a:gd name="csY6" fmla="*/ 21766 h 118351"/>
                  <a:gd name="csX7" fmla="*/ 25824 w 95139"/>
                  <a:gd name="csY7" fmla="*/ 54414 h 118351"/>
                  <a:gd name="csX8" fmla="*/ 54366 w 95139"/>
                  <a:gd name="csY8" fmla="*/ 44892 h 118351"/>
                  <a:gd name="csX9" fmla="*/ 93781 w 95139"/>
                  <a:gd name="csY9" fmla="*/ 80261 h 118351"/>
                  <a:gd name="csX10" fmla="*/ 69316 w 95139"/>
                  <a:gd name="csY10" fmla="*/ 81622 h 118351"/>
                  <a:gd name="csX11" fmla="*/ 50288 w 95139"/>
                  <a:gd name="csY11" fmla="*/ 63937 h 118351"/>
                  <a:gd name="csX12" fmla="*/ 29901 w 95139"/>
                  <a:gd name="csY12" fmla="*/ 81622 h 118351"/>
                  <a:gd name="csX13" fmla="*/ 50288 w 95139"/>
                  <a:gd name="csY13" fmla="*/ 97946 h 118351"/>
                  <a:gd name="csX14" fmla="*/ 69316 w 95139"/>
                  <a:gd name="csY14" fmla="*/ 81622 h 1183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5139" h="118351">
                    <a:moveTo>
                      <a:pt x="95140" y="80261"/>
                    </a:moveTo>
                    <a:cubicBezTo>
                      <a:pt x="95140" y="103387"/>
                      <a:pt x="76112" y="118351"/>
                      <a:pt x="51647" y="118351"/>
                    </a:cubicBezTo>
                    <a:cubicBezTo>
                      <a:pt x="27183" y="118351"/>
                      <a:pt x="0" y="97946"/>
                      <a:pt x="0" y="61216"/>
                    </a:cubicBezTo>
                    <a:cubicBezTo>
                      <a:pt x="0" y="24486"/>
                      <a:pt x="24464" y="0"/>
                      <a:pt x="58443" y="0"/>
                    </a:cubicBezTo>
                    <a:cubicBezTo>
                      <a:pt x="92421" y="0"/>
                      <a:pt x="82908" y="2721"/>
                      <a:pt x="89703" y="8162"/>
                    </a:cubicBezTo>
                    <a:lnTo>
                      <a:pt x="80189" y="27207"/>
                    </a:lnTo>
                    <a:cubicBezTo>
                      <a:pt x="73394" y="23126"/>
                      <a:pt x="66598" y="21766"/>
                      <a:pt x="58443" y="21766"/>
                    </a:cubicBezTo>
                    <a:cubicBezTo>
                      <a:pt x="39415" y="21766"/>
                      <a:pt x="27183" y="32649"/>
                      <a:pt x="25824" y="54414"/>
                    </a:cubicBezTo>
                    <a:cubicBezTo>
                      <a:pt x="32619" y="47613"/>
                      <a:pt x="42133" y="44892"/>
                      <a:pt x="54366" y="44892"/>
                    </a:cubicBezTo>
                    <a:cubicBezTo>
                      <a:pt x="76112" y="44892"/>
                      <a:pt x="93781" y="58495"/>
                      <a:pt x="93781" y="80261"/>
                    </a:cubicBezTo>
                    <a:close/>
                    <a:moveTo>
                      <a:pt x="69316" y="81622"/>
                    </a:moveTo>
                    <a:cubicBezTo>
                      <a:pt x="69316" y="70739"/>
                      <a:pt x="61161" y="63937"/>
                      <a:pt x="50288" y="63937"/>
                    </a:cubicBezTo>
                    <a:cubicBezTo>
                      <a:pt x="39415" y="63937"/>
                      <a:pt x="29901" y="70739"/>
                      <a:pt x="29901" y="81622"/>
                    </a:cubicBezTo>
                    <a:cubicBezTo>
                      <a:pt x="29901" y="92504"/>
                      <a:pt x="36697" y="97946"/>
                      <a:pt x="50288" y="97946"/>
                    </a:cubicBezTo>
                    <a:cubicBezTo>
                      <a:pt x="63880" y="97946"/>
                      <a:pt x="69316" y="91144"/>
                      <a:pt x="69316" y="81622"/>
                    </a:cubicBezTo>
                    <a:close/>
                  </a:path>
                </a:pathLst>
              </a:custGeom>
              <a:solidFill>
                <a:srgbClr val="000000"/>
              </a:solidFill>
              <a:ln w="13571" cap="flat">
                <a:noFill/>
                <a:prstDash val="solid"/>
                <a:miter/>
              </a:ln>
            </p:spPr>
            <p:txBody>
              <a:bodyPr/>
              <a:lstStyle/>
              <a:p>
                <a:endParaRPr lang="en-US"/>
              </a:p>
            </p:txBody>
          </p:sp>
          <p:sp>
            <p:nvSpPr>
              <p:cNvPr id="56" name="Freeform 55">
                <a:extLst>
                  <a:ext uri="{FF2B5EF4-FFF2-40B4-BE49-F238E27FC236}">
                    <a16:creationId xmlns:a16="http://schemas.microsoft.com/office/drawing/2014/main" id="{6110AA65-B77B-932E-B480-C3443C4A6684}"/>
                  </a:ext>
                </a:extLst>
              </p:cNvPr>
              <p:cNvSpPr/>
              <p:nvPr/>
            </p:nvSpPr>
            <p:spPr>
              <a:xfrm>
                <a:off x="8146363" y="4871305"/>
                <a:ext cx="97858" cy="116990"/>
              </a:xfrm>
              <a:custGeom>
                <a:avLst/>
                <a:gdLst>
                  <a:gd name="csX0" fmla="*/ 0 w 97858"/>
                  <a:gd name="csY0" fmla="*/ 58495 h 116990"/>
                  <a:gd name="csX1" fmla="*/ 48929 w 97858"/>
                  <a:gd name="csY1" fmla="*/ 0 h 116990"/>
                  <a:gd name="csX2" fmla="*/ 97858 w 97858"/>
                  <a:gd name="csY2" fmla="*/ 58495 h 116990"/>
                  <a:gd name="csX3" fmla="*/ 48929 w 97858"/>
                  <a:gd name="csY3" fmla="*/ 116991 h 116990"/>
                  <a:gd name="csX4" fmla="*/ 0 w 97858"/>
                  <a:gd name="csY4" fmla="*/ 58495 h 116990"/>
                  <a:gd name="csX5" fmla="*/ 70675 w 97858"/>
                  <a:gd name="csY5" fmla="*/ 58495 h 116990"/>
                  <a:gd name="csX6" fmla="*/ 48929 w 97858"/>
                  <a:gd name="csY6" fmla="*/ 21766 h 116990"/>
                  <a:gd name="csX7" fmla="*/ 27183 w 97858"/>
                  <a:gd name="csY7" fmla="*/ 58495 h 116990"/>
                  <a:gd name="csX8" fmla="*/ 48929 w 97858"/>
                  <a:gd name="csY8" fmla="*/ 95225 h 116990"/>
                  <a:gd name="csX9" fmla="*/ 70675 w 97858"/>
                  <a:gd name="csY9" fmla="*/ 58495 h 11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7858" h="116990">
                    <a:moveTo>
                      <a:pt x="0" y="58495"/>
                    </a:moveTo>
                    <a:cubicBezTo>
                      <a:pt x="0" y="20405"/>
                      <a:pt x="20387" y="0"/>
                      <a:pt x="48929" y="0"/>
                    </a:cubicBezTo>
                    <a:cubicBezTo>
                      <a:pt x="77471" y="0"/>
                      <a:pt x="97858" y="21766"/>
                      <a:pt x="97858" y="58495"/>
                    </a:cubicBezTo>
                    <a:cubicBezTo>
                      <a:pt x="97858" y="95225"/>
                      <a:pt x="77471" y="116991"/>
                      <a:pt x="48929" y="116991"/>
                    </a:cubicBezTo>
                    <a:cubicBezTo>
                      <a:pt x="20387" y="116991"/>
                      <a:pt x="0" y="95225"/>
                      <a:pt x="0" y="58495"/>
                    </a:cubicBezTo>
                    <a:close/>
                    <a:moveTo>
                      <a:pt x="70675" y="58495"/>
                    </a:moveTo>
                    <a:cubicBezTo>
                      <a:pt x="70675" y="32649"/>
                      <a:pt x="61161" y="21766"/>
                      <a:pt x="48929" y="21766"/>
                    </a:cubicBezTo>
                    <a:cubicBezTo>
                      <a:pt x="36697" y="21766"/>
                      <a:pt x="27183" y="32649"/>
                      <a:pt x="27183" y="58495"/>
                    </a:cubicBezTo>
                    <a:cubicBezTo>
                      <a:pt x="27183" y="84342"/>
                      <a:pt x="36697" y="95225"/>
                      <a:pt x="48929" y="95225"/>
                    </a:cubicBezTo>
                    <a:cubicBezTo>
                      <a:pt x="61161" y="95225"/>
                      <a:pt x="70675" y="84342"/>
                      <a:pt x="70675" y="58495"/>
                    </a:cubicBezTo>
                    <a:close/>
                  </a:path>
                </a:pathLst>
              </a:custGeom>
              <a:solidFill>
                <a:srgbClr val="000000"/>
              </a:solidFill>
              <a:ln w="13571" cap="flat">
                <a:noFill/>
                <a:prstDash val="solid"/>
                <a:miter/>
              </a:ln>
            </p:spPr>
            <p:txBody>
              <a:bodyPr/>
              <a:lstStyle/>
              <a:p>
                <a:endParaRPr lang="en-US"/>
              </a:p>
            </p:txBody>
          </p:sp>
          <p:sp>
            <p:nvSpPr>
              <p:cNvPr id="57" name="Freeform 56">
                <a:extLst>
                  <a:ext uri="{FF2B5EF4-FFF2-40B4-BE49-F238E27FC236}">
                    <a16:creationId xmlns:a16="http://schemas.microsoft.com/office/drawing/2014/main" id="{676AC6ED-6136-D37F-486E-2803BFA6F9A9}"/>
                  </a:ext>
                </a:extLst>
              </p:cNvPr>
              <p:cNvSpPr/>
              <p:nvPr/>
            </p:nvSpPr>
            <p:spPr>
              <a:xfrm>
                <a:off x="8255094" y="4871305"/>
                <a:ext cx="134554" cy="116990"/>
              </a:xfrm>
              <a:custGeom>
                <a:avLst/>
                <a:gdLst>
                  <a:gd name="csX0" fmla="*/ 0 w 134554"/>
                  <a:gd name="csY0" fmla="*/ 31288 h 116990"/>
                  <a:gd name="csX1" fmla="*/ 28542 w 134554"/>
                  <a:gd name="csY1" fmla="*/ 0 h 116990"/>
                  <a:gd name="csX2" fmla="*/ 57084 w 134554"/>
                  <a:gd name="csY2" fmla="*/ 31288 h 116990"/>
                  <a:gd name="csX3" fmla="*/ 28542 w 134554"/>
                  <a:gd name="csY3" fmla="*/ 62577 h 116990"/>
                  <a:gd name="csX4" fmla="*/ 0 w 134554"/>
                  <a:gd name="csY4" fmla="*/ 31288 h 116990"/>
                  <a:gd name="csX5" fmla="*/ 39415 w 134554"/>
                  <a:gd name="csY5" fmla="*/ 31288 h 116990"/>
                  <a:gd name="csX6" fmla="*/ 27183 w 134554"/>
                  <a:gd name="csY6" fmla="*/ 13604 h 116990"/>
                  <a:gd name="csX7" fmla="*/ 14950 w 134554"/>
                  <a:gd name="csY7" fmla="*/ 31288 h 116990"/>
                  <a:gd name="csX8" fmla="*/ 27183 w 134554"/>
                  <a:gd name="csY8" fmla="*/ 48973 h 116990"/>
                  <a:gd name="csX9" fmla="*/ 39415 w 134554"/>
                  <a:gd name="csY9" fmla="*/ 31288 h 116990"/>
                  <a:gd name="csX10" fmla="*/ 96499 w 134554"/>
                  <a:gd name="csY10" fmla="*/ 1360 h 116990"/>
                  <a:gd name="csX11" fmla="*/ 115527 w 134554"/>
                  <a:gd name="csY11" fmla="*/ 1360 h 116990"/>
                  <a:gd name="csX12" fmla="*/ 38056 w 134554"/>
                  <a:gd name="csY12" fmla="*/ 115631 h 116990"/>
                  <a:gd name="csX13" fmla="*/ 19028 w 134554"/>
                  <a:gd name="csY13" fmla="*/ 115631 h 116990"/>
                  <a:gd name="csX14" fmla="*/ 96499 w 134554"/>
                  <a:gd name="csY14" fmla="*/ 1360 h 116990"/>
                  <a:gd name="csX15" fmla="*/ 77471 w 134554"/>
                  <a:gd name="csY15" fmla="*/ 85703 h 116990"/>
                  <a:gd name="csX16" fmla="*/ 106013 w 134554"/>
                  <a:gd name="csY16" fmla="*/ 54414 h 116990"/>
                  <a:gd name="csX17" fmla="*/ 134555 w 134554"/>
                  <a:gd name="csY17" fmla="*/ 85703 h 116990"/>
                  <a:gd name="csX18" fmla="*/ 106013 w 134554"/>
                  <a:gd name="csY18" fmla="*/ 116991 h 116990"/>
                  <a:gd name="csX19" fmla="*/ 77471 w 134554"/>
                  <a:gd name="csY19" fmla="*/ 85703 h 116990"/>
                  <a:gd name="csX20" fmla="*/ 116886 w 134554"/>
                  <a:gd name="csY20" fmla="*/ 85703 h 116990"/>
                  <a:gd name="csX21" fmla="*/ 104654 w 134554"/>
                  <a:gd name="csY21" fmla="*/ 68018 h 116990"/>
                  <a:gd name="csX22" fmla="*/ 92422 w 134554"/>
                  <a:gd name="csY22" fmla="*/ 85703 h 116990"/>
                  <a:gd name="csX23" fmla="*/ 104654 w 134554"/>
                  <a:gd name="csY23" fmla="*/ 103387 h 116990"/>
                  <a:gd name="csX24" fmla="*/ 116886 w 134554"/>
                  <a:gd name="csY24" fmla="*/ 85703 h 116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134554" h="116990">
                    <a:moveTo>
                      <a:pt x="0" y="31288"/>
                    </a:moveTo>
                    <a:cubicBezTo>
                      <a:pt x="0" y="12243"/>
                      <a:pt x="12232" y="0"/>
                      <a:pt x="28542" y="0"/>
                    </a:cubicBezTo>
                    <a:cubicBezTo>
                      <a:pt x="44852" y="0"/>
                      <a:pt x="57084" y="12243"/>
                      <a:pt x="57084" y="31288"/>
                    </a:cubicBezTo>
                    <a:cubicBezTo>
                      <a:pt x="57084" y="50333"/>
                      <a:pt x="44852" y="62577"/>
                      <a:pt x="28542" y="62577"/>
                    </a:cubicBezTo>
                    <a:cubicBezTo>
                      <a:pt x="12232" y="62577"/>
                      <a:pt x="0" y="50333"/>
                      <a:pt x="0" y="31288"/>
                    </a:cubicBezTo>
                    <a:close/>
                    <a:moveTo>
                      <a:pt x="39415" y="31288"/>
                    </a:moveTo>
                    <a:cubicBezTo>
                      <a:pt x="39415" y="19045"/>
                      <a:pt x="35338" y="13604"/>
                      <a:pt x="27183" y="13604"/>
                    </a:cubicBezTo>
                    <a:cubicBezTo>
                      <a:pt x="19028" y="13604"/>
                      <a:pt x="14950" y="19045"/>
                      <a:pt x="14950" y="31288"/>
                    </a:cubicBezTo>
                    <a:cubicBezTo>
                      <a:pt x="14950" y="43532"/>
                      <a:pt x="20387" y="48973"/>
                      <a:pt x="27183" y="48973"/>
                    </a:cubicBezTo>
                    <a:cubicBezTo>
                      <a:pt x="33979" y="48973"/>
                      <a:pt x="39415" y="43532"/>
                      <a:pt x="39415" y="31288"/>
                    </a:cubicBezTo>
                    <a:close/>
                    <a:moveTo>
                      <a:pt x="96499" y="1360"/>
                    </a:moveTo>
                    <a:lnTo>
                      <a:pt x="115527" y="1360"/>
                    </a:lnTo>
                    <a:lnTo>
                      <a:pt x="38056" y="115631"/>
                    </a:lnTo>
                    <a:lnTo>
                      <a:pt x="19028" y="115631"/>
                    </a:lnTo>
                    <a:lnTo>
                      <a:pt x="96499" y="1360"/>
                    </a:lnTo>
                    <a:close/>
                    <a:moveTo>
                      <a:pt x="77471" y="85703"/>
                    </a:moveTo>
                    <a:cubicBezTo>
                      <a:pt x="77471" y="66658"/>
                      <a:pt x="89703" y="54414"/>
                      <a:pt x="106013" y="54414"/>
                    </a:cubicBezTo>
                    <a:cubicBezTo>
                      <a:pt x="122323" y="54414"/>
                      <a:pt x="134555" y="66658"/>
                      <a:pt x="134555" y="85703"/>
                    </a:cubicBezTo>
                    <a:cubicBezTo>
                      <a:pt x="134555" y="104748"/>
                      <a:pt x="122323" y="116991"/>
                      <a:pt x="106013" y="116991"/>
                    </a:cubicBezTo>
                    <a:cubicBezTo>
                      <a:pt x="89703" y="116991"/>
                      <a:pt x="77471" y="104748"/>
                      <a:pt x="77471" y="85703"/>
                    </a:cubicBezTo>
                    <a:close/>
                    <a:moveTo>
                      <a:pt x="116886" y="85703"/>
                    </a:moveTo>
                    <a:cubicBezTo>
                      <a:pt x="116886" y="73459"/>
                      <a:pt x="112809" y="68018"/>
                      <a:pt x="104654" y="68018"/>
                    </a:cubicBezTo>
                    <a:cubicBezTo>
                      <a:pt x="96499" y="68018"/>
                      <a:pt x="92422" y="73459"/>
                      <a:pt x="92422" y="85703"/>
                    </a:cubicBezTo>
                    <a:cubicBezTo>
                      <a:pt x="92422" y="97946"/>
                      <a:pt x="97858" y="103387"/>
                      <a:pt x="104654" y="103387"/>
                    </a:cubicBezTo>
                    <a:cubicBezTo>
                      <a:pt x="111450" y="103387"/>
                      <a:pt x="116886" y="97946"/>
                      <a:pt x="116886" y="85703"/>
                    </a:cubicBezTo>
                    <a:close/>
                  </a:path>
                </a:pathLst>
              </a:custGeom>
              <a:solidFill>
                <a:srgbClr val="000000"/>
              </a:solidFill>
              <a:ln w="13571" cap="flat">
                <a:noFill/>
                <a:prstDash val="solid"/>
                <a:miter/>
              </a:ln>
            </p:spPr>
            <p:txBody>
              <a:bodyPr/>
              <a:lstStyle/>
              <a:p>
                <a:endParaRPr lang="en-US"/>
              </a:p>
            </p:txBody>
          </p:sp>
        </p:grpSp>
        <p:sp>
          <p:nvSpPr>
            <p:cNvPr id="58" name="Freeform 57">
              <a:extLst>
                <a:ext uri="{FF2B5EF4-FFF2-40B4-BE49-F238E27FC236}">
                  <a16:creationId xmlns:a16="http://schemas.microsoft.com/office/drawing/2014/main" id="{55332C77-7F05-06E4-3651-8D60A2602452}"/>
                </a:ext>
              </a:extLst>
            </p:cNvPr>
            <p:cNvSpPr/>
            <p:nvPr/>
          </p:nvSpPr>
          <p:spPr>
            <a:xfrm>
              <a:off x="8052582" y="4294511"/>
              <a:ext cx="118245" cy="147372"/>
            </a:xfrm>
            <a:custGeom>
              <a:avLst/>
              <a:gdLst>
                <a:gd name="csX0" fmla="*/ 118245 w 118245"/>
                <a:gd name="csY0" fmla="*/ 0 h 147372"/>
                <a:gd name="csX1" fmla="*/ 0 w 118245"/>
                <a:gd name="csY1" fmla="*/ 118351 h 147372"/>
                <a:gd name="csX2" fmla="*/ 0 w 118245"/>
                <a:gd name="csY2" fmla="*/ 118351 h 147372"/>
                <a:gd name="csX3" fmla="*/ 118245 w 118245"/>
                <a:gd name="csY3" fmla="*/ 118351 h 147372"/>
                <a:gd name="csX4" fmla="*/ 118245 w 118245"/>
                <a:gd name="csY4" fmla="*/ 0 h 147372"/>
              </a:gdLst>
              <a:ahLst/>
              <a:cxnLst>
                <a:cxn ang="0">
                  <a:pos x="csX0" y="csY0"/>
                </a:cxn>
                <a:cxn ang="0">
                  <a:pos x="csX1" y="csY1"/>
                </a:cxn>
                <a:cxn ang="0">
                  <a:pos x="csX2" y="csY2"/>
                </a:cxn>
                <a:cxn ang="0">
                  <a:pos x="csX3" y="csY3"/>
                </a:cxn>
                <a:cxn ang="0">
                  <a:pos x="csX4" y="csY4"/>
                </a:cxn>
              </a:cxnLst>
              <a:rect l="l" t="t" r="r" b="b"/>
              <a:pathLst>
                <a:path w="118245" h="147372">
                  <a:moveTo>
                    <a:pt x="118245" y="0"/>
                  </a:moveTo>
                  <a:cubicBezTo>
                    <a:pt x="53007" y="0"/>
                    <a:pt x="0" y="53054"/>
                    <a:pt x="0" y="118351"/>
                  </a:cubicBezTo>
                  <a:cubicBezTo>
                    <a:pt x="0" y="183649"/>
                    <a:pt x="0" y="118351"/>
                    <a:pt x="0" y="118351"/>
                  </a:cubicBezTo>
                  <a:lnTo>
                    <a:pt x="118245" y="118351"/>
                  </a:lnTo>
                  <a:lnTo>
                    <a:pt x="118245" y="0"/>
                  </a:lnTo>
                  <a:close/>
                </a:path>
              </a:pathLst>
            </a:custGeom>
            <a:solidFill>
              <a:srgbClr val="F61B71"/>
            </a:solidFill>
            <a:ln w="13571" cap="flat">
              <a:noFill/>
              <a:prstDash val="solid"/>
              <a:miter/>
            </a:ln>
          </p:spPr>
          <p:txBody>
            <a:bodyPr/>
            <a:lstStyle/>
            <a:p>
              <a:endParaRPr lang="en-US"/>
            </a:p>
          </p:txBody>
        </p:sp>
      </p:grpSp>
    </p:spTree>
    <p:extLst>
      <p:ext uri="{BB962C8B-B14F-4D97-AF65-F5344CB8AC3E}">
        <p14:creationId xmlns:p14="http://schemas.microsoft.com/office/powerpoint/2010/main" val="238992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4E2E-5911-EC95-FA89-3AF00345420D}"/>
            </a:ext>
          </a:extLst>
        </p:cNvPr>
        <p:cNvGrpSpPr/>
        <p:nvPr/>
      </p:nvGrpSpPr>
      <p:grpSpPr>
        <a:xfrm>
          <a:off x="0" y="0"/>
          <a:ext cx="0" cy="0"/>
          <a:chOff x="0" y="0"/>
          <a:chExt cx="0" cy="0"/>
        </a:xfrm>
      </p:grpSpPr>
      <p:sp>
        <p:nvSpPr>
          <p:cNvPr id="21" name="Rectangle: Rounded Corners 1">
            <a:extLst>
              <a:ext uri="{FF2B5EF4-FFF2-40B4-BE49-F238E27FC236}">
                <a16:creationId xmlns:a16="http://schemas.microsoft.com/office/drawing/2014/main" id="{961600CE-0EE2-8D32-55D1-51ED7BF43729}"/>
              </a:ext>
            </a:extLst>
          </p:cNvPr>
          <p:cNvSpPr/>
          <p:nvPr/>
        </p:nvSpPr>
        <p:spPr>
          <a:xfrm>
            <a:off x="4322618" y="4046004"/>
            <a:ext cx="6941144" cy="1121569"/>
          </a:xfrm>
          <a:prstGeom prst="roundRect">
            <a:avLst>
              <a:gd name="adj" fmla="val 25580"/>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13" name="Title 1">
            <a:extLst>
              <a:ext uri="{FF2B5EF4-FFF2-40B4-BE49-F238E27FC236}">
                <a16:creationId xmlns:a16="http://schemas.microsoft.com/office/drawing/2014/main" id="{C4612D27-9E38-3E95-8227-2BA75215AAD6}"/>
              </a:ext>
            </a:extLst>
          </p:cNvPr>
          <p:cNvSpPr>
            <a:spLocks noGrp="1"/>
          </p:cNvSpPr>
          <p:nvPr>
            <p:ph type="title"/>
          </p:nvPr>
        </p:nvSpPr>
        <p:spPr>
          <a:xfrm>
            <a:off x="515938" y="512761"/>
            <a:ext cx="10486567" cy="896265"/>
          </a:xfrm>
        </p:spPr>
        <p:txBody>
          <a:bodyPr/>
          <a:lstStyle/>
          <a:p>
            <a:r>
              <a:rPr lang="en-US" b="1" dirty="0">
                <a:latin typeface="Montserrat" pitchFamily="2" charset="77"/>
              </a:rPr>
              <a:t>Identify your low-hanging fruit </a:t>
            </a:r>
            <a:br>
              <a:rPr lang="en-US" b="1" dirty="0">
                <a:latin typeface="Montserrat" pitchFamily="2" charset="77"/>
              </a:rPr>
            </a:br>
            <a:r>
              <a:rPr lang="en-US" dirty="0">
                <a:latin typeface="Montserrat" pitchFamily="2" charset="77"/>
              </a:rPr>
              <a:t>Your customers are already primed for AVD </a:t>
            </a:r>
          </a:p>
        </p:txBody>
      </p:sp>
      <p:sp>
        <p:nvSpPr>
          <p:cNvPr id="14" name="Text Placeholder 2">
            <a:extLst>
              <a:ext uri="{FF2B5EF4-FFF2-40B4-BE49-F238E27FC236}">
                <a16:creationId xmlns:a16="http://schemas.microsoft.com/office/drawing/2014/main" id="{45924A5A-F6DE-CB5D-628F-DEDD2122330D}"/>
              </a:ext>
            </a:extLst>
          </p:cNvPr>
          <p:cNvSpPr>
            <a:spLocks noGrp="1"/>
          </p:cNvSpPr>
          <p:nvPr>
            <p:ph type="body" sz="quarter" idx="18"/>
          </p:nvPr>
        </p:nvSpPr>
        <p:spPr>
          <a:xfrm>
            <a:off x="515938" y="1690427"/>
            <a:ext cx="8206581" cy="341818"/>
          </a:xfrm>
        </p:spPr>
        <p:txBody>
          <a:bodyPr/>
          <a:lstStyle/>
          <a:p>
            <a:pPr marL="0" indent="0">
              <a:spcAft>
                <a:spcPts val="600"/>
              </a:spcAft>
              <a:buNone/>
            </a:pPr>
            <a:r>
              <a:rPr lang="en-US" dirty="0">
                <a:latin typeface="Montserrat" pitchFamily="2" charset="77"/>
              </a:rPr>
              <a:t>Here's where to focus based on their current Microsoft footprint: </a:t>
            </a:r>
          </a:p>
        </p:txBody>
      </p:sp>
      <p:sp>
        <p:nvSpPr>
          <p:cNvPr id="16" name="TextBox 15">
            <a:extLst>
              <a:ext uri="{FF2B5EF4-FFF2-40B4-BE49-F238E27FC236}">
                <a16:creationId xmlns:a16="http://schemas.microsoft.com/office/drawing/2014/main" id="{210E3272-AE38-2B4D-588F-936F7452EA07}"/>
              </a:ext>
            </a:extLst>
          </p:cNvPr>
          <p:cNvSpPr txBox="1"/>
          <p:nvPr/>
        </p:nvSpPr>
        <p:spPr>
          <a:xfrm>
            <a:off x="8334569" y="2196657"/>
            <a:ext cx="3103365"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Large (300+ employees) </a:t>
            </a:r>
            <a:br>
              <a:rPr lang="en-US" sz="1400" b="1" dirty="0">
                <a:latin typeface="Montserrat" pitchFamily="2" charset="77"/>
              </a:rPr>
            </a:br>
            <a:r>
              <a:rPr lang="en-US" sz="1400" dirty="0" err="1">
                <a:latin typeface="Montserrat" pitchFamily="2" charset="77"/>
              </a:rPr>
              <a:t>Organisations</a:t>
            </a:r>
            <a:r>
              <a:rPr lang="en-US" sz="1400" dirty="0">
                <a:latin typeface="Montserrat" pitchFamily="2" charset="77"/>
              </a:rPr>
              <a:t> with E3/E5 plus legacy RDS, Citrix or VMware VDI ready to migrate and reduce infrastructure costs.</a:t>
            </a:r>
          </a:p>
        </p:txBody>
      </p:sp>
      <p:sp>
        <p:nvSpPr>
          <p:cNvPr id="17" name="TextBox 16">
            <a:extLst>
              <a:ext uri="{FF2B5EF4-FFF2-40B4-BE49-F238E27FC236}">
                <a16:creationId xmlns:a16="http://schemas.microsoft.com/office/drawing/2014/main" id="{677DBE24-9F43-2CB7-C18F-2A28E41DDD2E}"/>
              </a:ext>
            </a:extLst>
          </p:cNvPr>
          <p:cNvSpPr txBox="1"/>
          <p:nvPr/>
        </p:nvSpPr>
        <p:spPr>
          <a:xfrm>
            <a:off x="4322618" y="2196657"/>
            <a:ext cx="3242953"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Medium (100–300 employees) </a:t>
            </a:r>
            <a:br>
              <a:rPr lang="en-US" sz="1400" b="1" dirty="0">
                <a:latin typeface="Montserrat" pitchFamily="2" charset="77"/>
              </a:rPr>
            </a:br>
            <a:r>
              <a:rPr lang="en-US" sz="1400" dirty="0">
                <a:latin typeface="Montserrat" pitchFamily="2" charset="77"/>
              </a:rPr>
              <a:t>Businesses with mixed environments – Microsoft 365, E3 or E5 licenses – looking to </a:t>
            </a:r>
            <a:r>
              <a:rPr lang="en-US" sz="1400" dirty="0" err="1">
                <a:latin typeface="Montserrat" pitchFamily="2" charset="77"/>
              </a:rPr>
              <a:t>modernise</a:t>
            </a:r>
            <a:r>
              <a:rPr lang="en-US" sz="1400" dirty="0">
                <a:latin typeface="Montserrat" pitchFamily="2" charset="77"/>
              </a:rPr>
              <a:t> and simplify desktop delivery. </a:t>
            </a:r>
          </a:p>
        </p:txBody>
      </p:sp>
      <p:sp>
        <p:nvSpPr>
          <p:cNvPr id="18" name="TextBox 17">
            <a:extLst>
              <a:ext uri="{FF2B5EF4-FFF2-40B4-BE49-F238E27FC236}">
                <a16:creationId xmlns:a16="http://schemas.microsoft.com/office/drawing/2014/main" id="{BEFF6ED0-8743-E3CE-8DC6-E01F22486E75}"/>
              </a:ext>
            </a:extLst>
          </p:cNvPr>
          <p:cNvSpPr txBox="1"/>
          <p:nvPr/>
        </p:nvSpPr>
        <p:spPr>
          <a:xfrm>
            <a:off x="518517" y="2196657"/>
            <a:ext cx="3103365" cy="1077218"/>
          </a:xfrm>
          <a:prstGeom prst="rect">
            <a:avLst/>
          </a:prstGeom>
          <a:noFill/>
        </p:spPr>
        <p:txBody>
          <a:bodyPr wrap="square" lIns="0" tIns="0" rIns="0" bIns="0">
            <a:spAutoFit/>
          </a:bodyPr>
          <a:lstStyle/>
          <a:p>
            <a:pPr>
              <a:spcAft>
                <a:spcPts val="600"/>
              </a:spcAft>
            </a:pPr>
            <a:r>
              <a:rPr lang="en-US" sz="1400" b="1" dirty="0">
                <a:latin typeface="Montserrat" pitchFamily="2" charset="77"/>
              </a:rPr>
              <a:t>Small (25–100 employees) </a:t>
            </a:r>
            <a:br>
              <a:rPr lang="en-US" sz="1400" b="1" dirty="0">
                <a:latin typeface="Montserrat" pitchFamily="2" charset="77"/>
              </a:rPr>
            </a:br>
            <a:r>
              <a:rPr lang="en-US" sz="1400" dirty="0">
                <a:latin typeface="Montserrat" pitchFamily="2" charset="77"/>
              </a:rPr>
              <a:t>Customers with Microsoft 365 Business Premium ready to take their first step into Azure with secure remote work. </a:t>
            </a:r>
          </a:p>
        </p:txBody>
      </p:sp>
      <p:sp>
        <p:nvSpPr>
          <p:cNvPr id="20" name="TextBox 19">
            <a:extLst>
              <a:ext uri="{FF2B5EF4-FFF2-40B4-BE49-F238E27FC236}">
                <a16:creationId xmlns:a16="http://schemas.microsoft.com/office/drawing/2014/main" id="{ECE068A3-345B-D090-B9CC-88178DEB8596}"/>
              </a:ext>
            </a:extLst>
          </p:cNvPr>
          <p:cNvSpPr txBox="1"/>
          <p:nvPr/>
        </p:nvSpPr>
        <p:spPr>
          <a:xfrm>
            <a:off x="4654662" y="4346986"/>
            <a:ext cx="5911322" cy="492443"/>
          </a:xfrm>
          <a:prstGeom prst="rect">
            <a:avLst/>
          </a:prstGeom>
          <a:noFill/>
        </p:spPr>
        <p:txBody>
          <a:bodyPr wrap="square" lIns="0" tIns="0" rIns="0" bIns="0">
            <a:spAutoFit/>
          </a:bodyPr>
          <a:lstStyle/>
          <a:p>
            <a:pPr marL="0" indent="0">
              <a:spcAft>
                <a:spcPts val="600"/>
              </a:spcAft>
              <a:buNone/>
            </a:pPr>
            <a:r>
              <a:rPr lang="en-US" sz="1600" b="1" dirty="0">
                <a:latin typeface="Montserrat" pitchFamily="2" charset="77"/>
              </a:rPr>
              <a:t>Start with customers who already trust you and have the Microsoft foundation in place. </a:t>
            </a:r>
          </a:p>
        </p:txBody>
      </p:sp>
    </p:spTree>
    <p:extLst>
      <p:ext uri="{BB962C8B-B14F-4D97-AF65-F5344CB8AC3E}">
        <p14:creationId xmlns:p14="http://schemas.microsoft.com/office/powerpoint/2010/main" val="422519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64A5-BC2B-51E0-0143-0943A0090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DB81A-9AF9-1FAD-83C9-F3866DF90257}"/>
              </a:ext>
            </a:extLst>
          </p:cNvPr>
          <p:cNvSpPr>
            <a:spLocks noGrp="1"/>
          </p:cNvSpPr>
          <p:nvPr>
            <p:ph type="title"/>
          </p:nvPr>
        </p:nvSpPr>
        <p:spPr/>
        <p:txBody>
          <a:bodyPr/>
          <a:lstStyle/>
          <a:p>
            <a:r>
              <a:rPr lang="en-US" b="1" dirty="0">
                <a:latin typeface="Montserrat" pitchFamily="2" charset="77"/>
              </a:rPr>
              <a:t>What is AVD? Your elevator pitch </a:t>
            </a:r>
            <a:endParaRPr lang="en-US" dirty="0">
              <a:latin typeface="Montserrat" pitchFamily="2" charset="77"/>
            </a:endParaRPr>
          </a:p>
        </p:txBody>
      </p:sp>
      <p:sp>
        <p:nvSpPr>
          <p:cNvPr id="3" name="Text Placeholder 2">
            <a:extLst>
              <a:ext uri="{FF2B5EF4-FFF2-40B4-BE49-F238E27FC236}">
                <a16:creationId xmlns:a16="http://schemas.microsoft.com/office/drawing/2014/main" id="{AA442142-439B-9F8D-E163-FF71EFECA266}"/>
              </a:ext>
            </a:extLst>
          </p:cNvPr>
          <p:cNvSpPr>
            <a:spLocks noGrp="1"/>
          </p:cNvSpPr>
          <p:nvPr>
            <p:ph type="body" sz="quarter" idx="18"/>
          </p:nvPr>
        </p:nvSpPr>
        <p:spPr>
          <a:xfrm>
            <a:off x="515939" y="1690428"/>
            <a:ext cx="3185204" cy="1412002"/>
          </a:xfrm>
        </p:spPr>
        <p:txBody>
          <a:bodyPr/>
          <a:lstStyle/>
          <a:p>
            <a:pPr marL="0" indent="0">
              <a:spcAft>
                <a:spcPts val="600"/>
              </a:spcAft>
              <a:buNone/>
            </a:pPr>
            <a:r>
              <a:rPr lang="en-US" sz="1400" b="1" dirty="0">
                <a:latin typeface="Montserrat" pitchFamily="2" charset="77"/>
              </a:rPr>
              <a:t>Short: </a:t>
            </a:r>
            <a:r>
              <a:rPr lang="en-US" sz="1400" dirty="0">
                <a:latin typeface="Montserrat" pitchFamily="2" charset="77"/>
              </a:rPr>
              <a:t>Azure Virtual Desktop (AVD) delivers secure, flexible access to Windows desktops and apps from anywhere – without the complexity and cost of traditional desktop </a:t>
            </a:r>
            <a:r>
              <a:rPr lang="en-US" sz="1400" dirty="0" err="1">
                <a:latin typeface="Montserrat" pitchFamily="2" charset="77"/>
              </a:rPr>
              <a:t>virtualisation</a:t>
            </a:r>
            <a:r>
              <a:rPr lang="en-US" sz="1400" dirty="0">
                <a:latin typeface="Montserrat" pitchFamily="2" charset="77"/>
              </a:rPr>
              <a:t>.</a:t>
            </a:r>
          </a:p>
        </p:txBody>
      </p:sp>
      <p:sp>
        <p:nvSpPr>
          <p:cNvPr id="5" name="Rectangle: Rounded Corners 1">
            <a:extLst>
              <a:ext uri="{FF2B5EF4-FFF2-40B4-BE49-F238E27FC236}">
                <a16:creationId xmlns:a16="http://schemas.microsoft.com/office/drawing/2014/main" id="{D70CB0E0-2D33-5E14-BD02-24331F00F4EA}"/>
              </a:ext>
            </a:extLst>
          </p:cNvPr>
          <p:cNvSpPr/>
          <p:nvPr/>
        </p:nvSpPr>
        <p:spPr>
          <a:xfrm>
            <a:off x="549401" y="3656286"/>
            <a:ext cx="8855855" cy="1655943"/>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 Placeholder 2">
            <a:extLst>
              <a:ext uri="{FF2B5EF4-FFF2-40B4-BE49-F238E27FC236}">
                <a16:creationId xmlns:a16="http://schemas.microsoft.com/office/drawing/2014/main" id="{656683E5-0CE8-9261-DF16-63750EC06585}"/>
              </a:ext>
            </a:extLst>
          </p:cNvPr>
          <p:cNvSpPr txBox="1">
            <a:spLocks/>
          </p:cNvSpPr>
          <p:nvPr/>
        </p:nvSpPr>
        <p:spPr>
          <a:xfrm>
            <a:off x="784070" y="3869087"/>
            <a:ext cx="8621187" cy="129848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Three reasons customers choose AVD: </a:t>
            </a:r>
          </a:p>
          <a:p>
            <a:pPr>
              <a:spcAft>
                <a:spcPts val="600"/>
              </a:spcAft>
            </a:pPr>
            <a:r>
              <a:rPr lang="en-US" sz="1400" b="1" dirty="0">
                <a:latin typeface="Montserrat" pitchFamily="2" charset="77"/>
              </a:rPr>
              <a:t>Security built in </a:t>
            </a:r>
            <a:r>
              <a:rPr lang="en-US" sz="1400" dirty="0">
                <a:latin typeface="Montserrat" pitchFamily="2" charset="77"/>
              </a:rPr>
              <a:t>– MFA, role-based access, Microsoft Defender and Zero Trust architecture </a:t>
            </a:r>
          </a:p>
          <a:p>
            <a:pPr>
              <a:spcAft>
                <a:spcPts val="600"/>
              </a:spcAft>
            </a:pPr>
            <a:r>
              <a:rPr lang="en-US" sz="1400" b="1" dirty="0">
                <a:latin typeface="Montserrat" pitchFamily="2" charset="77"/>
              </a:rPr>
              <a:t>Lower costs </a:t>
            </a:r>
            <a:r>
              <a:rPr lang="en-US" sz="1400" dirty="0">
                <a:latin typeface="Montserrat" pitchFamily="2" charset="77"/>
              </a:rPr>
              <a:t>– Multi-session Windows, autoscaling and use of existing M365 licenses </a:t>
            </a:r>
          </a:p>
          <a:p>
            <a:pPr>
              <a:spcAft>
                <a:spcPts val="600"/>
              </a:spcAft>
            </a:pPr>
            <a:r>
              <a:rPr lang="en-US" sz="1400" b="1" dirty="0">
                <a:latin typeface="Montserrat" pitchFamily="2" charset="77"/>
              </a:rPr>
              <a:t>Faster deployment </a:t>
            </a:r>
            <a:r>
              <a:rPr lang="en-US" sz="1400" dirty="0">
                <a:latin typeface="Montserrat" pitchFamily="2" charset="77"/>
              </a:rPr>
              <a:t>– Rapid setup, </a:t>
            </a:r>
            <a:r>
              <a:rPr lang="en-US" sz="1400" dirty="0" err="1">
                <a:latin typeface="Montserrat" pitchFamily="2" charset="77"/>
              </a:rPr>
              <a:t>centralised</a:t>
            </a:r>
            <a:r>
              <a:rPr lang="en-US" sz="1400" dirty="0">
                <a:latin typeface="Montserrat" pitchFamily="2" charset="77"/>
              </a:rPr>
              <a:t> control and easy remote access </a:t>
            </a:r>
          </a:p>
        </p:txBody>
      </p:sp>
      <p:sp>
        <p:nvSpPr>
          <p:cNvPr id="7" name="Text Placeholder 2">
            <a:extLst>
              <a:ext uri="{FF2B5EF4-FFF2-40B4-BE49-F238E27FC236}">
                <a16:creationId xmlns:a16="http://schemas.microsoft.com/office/drawing/2014/main" id="{045B227B-DDE5-667E-45CF-CD4096CC67E3}"/>
              </a:ext>
            </a:extLst>
          </p:cNvPr>
          <p:cNvSpPr txBox="1">
            <a:spLocks/>
          </p:cNvSpPr>
          <p:nvPr/>
        </p:nvSpPr>
        <p:spPr>
          <a:xfrm>
            <a:off x="4545014" y="1690427"/>
            <a:ext cx="6732586" cy="1852873"/>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Longer: </a:t>
            </a:r>
            <a:r>
              <a:rPr lang="en-US" sz="1400" dirty="0">
                <a:latin typeface="Montserrat" pitchFamily="2" charset="77"/>
              </a:rPr>
              <a:t>Azure Virtual Desktop is Microsoft's cloud-based desktop </a:t>
            </a:r>
            <a:r>
              <a:rPr lang="en-US" sz="1400" dirty="0" err="1">
                <a:latin typeface="Montserrat" pitchFamily="2" charset="77"/>
              </a:rPr>
              <a:t>virtualisation</a:t>
            </a:r>
            <a:r>
              <a:rPr lang="en-US" sz="1400" dirty="0">
                <a:latin typeface="Montserrat" pitchFamily="2" charset="77"/>
              </a:rPr>
              <a:t> service. It lets teams access Windows desktops and apps securely from any device while reducing infrastructure costs, simplifying management and strengthening security. If you're already using Microsoft 365 or running legacy systems like Citrix, VMware or Remote Desktop Services, AVD is a natural next step — no additional licensing required.</a:t>
            </a:r>
          </a:p>
        </p:txBody>
      </p:sp>
    </p:spTree>
    <p:extLst>
      <p:ext uri="{BB962C8B-B14F-4D97-AF65-F5344CB8AC3E}">
        <p14:creationId xmlns:p14="http://schemas.microsoft.com/office/powerpoint/2010/main" val="952961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88D2-3FF0-A6F5-7503-F93F4864B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AFF7F-A9C0-7EEF-8313-61C1DEA70985}"/>
              </a:ext>
            </a:extLst>
          </p:cNvPr>
          <p:cNvSpPr>
            <a:spLocks noGrp="1"/>
          </p:cNvSpPr>
          <p:nvPr>
            <p:ph type="title"/>
          </p:nvPr>
        </p:nvSpPr>
        <p:spPr/>
        <p:txBody>
          <a:bodyPr/>
          <a:lstStyle/>
          <a:p>
            <a:r>
              <a:rPr lang="en-US" b="1" dirty="0">
                <a:latin typeface="Montserrat" pitchFamily="2" charset="77"/>
              </a:rPr>
              <a:t>Pitch by customer segment</a:t>
            </a:r>
            <a:br>
              <a:rPr lang="en-US" b="1" dirty="0">
                <a:latin typeface="Montserrat" pitchFamily="2" charset="77"/>
              </a:rPr>
            </a:br>
            <a:endParaRPr lang="en-US" dirty="0">
              <a:latin typeface="Montserrat" pitchFamily="2" charset="77"/>
            </a:endParaRPr>
          </a:p>
        </p:txBody>
      </p:sp>
      <p:graphicFrame>
        <p:nvGraphicFramePr>
          <p:cNvPr id="14" name="Table 13">
            <a:extLst>
              <a:ext uri="{FF2B5EF4-FFF2-40B4-BE49-F238E27FC236}">
                <a16:creationId xmlns:a16="http://schemas.microsoft.com/office/drawing/2014/main" id="{579923B9-9B44-70F3-0428-AE5686A6769A}"/>
              </a:ext>
            </a:extLst>
          </p:cNvPr>
          <p:cNvGraphicFramePr>
            <a:graphicFrameLocks noGrp="1"/>
          </p:cNvGraphicFramePr>
          <p:nvPr>
            <p:extLst>
              <p:ext uri="{D42A27DB-BD31-4B8C-83A1-F6EECF244321}">
                <p14:modId xmlns:p14="http://schemas.microsoft.com/office/powerpoint/2010/main" val="3325209971"/>
              </p:ext>
            </p:extLst>
          </p:nvPr>
        </p:nvGraphicFramePr>
        <p:xfrm>
          <a:off x="515938" y="1300799"/>
          <a:ext cx="11160124" cy="5044440"/>
        </p:xfrm>
        <a:graphic>
          <a:graphicData uri="http://schemas.openxmlformats.org/drawingml/2006/table">
            <a:tbl>
              <a:tblPr firstRow="1" firstCol="1" bandRow="1">
                <a:tableStyleId>{5C22544A-7EE6-4342-B048-85BDC9FD1C3A}</a:tableStyleId>
              </a:tblPr>
              <a:tblGrid>
                <a:gridCol w="1153990">
                  <a:extLst>
                    <a:ext uri="{9D8B030D-6E8A-4147-A177-3AD203B41FA5}">
                      <a16:colId xmlns:a16="http://schemas.microsoft.com/office/drawing/2014/main" val="466818093"/>
                    </a:ext>
                  </a:extLst>
                </a:gridCol>
                <a:gridCol w="2913191">
                  <a:extLst>
                    <a:ext uri="{9D8B030D-6E8A-4147-A177-3AD203B41FA5}">
                      <a16:colId xmlns:a16="http://schemas.microsoft.com/office/drawing/2014/main" val="1862802685"/>
                    </a:ext>
                  </a:extLst>
                </a:gridCol>
                <a:gridCol w="3137821">
                  <a:extLst>
                    <a:ext uri="{9D8B030D-6E8A-4147-A177-3AD203B41FA5}">
                      <a16:colId xmlns:a16="http://schemas.microsoft.com/office/drawing/2014/main" val="2272340597"/>
                    </a:ext>
                  </a:extLst>
                </a:gridCol>
                <a:gridCol w="3955122">
                  <a:extLst>
                    <a:ext uri="{9D8B030D-6E8A-4147-A177-3AD203B41FA5}">
                      <a16:colId xmlns:a16="http://schemas.microsoft.com/office/drawing/2014/main" val="4178783970"/>
                    </a:ext>
                  </a:extLst>
                </a:gridCol>
              </a:tblGrid>
              <a:tr h="818145">
                <a:tc>
                  <a:txBody>
                    <a:bodyPr/>
                    <a:lstStyle/>
                    <a:p>
                      <a:pPr algn="l" rtl="0" fontAlgn="base">
                        <a:lnSpc>
                          <a:spcPts val="1406"/>
                        </a:lnSpc>
                        <a:buNone/>
                      </a:pPr>
                      <a:r>
                        <a:rPr lang="en-AU" sz="1400" b="1" i="0" dirty="0">
                          <a:effectLst/>
                          <a:latin typeface="Montserrat" pitchFamily="2" charset="77"/>
                        </a:rPr>
                        <a:t>Segment</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ts val="1406"/>
                        </a:lnSpc>
                        <a:buNone/>
                      </a:pPr>
                      <a:r>
                        <a:rPr lang="en-AU" sz="1400" b="1" i="0" dirty="0">
                          <a:effectLst/>
                          <a:latin typeface="Montserrat" pitchFamily="2" charset="77"/>
                        </a:rPr>
                        <a:t>Small</a:t>
                      </a:r>
                      <a:r>
                        <a:rPr lang="en-AU" sz="1400" b="0" i="0" dirty="0">
                          <a:effectLst/>
                          <a:latin typeface="Montserrat" pitchFamily="2" charset="77"/>
                        </a:rPr>
                        <a:t> (25–100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Cloud-first SMBs using Microsoft 365 Business Premium.</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ts val="1406"/>
                        </a:lnSpc>
                        <a:buNone/>
                      </a:pPr>
                      <a:r>
                        <a:rPr lang="en-AU" sz="1400" b="1" i="0" dirty="0">
                          <a:effectLst/>
                          <a:latin typeface="Montserrat" pitchFamily="2" charset="77"/>
                        </a:rPr>
                        <a:t>Medium</a:t>
                      </a:r>
                      <a:r>
                        <a:rPr lang="en-AU" sz="1400" b="0" i="0" dirty="0">
                          <a:effectLst/>
                          <a:latin typeface="Montserrat" pitchFamily="2" charset="77"/>
                        </a:rPr>
                        <a:t> (100–300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Mid-market businesses with hybrid environments.</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tc>
                  <a:txBody>
                    <a:bodyPr/>
                    <a:lstStyle/>
                    <a:p>
                      <a:pPr algn="l" rtl="0" fontAlgn="base">
                        <a:lnSpc>
                          <a:spcPts val="1406"/>
                        </a:lnSpc>
                        <a:buNone/>
                      </a:pPr>
                      <a:r>
                        <a:rPr lang="en-AU" sz="1400" b="1" i="0" dirty="0">
                          <a:effectLst/>
                          <a:latin typeface="Montserrat" pitchFamily="2" charset="77"/>
                        </a:rPr>
                        <a:t>Large</a:t>
                      </a:r>
                      <a:r>
                        <a:rPr lang="en-AU" sz="1400" b="0" i="0" dirty="0">
                          <a:effectLst/>
                          <a:latin typeface="Montserrat" pitchFamily="2" charset="77"/>
                        </a:rPr>
                        <a:t> (300+ staff)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0" dirty="0">
                          <a:effectLst/>
                          <a:latin typeface="Montserrat" pitchFamily="2" charset="77"/>
                        </a:rPr>
                        <a:t>Organisations with Citrix / RDS / VMware legacy and/or complex compliance.</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3737"/>
                    </a:solidFill>
                  </a:tcPr>
                </a:tc>
                <a:extLst>
                  <a:ext uri="{0D108BD9-81ED-4DB2-BD59-A6C34878D82A}">
                    <a16:rowId xmlns:a16="http://schemas.microsoft.com/office/drawing/2014/main" val="66178249"/>
                  </a:ext>
                </a:extLst>
              </a:tr>
              <a:tr h="837388">
                <a:tc>
                  <a:txBody>
                    <a:bodyPr/>
                    <a:lstStyle/>
                    <a:p>
                      <a:pPr algn="l" rtl="0" fontAlgn="base">
                        <a:lnSpc>
                          <a:spcPts val="1406"/>
                        </a:lnSpc>
                        <a:buNone/>
                      </a:pPr>
                      <a:r>
                        <a:rPr lang="en-AU" sz="1400" b="0" i="0" dirty="0">
                          <a:effectLst/>
                          <a:latin typeface="Montserrat" pitchFamily="2" charset="77"/>
                        </a:rPr>
                        <a:t>Pitch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rtl="0" fontAlgn="base">
                        <a:lnSpc>
                          <a:spcPts val="1406"/>
                        </a:lnSpc>
                        <a:buNone/>
                      </a:pPr>
                      <a:r>
                        <a:rPr lang="en-US" sz="1400" b="0" i="0" dirty="0">
                          <a:effectLst/>
                          <a:latin typeface="Montserrat" pitchFamily="2" charset="77"/>
                        </a:rPr>
                        <a:t>Simple, secure and affordable virtual desktops. </a:t>
                      </a:r>
                    </a:p>
                    <a:p>
                      <a:pPr algn="l" rtl="0" fontAlgn="base">
                        <a:lnSpc>
                          <a:spcPts val="1406"/>
                        </a:lnSpc>
                        <a:buNone/>
                      </a:pPr>
                      <a:r>
                        <a:rPr lang="en-US" sz="1400" b="0" i="0" dirty="0">
                          <a:effectLst/>
                          <a:latin typeface="Montserrat" pitchFamily="2" charset="77"/>
                        </a:rPr>
                        <a:t>  </a:t>
                      </a:r>
                    </a:p>
                    <a:p>
                      <a:pPr algn="l" rtl="0" fontAlgn="base">
                        <a:lnSpc>
                          <a:spcPts val="1406"/>
                        </a:lnSpc>
                        <a:buNone/>
                      </a:pPr>
                      <a:r>
                        <a:rPr lang="en-US" sz="1400" b="1" i="1" dirty="0">
                          <a:effectLst/>
                          <a:latin typeface="Montserrat" pitchFamily="2" charset="77"/>
                        </a:rPr>
                        <a:t>Save up to 40% vs on-prem VDI or unmanaged endpoints.</a:t>
                      </a:r>
                      <a:r>
                        <a:rPr lang="en-US" sz="1400" b="0" i="1"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buNone/>
                      </a:pPr>
                      <a:r>
                        <a:rPr lang="en-AU" sz="1400" b="0" i="0" dirty="0">
                          <a:effectLst/>
                          <a:latin typeface="Montserrat" pitchFamily="2" charset="77"/>
                        </a:rPr>
                        <a:t>Hybrid flexibility with enterprise-grade security. </a:t>
                      </a:r>
                    </a:p>
                    <a:p>
                      <a:pPr algn="l" rtl="0" fontAlgn="base">
                        <a:lnSpc>
                          <a:spcPts val="1406"/>
                        </a:lnSpc>
                        <a:buNone/>
                      </a:pPr>
                      <a:r>
                        <a:rPr lang="en-AU" sz="1400" b="0" i="0" dirty="0">
                          <a:effectLst/>
                          <a:latin typeface="Montserrat" pitchFamily="2" charset="77"/>
                        </a:rPr>
                        <a:t>  </a:t>
                      </a:r>
                    </a:p>
                    <a:p>
                      <a:pPr algn="l" rtl="0" fontAlgn="base">
                        <a:lnSpc>
                          <a:spcPts val="1406"/>
                        </a:lnSpc>
                        <a:buNone/>
                      </a:pPr>
                      <a:r>
                        <a:rPr lang="en-AU" sz="1400" b="1" i="1" dirty="0">
                          <a:effectLst/>
                          <a:latin typeface="Montserrat" pitchFamily="2" charset="77"/>
                        </a:rPr>
                        <a:t>Improve IT efficiency by 30%.</a:t>
                      </a:r>
                      <a:r>
                        <a:rPr lang="en-AU"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l" rtl="0" fontAlgn="base">
                        <a:lnSpc>
                          <a:spcPts val="1406"/>
                        </a:lnSpc>
                        <a:buNone/>
                      </a:pPr>
                      <a:r>
                        <a:rPr lang="en-US" sz="1400" b="0" i="0" dirty="0">
                          <a:effectLst/>
                          <a:latin typeface="Montserrat" pitchFamily="2" charset="77"/>
                        </a:rPr>
                        <a:t>Full-scale </a:t>
                      </a:r>
                      <a:r>
                        <a:rPr lang="en-US" sz="1400" b="0" i="0" dirty="0" err="1">
                          <a:effectLst/>
                          <a:latin typeface="Montserrat" pitchFamily="2" charset="77"/>
                        </a:rPr>
                        <a:t>modernisation</a:t>
                      </a:r>
                      <a:r>
                        <a:rPr lang="en-US" sz="1400" b="0" i="0" dirty="0">
                          <a:effectLst/>
                          <a:latin typeface="Montserrat" pitchFamily="2" charset="77"/>
                        </a:rPr>
                        <a:t> for complex VDI environments. </a:t>
                      </a:r>
                    </a:p>
                    <a:p>
                      <a:pPr algn="l" rtl="0" fontAlgn="base">
                        <a:lnSpc>
                          <a:spcPts val="1406"/>
                        </a:lnSpc>
                        <a:buNone/>
                      </a:pPr>
                      <a:r>
                        <a:rPr lang="en-US" sz="1400" b="0" i="0" dirty="0">
                          <a:effectLst/>
                          <a:latin typeface="Montserrat" pitchFamily="2" charset="77"/>
                        </a:rPr>
                        <a:t> </a:t>
                      </a:r>
                    </a:p>
                    <a:p>
                      <a:pPr algn="l" rtl="0" fontAlgn="base">
                        <a:lnSpc>
                          <a:spcPts val="1406"/>
                        </a:lnSpc>
                        <a:buNone/>
                      </a:pPr>
                      <a:r>
                        <a:rPr lang="en-US" sz="1400" b="1" i="1" dirty="0">
                          <a:effectLst/>
                          <a:latin typeface="Montserrat" pitchFamily="2" charset="77"/>
                        </a:rPr>
                        <a:t>Reduce total VDI cost by 30-50% and improve uptime to 99.95%.</a:t>
                      </a:r>
                      <a:r>
                        <a:rPr lang="en-US" sz="1400" b="0" i="0" dirty="0">
                          <a:effectLst/>
                          <a:latin typeface="Montserrat" pitchFamily="2" charset="77"/>
                        </a:rPr>
                        <a:t>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562969543"/>
                  </a:ext>
                </a:extLst>
              </a:tr>
              <a:tr h="690844">
                <a:tc>
                  <a:txBody>
                    <a:bodyPr/>
                    <a:lstStyle/>
                    <a:p>
                      <a:pPr algn="l" rtl="0" fontAlgn="base">
                        <a:lnSpc>
                          <a:spcPts val="1406"/>
                        </a:lnSpc>
                        <a:buNone/>
                      </a:pPr>
                      <a:r>
                        <a:rPr lang="en-AU" sz="1400" b="0" i="0" dirty="0">
                          <a:effectLst/>
                          <a:latin typeface="Montserrat" pitchFamily="2" charset="77"/>
                        </a:rPr>
                        <a:t>Core Benefits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Simplify IT management </a:t>
                      </a:r>
                    </a:p>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Enable secure remote work </a:t>
                      </a:r>
                    </a:p>
                    <a:p>
                      <a:pPr marL="225425" indent="-225425" algn="l" rtl="0" fontAlgn="base">
                        <a:lnSpc>
                          <a:spcPts val="1406"/>
                        </a:lnSpc>
                        <a:buClr>
                          <a:schemeClr val="accent2"/>
                        </a:buClr>
                        <a:buFont typeface="Arial" panose="020B0604020202020204" pitchFamily="34" charset="0"/>
                        <a:buChar char="•"/>
                        <a:tabLst/>
                      </a:pPr>
                      <a:r>
                        <a:rPr lang="en-AU" sz="1400" b="0" i="0" dirty="0">
                          <a:effectLst/>
                          <a:latin typeface="Montserrat" pitchFamily="2" charset="77"/>
                        </a:rPr>
                        <a:t>Lower infrastructure costs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Flexible, scalable desktops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Security and compliance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Better performance / uptime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Enterprise-grade scalability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Multi-region resilience </a:t>
                      </a:r>
                    </a:p>
                    <a:p>
                      <a:pPr marL="225425" indent="-225425" algn="l" defTabSz="914400" rtl="0" eaLnBrk="1" fontAlgn="base" latinLnBrk="0" hangingPunct="1">
                        <a:lnSpc>
                          <a:spcPts val="1406"/>
                        </a:lnSpc>
                        <a:buClr>
                          <a:schemeClr val="accent2"/>
                        </a:buClr>
                        <a:buFont typeface="Arial" panose="020B0604020202020204" pitchFamily="34" charset="0"/>
                        <a:buChar char="•"/>
                        <a:tabLst/>
                      </a:pPr>
                      <a:r>
                        <a:rPr lang="en-AU" sz="1400" b="0" i="0" kern="1200" dirty="0">
                          <a:solidFill>
                            <a:schemeClr val="dk1"/>
                          </a:solidFill>
                          <a:effectLst/>
                          <a:latin typeface="Montserrat" pitchFamily="2" charset="77"/>
                          <a:ea typeface="+mn-ea"/>
                          <a:cs typeface="+mn-cs"/>
                        </a:rPr>
                        <a:t>Legacy VDI modernisation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16692023"/>
                  </a:ext>
                </a:extLst>
              </a:tr>
              <a:tr h="1256081">
                <a:tc>
                  <a:txBody>
                    <a:bodyPr/>
                    <a:lstStyle/>
                    <a:p>
                      <a:pPr fontAlgn="base">
                        <a:buNone/>
                      </a:pPr>
                      <a:r>
                        <a:rPr lang="en-AU" sz="1400" b="0" kern="0" dirty="0">
                          <a:effectLst/>
                          <a:latin typeface="Montserrat" pitchFamily="2" charset="77"/>
                        </a:rPr>
                        <a:t>Core Features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225425" indent="-219075" fontAlgn="base">
                        <a:buClr>
                          <a:schemeClr val="accent2"/>
                        </a:buClr>
                        <a:buFont typeface="Wingdings" pitchFamily="2" charset="2"/>
                        <a:buChar char="ü"/>
                        <a:tabLst/>
                      </a:pPr>
                      <a:r>
                        <a:rPr lang="en-AU" sz="1400" kern="0" dirty="0">
                          <a:effectLst/>
                          <a:latin typeface="Montserrat" pitchFamily="2" charset="77"/>
                        </a:rPr>
                        <a:t>AVD multi-session host pools </a:t>
                      </a:r>
                    </a:p>
                    <a:p>
                      <a:pPr marL="225425" indent="-219075" fontAlgn="base">
                        <a:buClr>
                          <a:schemeClr val="accent2"/>
                        </a:buClr>
                        <a:buFont typeface="Wingdings" pitchFamily="2" charset="2"/>
                        <a:buChar char="ü"/>
                        <a:tabLst/>
                      </a:pPr>
                      <a:r>
                        <a:rPr lang="en-AU" sz="1400" kern="0" dirty="0" err="1">
                          <a:effectLst/>
                          <a:latin typeface="Montserrat" pitchFamily="2" charset="77"/>
                        </a:rPr>
                        <a:t>FSLogix</a:t>
                      </a:r>
                      <a:r>
                        <a:rPr lang="en-AU" sz="1400" kern="0" dirty="0">
                          <a:effectLst/>
                          <a:latin typeface="Montserrat" pitchFamily="2" charset="77"/>
                        </a:rPr>
                        <a:t> profiles </a:t>
                      </a:r>
                    </a:p>
                    <a:p>
                      <a:pPr marL="225425" indent="-219075" fontAlgn="base">
                        <a:buClr>
                          <a:schemeClr val="accent2"/>
                        </a:buClr>
                        <a:buFont typeface="Wingdings" pitchFamily="2" charset="2"/>
                        <a:buChar char="ü"/>
                        <a:tabLst/>
                      </a:pPr>
                      <a:r>
                        <a:rPr lang="en-AU" sz="1400" kern="0" dirty="0">
                          <a:effectLst/>
                          <a:latin typeface="Montserrat" pitchFamily="2" charset="77"/>
                        </a:rPr>
                        <a:t>M365 integration </a:t>
                      </a:r>
                    </a:p>
                    <a:p>
                      <a:pPr marL="225425" indent="-219075" fontAlgn="base">
                        <a:buClr>
                          <a:schemeClr val="accent2"/>
                        </a:buClr>
                        <a:buFont typeface="Wingdings" pitchFamily="2" charset="2"/>
                        <a:buChar char="ü"/>
                        <a:tabLst/>
                      </a:pPr>
                      <a:r>
                        <a:rPr lang="en-AU" sz="1400" kern="0" dirty="0">
                          <a:effectLst/>
                          <a:latin typeface="Montserrat" pitchFamily="2" charset="77"/>
                        </a:rPr>
                        <a:t>Managed patching </a:t>
                      </a:r>
                    </a:p>
                    <a:p>
                      <a:pPr marL="225425" indent="-219075" fontAlgn="base">
                        <a:buClr>
                          <a:schemeClr val="accent2"/>
                        </a:buClr>
                        <a:buFont typeface="Wingdings" pitchFamily="2" charset="2"/>
                        <a:buChar char="ü"/>
                        <a:tabLst/>
                      </a:pPr>
                      <a:r>
                        <a:rPr lang="en-AU" sz="1400" kern="0" dirty="0">
                          <a:effectLst/>
                          <a:latin typeface="Montserrat" pitchFamily="2" charset="77"/>
                        </a:rPr>
                        <a:t>8x5 Support </a:t>
                      </a:r>
                      <a:endParaRPr lang="en-AU" sz="1400" b="0" i="0" kern="100" dirty="0">
                        <a:effectLst/>
                        <a:latin typeface="Montserrat" pitchFamily="2" charset="77"/>
                        <a:ea typeface="Aptos" panose="020B0004020202020204" pitchFamily="34" charset="0"/>
                        <a:cs typeface="Times New Roman" panose="02020603050405020304" pitchFamily="18" charset="0"/>
                      </a:endParaRP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Auto-scaling host pools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Image &amp; update management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Intune integration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24x7 monitoring </a:t>
                      </a:r>
                    </a:p>
                    <a:p>
                      <a:pPr marL="225425"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Monthly reporting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Custom AVD architecture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App Attach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Conditional Access &amp; Defender integration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Dedicated NOC/SOC support </a:t>
                      </a:r>
                    </a:p>
                    <a:p>
                      <a:pPr marL="225425" marR="114300" indent="-219075" algn="l" defTabSz="914400" rtl="0" eaLnBrk="1" fontAlgn="base" latinLnBrk="0" hangingPunct="1">
                        <a:buClr>
                          <a:schemeClr val="accent2"/>
                        </a:buClr>
                        <a:buFont typeface="Wingdings" pitchFamily="2" charset="2"/>
                        <a:buChar char="ü"/>
                        <a:tabLst/>
                      </a:pPr>
                      <a:r>
                        <a:rPr lang="en-AU" sz="1400" kern="0" dirty="0">
                          <a:solidFill>
                            <a:schemeClr val="dk1"/>
                          </a:solidFill>
                          <a:effectLst/>
                          <a:latin typeface="Montserrat" pitchFamily="2" charset="77"/>
                          <a:ea typeface="+mn-ea"/>
                          <a:cs typeface="+mn-cs"/>
                        </a:rPr>
                        <a:t>Quarterly strategy reviews </a:t>
                      </a:r>
                    </a:p>
                  </a:txBody>
                  <a:tcPr marL="137160" marR="137160"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4203124100"/>
                  </a:ext>
                </a:extLst>
              </a:tr>
            </a:tbl>
          </a:graphicData>
        </a:graphic>
      </p:graphicFrame>
    </p:spTree>
    <p:extLst>
      <p:ext uri="{BB962C8B-B14F-4D97-AF65-F5344CB8AC3E}">
        <p14:creationId xmlns:p14="http://schemas.microsoft.com/office/powerpoint/2010/main" val="181414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A0E20-17C3-F75E-268D-B11FAE6F8BD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90B9CC9-D66A-8A23-63DB-0922A5242E92}"/>
              </a:ext>
            </a:extLst>
          </p:cNvPr>
          <p:cNvPicPr>
            <a:picLocks noChangeAspect="1"/>
          </p:cNvPicPr>
          <p:nvPr/>
        </p:nvPicPr>
        <p:blipFill>
          <a:blip r:embed="rId2">
            <a:alphaModFix amt="66000"/>
            <a:extLst>
              <a:ext uri="{28A0092B-C50C-407E-A947-70E740481C1C}">
                <a14:useLocalDpi xmlns:a14="http://schemas.microsoft.com/office/drawing/2010/main" val="0"/>
              </a:ext>
            </a:extLst>
          </a:blip>
          <a:srcRect l="-1891" t="20324" r="1891" b="-2170"/>
          <a:stretch>
            <a:fillRect/>
          </a:stretch>
        </p:blipFill>
        <p:spPr>
          <a:xfrm>
            <a:off x="4286249" y="0"/>
            <a:ext cx="7905751" cy="4281304"/>
          </a:xfrm>
          <a:prstGeom prst="rect">
            <a:avLst/>
          </a:prstGeom>
        </p:spPr>
      </p:pic>
      <p:sp>
        <p:nvSpPr>
          <p:cNvPr id="2" name="Title 1">
            <a:extLst>
              <a:ext uri="{FF2B5EF4-FFF2-40B4-BE49-F238E27FC236}">
                <a16:creationId xmlns:a16="http://schemas.microsoft.com/office/drawing/2014/main" id="{3F5282EC-0CEF-090A-09A0-28E5F4EB5E6A}"/>
              </a:ext>
            </a:extLst>
          </p:cNvPr>
          <p:cNvSpPr>
            <a:spLocks noGrp="1"/>
          </p:cNvSpPr>
          <p:nvPr>
            <p:ph type="title"/>
          </p:nvPr>
        </p:nvSpPr>
        <p:spPr/>
        <p:txBody>
          <a:bodyPr/>
          <a:lstStyle/>
          <a:p>
            <a:r>
              <a:rPr lang="en-AU" b="1" dirty="0"/>
              <a:t>Know your audience</a:t>
            </a:r>
            <a:endParaRPr lang="en-US" dirty="0">
              <a:latin typeface="Montserrat" pitchFamily="2" charset="77"/>
            </a:endParaRPr>
          </a:p>
        </p:txBody>
      </p:sp>
      <p:sp>
        <p:nvSpPr>
          <p:cNvPr id="3" name="Text Placeholder 2">
            <a:extLst>
              <a:ext uri="{FF2B5EF4-FFF2-40B4-BE49-F238E27FC236}">
                <a16:creationId xmlns:a16="http://schemas.microsoft.com/office/drawing/2014/main" id="{048B84E8-42EF-ED3A-B757-689543298BAB}"/>
              </a:ext>
            </a:extLst>
          </p:cNvPr>
          <p:cNvSpPr>
            <a:spLocks noGrp="1"/>
          </p:cNvSpPr>
          <p:nvPr>
            <p:ph type="body" sz="quarter" idx="16"/>
          </p:nvPr>
        </p:nvSpPr>
        <p:spPr>
          <a:xfrm>
            <a:off x="503817" y="1607640"/>
            <a:ext cx="7905751" cy="491299"/>
          </a:xfrm>
        </p:spPr>
        <p:txBody>
          <a:bodyPr/>
          <a:lstStyle/>
          <a:p>
            <a:pPr marL="0" indent="0">
              <a:spcAft>
                <a:spcPts val="600"/>
              </a:spcAft>
              <a:buNone/>
            </a:pPr>
            <a:r>
              <a:rPr lang="en-US" dirty="0">
                <a:latin typeface="Montserrat" pitchFamily="2" charset="77"/>
              </a:rPr>
              <a:t>For AVD, the primary decision-makers will be IT leaders, including CIOs, IT managers and infrastructure architects. </a:t>
            </a:r>
          </a:p>
        </p:txBody>
      </p:sp>
      <p:sp>
        <p:nvSpPr>
          <p:cNvPr id="5" name="Rectangle: Rounded Corners 1">
            <a:extLst>
              <a:ext uri="{FF2B5EF4-FFF2-40B4-BE49-F238E27FC236}">
                <a16:creationId xmlns:a16="http://schemas.microsoft.com/office/drawing/2014/main" id="{B597D2D3-E14F-D28C-62A1-80DBD1ECF81B}"/>
              </a:ext>
            </a:extLst>
          </p:cNvPr>
          <p:cNvSpPr/>
          <p:nvPr/>
        </p:nvSpPr>
        <p:spPr>
          <a:xfrm>
            <a:off x="549403" y="2459310"/>
            <a:ext cx="5267946" cy="1433476"/>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4" name="Text Placeholder 2">
            <a:extLst>
              <a:ext uri="{FF2B5EF4-FFF2-40B4-BE49-F238E27FC236}">
                <a16:creationId xmlns:a16="http://schemas.microsoft.com/office/drawing/2014/main" id="{993909EE-BC79-D54B-65E8-DFA9931748F0}"/>
              </a:ext>
            </a:extLst>
          </p:cNvPr>
          <p:cNvSpPr txBox="1">
            <a:spLocks/>
          </p:cNvSpPr>
          <p:nvPr/>
        </p:nvSpPr>
        <p:spPr>
          <a:xfrm>
            <a:off x="784070" y="2666980"/>
            <a:ext cx="5201093" cy="1064125"/>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What they need: </a:t>
            </a:r>
            <a:endParaRPr lang="en-US" sz="1400" dirty="0">
              <a:latin typeface="Montserrat" pitchFamily="2" charset="77"/>
            </a:endParaRPr>
          </a:p>
          <a:p>
            <a:pPr>
              <a:spcAft>
                <a:spcPts val="600"/>
              </a:spcAft>
            </a:pPr>
            <a:r>
              <a:rPr lang="en-US" sz="1400" dirty="0">
                <a:latin typeface="Montserrat" pitchFamily="2" charset="77"/>
              </a:rPr>
              <a:t>Scalable and secure infrastructure </a:t>
            </a:r>
          </a:p>
          <a:p>
            <a:pPr>
              <a:spcAft>
                <a:spcPts val="600"/>
              </a:spcAft>
            </a:pPr>
            <a:r>
              <a:rPr lang="en-US" sz="1400" dirty="0">
                <a:latin typeface="Montserrat" pitchFamily="2" charset="77"/>
              </a:rPr>
              <a:t>Legacy system integration within budget </a:t>
            </a:r>
          </a:p>
          <a:p>
            <a:pPr>
              <a:spcAft>
                <a:spcPts val="600"/>
              </a:spcAft>
            </a:pPr>
            <a:r>
              <a:rPr lang="en-US" sz="1400" dirty="0">
                <a:latin typeface="Montserrat" pitchFamily="2" charset="77"/>
              </a:rPr>
              <a:t>Cloud skills and capability </a:t>
            </a:r>
          </a:p>
        </p:txBody>
      </p:sp>
      <p:sp>
        <p:nvSpPr>
          <p:cNvPr id="7" name="Rectangle: Rounded Corners 1">
            <a:extLst>
              <a:ext uri="{FF2B5EF4-FFF2-40B4-BE49-F238E27FC236}">
                <a16:creationId xmlns:a16="http://schemas.microsoft.com/office/drawing/2014/main" id="{B0D338CD-3CBA-7C8E-7F86-06F3324DC22C}"/>
              </a:ext>
            </a:extLst>
          </p:cNvPr>
          <p:cNvSpPr/>
          <p:nvPr/>
        </p:nvSpPr>
        <p:spPr>
          <a:xfrm>
            <a:off x="515940" y="4014534"/>
            <a:ext cx="5302970" cy="1982505"/>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8" name="Rectangle: Rounded Corners 1">
            <a:extLst>
              <a:ext uri="{FF2B5EF4-FFF2-40B4-BE49-F238E27FC236}">
                <a16:creationId xmlns:a16="http://schemas.microsoft.com/office/drawing/2014/main" id="{B5DDC485-40C9-B2E9-9F83-80E9CEF8FE2C}"/>
              </a:ext>
            </a:extLst>
          </p:cNvPr>
          <p:cNvSpPr/>
          <p:nvPr/>
        </p:nvSpPr>
        <p:spPr>
          <a:xfrm>
            <a:off x="5985163" y="2459310"/>
            <a:ext cx="5422766" cy="3537729"/>
          </a:xfrm>
          <a:prstGeom prst="roundRect">
            <a:avLst>
              <a:gd name="adj" fmla="val 7256"/>
            </a:avLst>
          </a:prstGeom>
          <a:solidFill>
            <a:schemeClr val="bg1"/>
          </a:solidFill>
          <a:ln>
            <a:noFill/>
          </a:ln>
          <a:effectLst>
            <a:glow rad="190500">
              <a:schemeClr val="bg1">
                <a:lumMod val="85000"/>
                <a:alpha val="5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Montserrat" pitchFamily="2" charset="77"/>
            </a:endParaRPr>
          </a:p>
        </p:txBody>
      </p:sp>
      <p:sp>
        <p:nvSpPr>
          <p:cNvPr id="9" name="Text Placeholder 2">
            <a:extLst>
              <a:ext uri="{FF2B5EF4-FFF2-40B4-BE49-F238E27FC236}">
                <a16:creationId xmlns:a16="http://schemas.microsoft.com/office/drawing/2014/main" id="{BCAAFD5A-19F1-1AED-FD51-78B286A6952C}"/>
              </a:ext>
            </a:extLst>
          </p:cNvPr>
          <p:cNvSpPr txBox="1">
            <a:spLocks/>
          </p:cNvSpPr>
          <p:nvPr/>
        </p:nvSpPr>
        <p:spPr>
          <a:xfrm>
            <a:off x="784071" y="4224209"/>
            <a:ext cx="4651689" cy="1677827"/>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What AVD delivers: </a:t>
            </a:r>
            <a:endParaRPr lang="en-US" sz="1400" dirty="0">
              <a:latin typeface="Montserrat" pitchFamily="2" charset="77"/>
            </a:endParaRPr>
          </a:p>
          <a:p>
            <a:pPr>
              <a:spcAft>
                <a:spcPts val="600"/>
              </a:spcAft>
            </a:pPr>
            <a:r>
              <a:rPr lang="en-US" sz="1400" dirty="0">
                <a:latin typeface="Montserrat" pitchFamily="2" charset="77"/>
              </a:rPr>
              <a:t>Secure Windows 10 and 11 access from anywhere on Azure </a:t>
            </a:r>
          </a:p>
          <a:p>
            <a:pPr>
              <a:spcAft>
                <a:spcPts val="600"/>
              </a:spcAft>
            </a:pPr>
            <a:r>
              <a:rPr lang="en-US" sz="1400" dirty="0">
                <a:latin typeface="Montserrat" pitchFamily="2" charset="77"/>
              </a:rPr>
              <a:t>Cost </a:t>
            </a:r>
            <a:r>
              <a:rPr lang="en-US" sz="1400" dirty="0" err="1">
                <a:latin typeface="Montserrat" pitchFamily="2" charset="77"/>
              </a:rPr>
              <a:t>optimisation</a:t>
            </a:r>
            <a:r>
              <a:rPr lang="en-US" sz="1400" dirty="0">
                <a:latin typeface="Montserrat" pitchFamily="2" charset="77"/>
              </a:rPr>
              <a:t> with multi-session capabilities and pay-as-you-go pricing </a:t>
            </a:r>
          </a:p>
          <a:p>
            <a:pPr>
              <a:spcAft>
                <a:spcPts val="600"/>
              </a:spcAft>
            </a:pPr>
            <a:r>
              <a:rPr lang="en-US" sz="1400" dirty="0">
                <a:latin typeface="Montserrat" pitchFamily="2" charset="77"/>
              </a:rPr>
              <a:t>Built-in security and consistent management </a:t>
            </a:r>
          </a:p>
        </p:txBody>
      </p:sp>
      <p:sp>
        <p:nvSpPr>
          <p:cNvPr id="10" name="Text Placeholder 2">
            <a:extLst>
              <a:ext uri="{FF2B5EF4-FFF2-40B4-BE49-F238E27FC236}">
                <a16:creationId xmlns:a16="http://schemas.microsoft.com/office/drawing/2014/main" id="{9C0C7EFD-D2FA-A600-DCF3-ECF8BA084B33}"/>
              </a:ext>
            </a:extLst>
          </p:cNvPr>
          <p:cNvSpPr txBox="1">
            <a:spLocks/>
          </p:cNvSpPr>
          <p:nvPr/>
        </p:nvSpPr>
        <p:spPr>
          <a:xfrm>
            <a:off x="6158295" y="2695074"/>
            <a:ext cx="5154634" cy="2825701"/>
          </a:xfrm>
          <a:prstGeom prst="rect">
            <a:avLst/>
          </a:prstGeom>
        </p:spPr>
        <p:txBody>
          <a:bodyPr lIns="0" tIns="0" rIns="0" bIns="0"/>
          <a:lstStyle>
            <a:lvl1pPr marL="179388" indent="-179388"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1pPr>
            <a:lvl2pPr marL="363538" indent="-18732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539750" indent="-180975" algn="l" defTabSz="91440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3pPr>
            <a:lvl4pPr marL="720725" indent="-185738" algn="l" defTabSz="984250" rtl="0" eaLnBrk="1" latinLnBrk="0" hangingPunct="1">
              <a:lnSpc>
                <a:spcPct val="100000"/>
              </a:lnSpc>
              <a:spcBef>
                <a:spcPts val="0"/>
              </a:spcBef>
              <a:buClr>
                <a:schemeClr val="accent2"/>
              </a:buClr>
              <a:buFont typeface="Arial" panose="020B0604020202020204" pitchFamily="34" charset="0"/>
              <a:buChar char="•"/>
              <a:tabLst/>
              <a:defRPr sz="1600" kern="1200">
                <a:solidFill>
                  <a:schemeClr val="tx1"/>
                </a:solidFill>
                <a:latin typeface="+mn-lt"/>
                <a:ea typeface="+mn-ea"/>
                <a:cs typeface="+mn-cs"/>
              </a:defRPr>
            </a:lvl4pPr>
            <a:lvl5pPr marL="893763" indent="-174625"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400" b="1" dirty="0">
                <a:latin typeface="Montserrat" pitchFamily="2" charset="77"/>
              </a:rPr>
              <a:t>Other influencers to win over: </a:t>
            </a:r>
          </a:p>
          <a:p>
            <a:pPr>
              <a:lnSpc>
                <a:spcPct val="120000"/>
              </a:lnSpc>
              <a:spcAft>
                <a:spcPts val="600"/>
              </a:spcAft>
            </a:pPr>
            <a:r>
              <a:rPr lang="en-US" sz="1400" b="1" dirty="0">
                <a:latin typeface="Montserrat" pitchFamily="2" charset="77"/>
              </a:rPr>
              <a:t>Business Leaders</a:t>
            </a:r>
            <a:r>
              <a:rPr lang="en-US" sz="1400" dirty="0">
                <a:latin typeface="Montserrat" pitchFamily="2" charset="77"/>
              </a:rPr>
              <a:t> – </a:t>
            </a:r>
            <a:r>
              <a:rPr lang="en-US" sz="1400" dirty="0" err="1">
                <a:latin typeface="Montserrat" pitchFamily="2" charset="77"/>
              </a:rPr>
              <a:t>Optimise</a:t>
            </a:r>
            <a:r>
              <a:rPr lang="en-US" sz="1400" dirty="0">
                <a:latin typeface="Montserrat" pitchFamily="2" charset="77"/>
              </a:rPr>
              <a:t> operations and measure ROI. AVD delivers faster time-to-value, improved workforce efficiency and business resilience </a:t>
            </a:r>
          </a:p>
          <a:p>
            <a:pPr>
              <a:lnSpc>
                <a:spcPct val="120000"/>
              </a:lnSpc>
              <a:spcAft>
                <a:spcPts val="600"/>
              </a:spcAft>
            </a:pPr>
            <a:r>
              <a:rPr lang="en-US" sz="1400" b="1" dirty="0">
                <a:latin typeface="Montserrat" pitchFamily="2" charset="77"/>
              </a:rPr>
              <a:t>Security &amp; Compliance </a:t>
            </a:r>
            <a:r>
              <a:rPr lang="en-US" sz="1400" dirty="0">
                <a:latin typeface="Montserrat" pitchFamily="2" charset="77"/>
              </a:rPr>
              <a:t>– Meet evolving regulations. AVD provides built-in security (MFA, RBAC), </a:t>
            </a:r>
            <a:r>
              <a:rPr lang="en-US" sz="1400" dirty="0" err="1">
                <a:latin typeface="Montserrat" pitchFamily="2" charset="77"/>
              </a:rPr>
              <a:t>centralised</a:t>
            </a:r>
            <a:r>
              <a:rPr lang="en-US" sz="1400" dirty="0">
                <a:latin typeface="Montserrat" pitchFamily="2" charset="77"/>
              </a:rPr>
              <a:t> policy control and compliance with ISO, HIPAA and GDPR standards </a:t>
            </a:r>
          </a:p>
          <a:p>
            <a:pPr>
              <a:lnSpc>
                <a:spcPct val="120000"/>
              </a:lnSpc>
              <a:spcAft>
                <a:spcPts val="600"/>
              </a:spcAft>
            </a:pPr>
            <a:r>
              <a:rPr lang="en-US" sz="1400" b="1" dirty="0">
                <a:latin typeface="Montserrat" pitchFamily="2" charset="77"/>
              </a:rPr>
              <a:t>Workforce Managers </a:t>
            </a:r>
            <a:r>
              <a:rPr lang="en-US" sz="1400" dirty="0">
                <a:latin typeface="Montserrat" pitchFamily="2" charset="77"/>
              </a:rPr>
              <a:t>– Support mobile and shift-based teams. AVD enables anywhere access, simplified provisioning and secure shared device usage </a:t>
            </a:r>
          </a:p>
        </p:txBody>
      </p:sp>
    </p:spTree>
    <p:extLst>
      <p:ext uri="{BB962C8B-B14F-4D97-AF65-F5344CB8AC3E}">
        <p14:creationId xmlns:p14="http://schemas.microsoft.com/office/powerpoint/2010/main" val="2003390809"/>
      </p:ext>
    </p:extLst>
  </p:cSld>
  <p:clrMapOvr>
    <a:masterClrMapping/>
  </p:clrMapOvr>
</p:sld>
</file>

<file path=ppt/theme/theme1.xml><?xml version="1.0" encoding="utf-8"?>
<a:theme xmlns:a="http://schemas.openxmlformats.org/drawingml/2006/main" name="1_DD+MST theme">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MST theme" id="{C84CA1E6-BFF9-4729-B22B-D4FA2D49DD7C}" vid="{0E2F6944-F4E1-4896-A0A5-A80EF4AF3B5C}"/>
    </a:ext>
  </a:extLst>
</a:theme>
</file>

<file path=ppt/theme/theme2.xml><?xml version="1.0" encoding="utf-8"?>
<a:theme xmlns:a="http://schemas.openxmlformats.org/drawingml/2006/main" name="Dicker Data Theme-2023">
  <a:themeElements>
    <a:clrScheme name="DD+Microsoft colors">
      <a:dk1>
        <a:srgbClr val="000000"/>
      </a:dk1>
      <a:lt1>
        <a:sysClr val="window" lastClr="FFFFFF"/>
      </a:lt1>
      <a:dk2>
        <a:srgbClr val="000000"/>
      </a:dk2>
      <a:lt2>
        <a:srgbClr val="FFFFFF"/>
      </a:lt2>
      <a:accent1>
        <a:srgbClr val="9F00CE"/>
      </a:accent1>
      <a:accent2>
        <a:srgbClr val="F61B71"/>
      </a:accent2>
      <a:accent3>
        <a:srgbClr val="590E91"/>
      </a:accent3>
      <a:accent4>
        <a:srgbClr val="0072C6"/>
      </a:accent4>
      <a:accent5>
        <a:srgbClr val="00BCF2"/>
      </a:accent5>
      <a:accent6>
        <a:srgbClr val="00B294"/>
      </a:accent6>
      <a:hlink>
        <a:srgbClr val="F61B71"/>
      </a:hlink>
      <a:folHlink>
        <a:srgbClr val="F61B71"/>
      </a:folHlink>
    </a:clrScheme>
    <a:fontScheme name="DD+Microsoft fonts">
      <a:majorFont>
        <a:latin typeface="Montserrat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2024-START HERE" id="{EEB1C984-350D-458C-B02F-FCD0A6CFA12C}" vid="{84416A49-68CA-4B25-A67A-6BEE4D906A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65d142de00b233aed6266a85186ca42c">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208678f1815efb23951adae69eb6fc"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98395B-248B-493B-ADCB-7818D294D1C0}">
  <ds:schemaRefs>
    <ds:schemaRef ds:uri="http://schemas.microsoft.com/sharepoint/v3/contenttype/forms"/>
  </ds:schemaRefs>
</ds:datastoreItem>
</file>

<file path=customXml/itemProps2.xml><?xml version="1.0" encoding="utf-8"?>
<ds:datastoreItem xmlns:ds="http://schemas.openxmlformats.org/officeDocument/2006/customXml" ds:itemID="{D5D48AD2-0CAD-41C7-83C5-4F55D1D83A0A}">
  <ds:schemaRefs>
    <ds:schemaRef ds:uri="http://schemas.microsoft.com/office/2006/metadata/properties"/>
    <ds:schemaRef ds:uri="http://schemas.microsoft.com/office/infopath/2007/PartnerControls"/>
    <ds:schemaRef ds:uri="d5d3d20d-99fc-41b1-970c-90028ee048d3"/>
    <ds:schemaRef ds:uri="456d9ceb-753b-4687-b044-32f2c6a9d264"/>
    <ds:schemaRef ds:uri="99bb67e3-3285-4177-bf4d-f47e13624d19"/>
    <ds:schemaRef ds:uri="000a92e9-8868-4f63-a42b-1d92002267e3"/>
    <ds:schemaRef ds:uri="fdddb3d6-5bd7-4379-986a-b69d31005687"/>
    <ds:schemaRef ds:uri="912a965b-18ab-48f9-afa9-986d97207d9f"/>
    <ds:schemaRef ds:uri="c8e5ee5f-cdc9-400e-abeb-489c00a90ce7"/>
    <ds:schemaRef ds:uri="097bb821-340d-4a6b-ab9d-4a4be84d8d64"/>
  </ds:schemaRefs>
</ds:datastoreItem>
</file>

<file path=customXml/itemProps3.xml><?xml version="1.0" encoding="utf-8"?>
<ds:datastoreItem xmlns:ds="http://schemas.openxmlformats.org/officeDocument/2006/customXml" ds:itemID="{83534D2E-70EE-40BF-AD9A-0668665B6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DD+MST theme</Template>
  <TotalTime>3297</TotalTime>
  <Words>3563</Words>
  <Application>Microsoft Office PowerPoint</Application>
  <PresentationFormat>Widescreen</PresentationFormat>
  <Paragraphs>507</Paragraphs>
  <Slides>24</Slides>
  <Notes>7</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1_DD+MST theme</vt:lpstr>
      <vt:lpstr>Dicker Data Theme-2023</vt:lpstr>
      <vt:lpstr>PowerPoint Presentation</vt:lpstr>
      <vt:lpstr> Your cloud and AI building blocks </vt:lpstr>
      <vt:lpstr>Power your hybrid workforce with Azure Virtual Desktop</vt:lpstr>
      <vt:lpstr>The opportunity is here and growing  Market drivers creating demand for AVD </vt:lpstr>
      <vt:lpstr> 3,206 customers are ready to start! </vt:lpstr>
      <vt:lpstr>Identify your low-hanging fruit  Your customers are already primed for AVD </vt:lpstr>
      <vt:lpstr>What is AVD? Your elevator pitch </vt:lpstr>
      <vt:lpstr>Pitch by customer segment </vt:lpstr>
      <vt:lpstr>Know your audience</vt:lpstr>
      <vt:lpstr>Win over IT Leaders </vt:lpstr>
      <vt:lpstr>AVD in action: Industry applications  </vt:lpstr>
      <vt:lpstr>Common objections and how to respond  </vt:lpstr>
      <vt:lpstr>Competitive comparison  </vt:lpstr>
      <vt:lpstr>Infrastructure and licensing costs </vt:lpstr>
      <vt:lpstr>Empowering digital learning with AVD </vt:lpstr>
      <vt:lpstr>Partner opportunity breakdown </vt:lpstr>
      <vt:lpstr>Complete earnings picture </vt:lpstr>
      <vt:lpstr>Complete earnings picture </vt:lpstr>
      <vt:lpstr>Funding and incentives at every stage </vt:lpstr>
      <vt:lpstr>PowerPoint Presentation</vt:lpstr>
      <vt:lpstr>Start winning AVD deals in three steps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Short</dc:creator>
  <cp:lastModifiedBy>Sonya Aboudargham</cp:lastModifiedBy>
  <cp:revision>107</cp:revision>
  <dcterms:created xsi:type="dcterms:W3CDTF">2024-08-29T05:27:05Z</dcterms:created>
  <dcterms:modified xsi:type="dcterms:W3CDTF">2026-01-23T05:09:06Z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0x01010089CE9D3728B5814FB45CEFA044557808</vt:lpwstr>
  </property>
</Properties>
</file>