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5447" r:id="rId4"/>
  </p:sldMasterIdLst>
  <p:notesMasterIdLst>
    <p:notesMasterId r:id="rId18"/>
  </p:notesMasterIdLst>
  <p:handoutMasterIdLst>
    <p:handoutMasterId r:id="rId19"/>
  </p:handoutMasterIdLst>
  <p:sldIdLst>
    <p:sldId id="2147479566" r:id="rId5"/>
    <p:sldId id="258" r:id="rId6"/>
    <p:sldId id="259" r:id="rId7"/>
    <p:sldId id="2147479572" r:id="rId8"/>
    <p:sldId id="2134804367" r:id="rId9"/>
    <p:sldId id="262" r:id="rId10"/>
    <p:sldId id="2147479570" r:id="rId11"/>
    <p:sldId id="2147479571" r:id="rId12"/>
    <p:sldId id="263" r:id="rId13"/>
    <p:sldId id="2147479568" r:id="rId14"/>
    <p:sldId id="2147479567" r:id="rId15"/>
    <p:sldId id="265" r:id="rId16"/>
    <p:sldId id="2147479569" r:id="rId17"/>
  </p:sldIdLst>
  <p:sldSz cx="12192000" cy="6858000"/>
  <p:notesSz cx="6858000" cy="9144000"/>
  <p:embeddedFontLst>
    <p:embeddedFont>
      <p:font typeface="Segoe Sans Text" pitchFamily="2" charset="0"/>
      <p:regular r:id="rId20"/>
      <p:bold r:id="rId21"/>
      <p:italic r:id="rId22"/>
      <p:bold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Segoe UI Light" panose="020B0502040204020203" pitchFamily="34" charset="0"/>
      <p:regular r:id="rId28"/>
      <p:italic r:id="rId29"/>
    </p:embeddedFont>
    <p:embeddedFont>
      <p:font typeface="Segoe UI Semibold" panose="020B070204020402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6BEBC51B-B88B-4AE4-8478-0F95EE84F165}">
          <p14:sldIdLst>
            <p14:sldId id="2147479566"/>
          </p14:sldIdLst>
        </p14:section>
        <p14:section name="Content slides" id="{D30E4385-0D75-4769-9EFE-1FB912F2332F}">
          <p14:sldIdLst>
            <p14:sldId id="258"/>
            <p14:sldId id="259"/>
            <p14:sldId id="2147479572"/>
            <p14:sldId id="2134804367"/>
            <p14:sldId id="262"/>
            <p14:sldId id="2147479570"/>
            <p14:sldId id="2147479571"/>
            <p14:sldId id="263"/>
            <p14:sldId id="2147479568"/>
            <p14:sldId id="2147479567"/>
            <p14:sldId id="265"/>
            <p14:sldId id="2147479569"/>
          </p14:sldIdLst>
        </p14:section>
        <p14:section name="Icon Library" id="{1B2B0870-36BF-41F5-B007-2A7A7BB4938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BC4"/>
    <a:srgbClr val="8C8279"/>
    <a:srgbClr val="E8E6DF"/>
    <a:srgbClr val="FFB900"/>
    <a:srgbClr val="0078D4"/>
    <a:srgbClr val="FEFAF8"/>
    <a:srgbClr val="F4F3F5"/>
    <a:srgbClr val="F4364C"/>
    <a:srgbClr val="F5F3F6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22" autoAdjust="0"/>
    <p:restoredTop sz="96306" autoAdjust="0"/>
  </p:normalViewPr>
  <p:slideViewPr>
    <p:cSldViewPr snapToGrid="0">
      <p:cViewPr>
        <p:scale>
          <a:sx n="216" d="100"/>
          <a:sy n="216" d="100"/>
        </p:scale>
        <p:origin x="1128" y="456"/>
      </p:cViewPr>
      <p:guideLst/>
    </p:cSldViewPr>
  </p:slideViewPr>
  <p:outlineViewPr>
    <p:cViewPr>
      <p:scale>
        <a:sx n="33" d="100"/>
        <a:sy n="33" d="100"/>
      </p:scale>
      <p:origin x="0" y="-23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066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microsoft.com/office/2018/10/relationships/authors" Target="authors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4/13/2026 9:56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noProof="0">
              <a:cs typeface="Segoe U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B570A-AC3B-4E4D-9875-F157CD26BB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7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3C5F8-5707-1AED-60F4-581D92F8A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B7645-930A-02C9-5AAC-77E50F7AC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B0B2F-23F5-3B11-A19C-1338B86E2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0A24A8F-22D4-BBDE-1C47-9BD387CD2B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62644-C1AA-DB3B-52C7-D6DE70F206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9C0267-526C-D4EE-4089-B32A6AA6363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2E1B-E605-959B-0763-6BBAE8866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3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1E01-C794-3FBE-0185-5132B5EA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68C01-5211-BC2B-8ADD-0A4F67E4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8CEBC-E716-6367-F85D-404387DB0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24EB8D5-EA91-59B6-9224-22C46F6F29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09B57-8D13-A312-5114-29B9BEF9A3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D4060B-03C2-32DE-47F6-8672FE4A79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8B9C7-D669-676B-F65B-29E43E3EA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3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4/13/2026 9:56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6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E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482165E-E599-2B1A-7895-8150DB70D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0" t="6091" r="6058" b="3191"/>
          <a:stretch>
            <a:fillRect/>
          </a:stretch>
        </p:blipFill>
        <p:spPr>
          <a:xfrm>
            <a:off x="1498598" y="-3"/>
            <a:ext cx="10693402" cy="6858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7D374D-152A-0861-DB58-464331F0E9BD}"/>
              </a:ext>
            </a:extLst>
          </p:cNvPr>
          <p:cNvSpPr/>
          <p:nvPr userDrawn="1"/>
        </p:nvSpPr>
        <p:spPr>
          <a:xfrm rot="16200000">
            <a:off x="1313540" y="185056"/>
            <a:ext cx="6858001" cy="6487886"/>
          </a:xfrm>
          <a:prstGeom prst="rect">
            <a:avLst/>
          </a:prstGeom>
          <a:gradFill>
            <a:gsLst>
              <a:gs pos="0">
                <a:srgbClr val="FFFCFA"/>
              </a:gs>
              <a:gs pos="100000">
                <a:srgbClr val="FFFCF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066A3-E635-42C0-1DD9-4B831C434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953" y="513977"/>
            <a:ext cx="1518397" cy="472514"/>
          </a:xfrm>
        </p:spPr>
        <p:txBody>
          <a:bodyPr>
            <a:noAutofit/>
          </a:bodyPr>
          <a:lstStyle>
            <a:lvl1pPr marL="228600" marR="0" indent="-22860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lang="en-US" dirty="0"/>
              <a:t>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6174F-9706-3D91-EC3C-EBBA41388151}"/>
              </a:ext>
            </a:extLst>
          </p:cNvPr>
          <p:cNvCxnSpPr>
            <a:cxnSpLocks/>
          </p:cNvCxnSpPr>
          <p:nvPr userDrawn="1"/>
        </p:nvCxnSpPr>
        <p:spPr>
          <a:xfrm>
            <a:off x="2217270" y="513977"/>
            <a:ext cx="0" cy="472514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MS logo gray - EMF">
            <a:extLst>
              <a:ext uri="{FF2B5EF4-FFF2-40B4-BE49-F238E27FC236}">
                <a16:creationId xmlns:a16="http://schemas.microsoft.com/office/drawing/2014/main" id="{333BDF7F-C81E-F587-8F3E-339123956D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457638" y="590960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32" userDrawn="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5539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gradFill>
                  <a:gsLst>
                    <a:gs pos="0">
                      <a:srgbClr val="31ACBD"/>
                    </a:gs>
                    <a:gs pos="68000">
                      <a:schemeClr val="tx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100000">
                      <a:srgbClr val="3EA89B"/>
                    </a:gs>
                    <a:gs pos="0">
                      <a:srgbClr val="225B6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 dirty="0">
                <a:gradFill>
                  <a:gsLst>
                    <a:gs pos="0">
                      <a:srgbClr val="F4364C"/>
                    </a:gs>
                    <a:gs pos="68000">
                      <a:srgbClr val="C03BC4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0">
                      <a:srgbClr val="FF9318"/>
                    </a:gs>
                    <a:gs pos="44000">
                      <a:srgbClr val="FF5C39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gradFill flip="none" rotWithShape="1">
            <a:gsLst>
              <a:gs pos="47706">
                <a:schemeClr val="accent1"/>
              </a:gs>
              <a:gs pos="100000">
                <a:schemeClr val="accent3"/>
              </a:gs>
              <a:gs pos="60000">
                <a:schemeClr val="accent1"/>
              </a:gs>
            </a:gsLst>
            <a:lin ang="18900000" scaled="1"/>
            <a:tileRect/>
          </a:gra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554D-CD2C-F836-9A2C-88CABE5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312" userDrawn="1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CE50-46CE-0973-AC08-7477BEA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3424D10-01E7-37F9-6091-2C95487D9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DFE8ED1-0EC9-B339-1813-0B4260A0A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3006D8-810A-DCBB-7E79-17F6322E2F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AAB847-57CB-2458-2ADA-6D77707940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655A31-FF73-73EA-1EA8-00F13891A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634A-80BB-C620-3C16-1EA80A7B1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E7CC6D-40F5-C58C-FC44-793B1A98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93ED5-5CA7-C983-373E-E42D7424C7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/>
            </a:lvl1pPr>
            <a:lvl2pPr>
              <a:defRPr lang="en-US" sz="1600"/>
            </a:lvl2pPr>
            <a:lvl3pPr>
              <a:defRPr lang="en-US" sz="1600"/>
            </a:lvl3pPr>
            <a:lvl4pPr>
              <a:defRPr lang="en-US" sz="140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9683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1"/>
            <a:ext cx="3182027" cy="3959217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21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641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6915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 dirty="0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174073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7834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83122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7AAD6B-7EFF-E05F-2A90-8A814E45A32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0020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30D09FD-2495-FD73-64EA-14E484039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275901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42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55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244682"/>
          </a:xfrm>
        </p:spPr>
        <p:txBody>
          <a:bodyPr lIns="0" tIns="0" rIns="0" bIns="0"/>
          <a:lstStyle>
            <a:lvl1pPr>
              <a:defRPr sz="1590" b="1" i="0">
                <a:solidFill>
                  <a:srgbClr val="F61B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15"/>
            <a:fld id="{81D60167-4931-47E6-BA6A-407CBD079E47}" type="slidenum">
              <a:rPr lang="en-AU" spc="-22" smtClean="0"/>
              <a:pPr marL="11215"/>
              <a:t>‹#›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523802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2" y="457202"/>
            <a:ext cx="11150448" cy="492443"/>
          </a:xfr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714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77105E-FE1C-E764-EE00-FDE99C6CAC8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FFB900">
                  <a:alpha val="3744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44F81F1-872D-ABAD-AE32-00BA52A421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389" y="4497238"/>
            <a:ext cx="1732482" cy="553998"/>
          </a:xfrm>
        </p:spPr>
        <p:txBody>
          <a:bodyPr anchor="t" anchorCtr="0">
            <a:noAutofit/>
          </a:bodyPr>
          <a:lstStyle>
            <a:lvl1pPr marL="4763" indent="-4763" algn="ctr">
              <a:buNone/>
              <a:tabLst/>
              <a:defRPr sz="1200"/>
            </a:lvl1pPr>
          </a:lstStyle>
          <a:p>
            <a:r>
              <a:rPr lang="en-US" dirty="0"/>
              <a:t>Customer logo</a:t>
            </a:r>
          </a:p>
        </p:txBody>
      </p:sp>
    </p:spTree>
    <p:extLst>
      <p:ext uri="{BB962C8B-B14F-4D97-AF65-F5344CB8AC3E}">
        <p14:creationId xmlns:p14="http://schemas.microsoft.com/office/powerpoint/2010/main" val="488062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sv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1" r:id="rId2"/>
    <p:sldLayoutId id="2147485503" r:id="rId3"/>
    <p:sldLayoutId id="2147485452" r:id="rId4"/>
    <p:sldLayoutId id="2147485453" r:id="rId5"/>
    <p:sldLayoutId id="2147485527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464" r:id="rId17"/>
    <p:sldLayoutId id="2147485465" r:id="rId18"/>
    <p:sldLayoutId id="2147485466" r:id="rId19"/>
    <p:sldLayoutId id="2147485467" r:id="rId20"/>
    <p:sldLayoutId id="2147485468" r:id="rId21"/>
    <p:sldLayoutId id="2147485469" r:id="rId22"/>
    <p:sldLayoutId id="2147485470" r:id="rId23"/>
    <p:sldLayoutId id="2147485471" r:id="rId24"/>
    <p:sldLayoutId id="2147485472" r:id="rId25"/>
    <p:sldLayoutId id="2147485473" r:id="rId26"/>
    <p:sldLayoutId id="2147485474" r:id="rId27"/>
    <p:sldLayoutId id="2147485475" r:id="rId28"/>
    <p:sldLayoutId id="2147485476" r:id="rId29"/>
    <p:sldLayoutId id="2147485477" r:id="rId30"/>
    <p:sldLayoutId id="2147485478" r:id="rId31"/>
    <p:sldLayoutId id="2147485479" r:id="rId32"/>
    <p:sldLayoutId id="2147485480" r:id="rId33"/>
    <p:sldLayoutId id="2147485481" r:id="rId34"/>
    <p:sldLayoutId id="2147485482" r:id="rId35"/>
    <p:sldLayoutId id="2147485483" r:id="rId36"/>
    <p:sldLayoutId id="2147485484" r:id="rId37"/>
    <p:sldLayoutId id="2147485485" r:id="rId38"/>
    <p:sldLayoutId id="2147485486" r:id="rId39"/>
    <p:sldLayoutId id="2147485487" r:id="rId40"/>
    <p:sldLayoutId id="2147485488" r:id="rId41"/>
    <p:sldLayoutId id="2147485490" r:id="rId42"/>
    <p:sldLayoutId id="2147485491" r:id="rId43"/>
    <p:sldLayoutId id="2147485516" r:id="rId44"/>
    <p:sldLayoutId id="2147485517" r:id="rId45"/>
    <p:sldLayoutId id="2147485525" r:id="rId46"/>
    <p:sldLayoutId id="2147485504" r:id="rId47"/>
    <p:sldLayoutId id="2147485505" r:id="rId48"/>
    <p:sldLayoutId id="2147485506" r:id="rId49"/>
    <p:sldLayoutId id="2147485507" r:id="rId50"/>
    <p:sldLayoutId id="2147485508" r:id="rId51"/>
    <p:sldLayoutId id="2147485509" r:id="rId52"/>
    <p:sldLayoutId id="2147485522" r:id="rId53"/>
    <p:sldLayoutId id="2147485493" r:id="rId54"/>
    <p:sldLayoutId id="2147485494" r:id="rId55"/>
    <p:sldLayoutId id="2147485495" r:id="rId56"/>
    <p:sldLayoutId id="2147485496" r:id="rId57"/>
    <p:sldLayoutId id="2147485526" r:id="rId58"/>
    <p:sldLayoutId id="2147485528" r:id="rId5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bes.com/councils/forbestechcouncil/2025/04/16/the-intelligent-cloud-building-cloud-infrastructure-for-the-ai-era/" TargetMode="External"/><Relationship Id="rId3" Type="http://schemas.openxmlformats.org/officeDocument/2006/relationships/hyperlink" Target="https://www.secoda.co/learn/unleashing-the-power-of-data-study-shows-2-3-of-company-data-goes-unused" TargetMode="External"/><Relationship Id="rId7" Type="http://schemas.openxmlformats.org/officeDocument/2006/relationships/hyperlink" Target="https://www.afr.com/by/steven-worrall-p5386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ickerdata.com.au/microsoft-tra-report" TargetMode="External"/><Relationship Id="rId11" Type="http://schemas.openxmlformats.org/officeDocument/2006/relationships/hyperlink" Target="https://www.technologydecisions.com.au/content/it-management/article/how-to-prepare-your-data-for-ai-success-14279115" TargetMode="External"/><Relationship Id="rId5" Type="http://schemas.openxmlformats.org/officeDocument/2006/relationships/hyperlink" Target="https://hakkoda.io/state-of-data-report-2024/" TargetMode="External"/><Relationship Id="rId10" Type="http://schemas.openxmlformats.org/officeDocument/2006/relationships/hyperlink" Target="https://learn.microsoft.com/en-us/purview/compliance-manager" TargetMode="External"/><Relationship Id="rId4" Type="http://schemas.openxmlformats.org/officeDocument/2006/relationships/hyperlink" Target="https://www.gartner.com/en/newsroom/press-releases/2024-04-29-gartner-finds-61-percent-of-organizations-are-evolving-their-data-and-analytics-operating-model-because-of-ai-technologies" TargetMode="External"/><Relationship Id="rId9" Type="http://schemas.openxmlformats.org/officeDocument/2006/relationships/hyperlink" Target="https://azure.microsoft.com/en-au/explore/trusted-cloud/complian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C850B5-775B-82B4-2ED5-F22AB0175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0841F-0157-2D7E-89F7-1B6FD5D3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2" y="2292671"/>
            <a:ext cx="7779407" cy="1523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500" dirty="0">
                <a:solidFill>
                  <a:srgbClr val="C03BC4"/>
                </a:solidFill>
              </a:rPr>
              <a:t>Unify your data</a:t>
            </a:r>
            <a:br>
              <a:rPr lang="en-US" sz="5500" dirty="0">
                <a:solidFill>
                  <a:srgbClr val="C03BC4"/>
                </a:solidFill>
              </a:rPr>
            </a:br>
            <a:r>
              <a:rPr lang="en-US" sz="5500" dirty="0">
                <a:solidFill>
                  <a:srgbClr val="C03BC4"/>
                </a:solidFill>
              </a:rPr>
              <a:t>and your AI readiness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55137C-DE65-E9AC-7618-6A463D8E5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952" y="3947282"/>
            <a:ext cx="6265917" cy="246221"/>
          </a:xfrm>
        </p:spPr>
        <p:txBody>
          <a:bodyPr/>
          <a:lstStyle/>
          <a:p>
            <a:r>
              <a:rPr lang="en-US" dirty="0"/>
              <a:t>Turn insights into action with integrated analytics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55C1A74-CB47-27D4-C268-F0AC016936CE}"/>
              </a:ext>
            </a:extLst>
          </p:cNvPr>
          <p:cNvSpPr txBox="1"/>
          <p:nvPr/>
        </p:nvSpPr>
        <p:spPr>
          <a:xfrm>
            <a:off x="519953" y="1911445"/>
            <a:ext cx="4244895" cy="288323"/>
          </a:xfrm>
          <a:prstGeom prst="rect">
            <a:avLst/>
          </a:prstGeom>
        </p:spPr>
        <p:txBody>
          <a:bodyPr vert="horz" wrap="square" lIns="0" tIns="11215" rIns="0" bIns="0" rtlCol="0">
            <a:spAutoFit/>
          </a:bodyPr>
          <a:lstStyle/>
          <a:p>
            <a:pPr marL="11215">
              <a:spcBef>
                <a:spcPts val="729"/>
              </a:spcBef>
            </a:pPr>
            <a:r>
              <a:rPr lang="en-AU" sz="1800" dirty="0">
                <a:solidFill>
                  <a:srgbClr val="454142"/>
                </a:solidFill>
                <a:cs typeface="Arial"/>
              </a:rPr>
              <a:t>Analytics &amp; Intelligence</a:t>
            </a:r>
            <a:endParaRPr sz="1800" dirty="0">
              <a:solidFill>
                <a:srgbClr val="454142"/>
              </a:solidFill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AEFCCCF-074D-2C1B-E246-0BD59D32F6B5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1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1571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108B7B-A243-E68E-C668-FF82B710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9A3696-6917-B73F-B58F-29C2470395D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068C5-1101-9A14-2B97-C68E0E412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6FCA821-AB29-2665-08C8-B7A4AF95E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6676771" cy="3552254"/>
          </a:xfrm>
        </p:spPr>
        <p:txBody>
          <a:bodyPr/>
          <a:lstStyle/>
          <a:p>
            <a:pPr marL="11215">
              <a:spcBef>
                <a:spcPts val="1413"/>
              </a:spcBef>
            </a:pPr>
            <a:r>
              <a:rPr lang="en-AU" b="1" dirty="0">
                <a:cs typeface="Arial"/>
              </a:rPr>
              <a:t>Manufacturing &amp; Industrial: </a:t>
            </a:r>
            <a:br>
              <a:rPr lang="en-AU" b="1" dirty="0">
                <a:solidFill>
                  <a:srgbClr val="0078D4"/>
                </a:solidFill>
                <a:cs typeface="Arial"/>
              </a:rPr>
            </a:br>
            <a:r>
              <a:rPr lang="en-AU" b="1" dirty="0">
                <a:solidFill>
                  <a:srgbClr val="0078D4"/>
                </a:solidFill>
                <a:cs typeface="Arial"/>
              </a:rPr>
              <a:t>Connecting OT and IT data to lift efficiency</a:t>
            </a: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400" b="1" dirty="0"/>
              <a:t>Challenge: </a:t>
            </a:r>
            <a:r>
              <a:rPr lang="en-US" sz="1400" dirty="0"/>
              <a:t>Manufacturers generate massive volumes of OT and IT data from sensors, machines, MES, ERP and supply chain systems, but most of it remains siloed and </a:t>
            </a:r>
            <a:r>
              <a:rPr lang="en-US" sz="1400" dirty="0" err="1"/>
              <a:t>underutilised</a:t>
            </a:r>
            <a:r>
              <a:rPr lang="en-US" sz="1400" dirty="0"/>
              <a:t>, limiting operational visibility and increasing downtime risk.</a:t>
            </a:r>
            <a:endParaRPr lang="en-AU" sz="1400" dirty="0"/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400" b="1" dirty="0"/>
              <a:t>Solution: </a:t>
            </a:r>
            <a:r>
              <a:rPr lang="en-US" sz="1400" dirty="0"/>
              <a:t>Microsoft Fabric, Azure Synapse and Azure Data Lake unify OT and IT data into a single source of truth for operational and enterprise analytics, supporting predictive maintenance, quality monitoring and production </a:t>
            </a:r>
            <a:r>
              <a:rPr lang="en-US" sz="1400" dirty="0" err="1"/>
              <a:t>optimisation</a:t>
            </a:r>
            <a:r>
              <a:rPr lang="en-US" sz="1400" dirty="0"/>
              <a:t>.</a:t>
            </a:r>
            <a:endParaRPr lang="en-AU" sz="1400" dirty="0"/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AU" sz="1400" b="1" dirty="0"/>
              <a:t>Results:</a:t>
            </a:r>
          </a:p>
          <a:p>
            <a:pPr marL="13970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Reduced unplanned downtime through predictive insights</a:t>
            </a:r>
          </a:p>
          <a:p>
            <a:pPr marL="13970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Improved operational efficiency and production quality</a:t>
            </a:r>
          </a:p>
          <a:p>
            <a:pPr marL="13970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Faster decision-making across plant and corporate teams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1978F22-59DA-35D4-05D5-763A23A4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7271686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Data Services in action: </a:t>
            </a:r>
            <a:b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</a:br>
            <a: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  <a:t>Industry applications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5D5BE2B-E899-E144-0BBF-D750F0F23FC7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10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132359749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297BAD-438C-CD42-D4DA-0390C9D4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BD653B-FFB9-B2A8-D0E7-93CDBDC187C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FE2AF7-03A3-C430-1FEA-35F472172D1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11</a:t>
            </a:fld>
            <a:endParaRPr spc="-2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F3A75-301F-84A7-E315-3184E8490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91" t="591" r="26159" b="1"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D2FB80-C9BB-A37B-CE94-474E8CC49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7193893" cy="3576364"/>
          </a:xfrm>
        </p:spPr>
        <p:txBody>
          <a:bodyPr/>
          <a:lstStyle/>
          <a:p>
            <a:r>
              <a:rPr lang="en-US" b="1" dirty="0"/>
              <a:t>Financial Services: </a:t>
            </a:r>
            <a:br>
              <a:rPr lang="en-US" b="1" dirty="0"/>
            </a:br>
            <a:r>
              <a:rPr lang="en-US" b="1" dirty="0">
                <a:solidFill>
                  <a:srgbClr val="0078D4"/>
                </a:solidFill>
                <a:cs typeface="Arial"/>
              </a:rPr>
              <a:t>Governed, AI-ready analytics at scale</a:t>
            </a:r>
            <a:endParaRPr lang="en-AU" b="1" dirty="0">
              <a:solidFill>
                <a:srgbClr val="0078D4"/>
              </a:solidFill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Challenge: </a:t>
            </a:r>
            <a:r>
              <a:rPr lang="en-US" sz="1400" dirty="0"/>
              <a:t>Financial services </a:t>
            </a:r>
            <a:r>
              <a:rPr lang="en-US" sz="1400" dirty="0" err="1"/>
              <a:t>organisations</a:t>
            </a:r>
            <a:r>
              <a:rPr lang="en-US" sz="1400" dirty="0"/>
              <a:t> face high regulatory pressure, fragmented data estates and growing demands for real-time risk, fraud and customer insights that legacy analytics platforms struggle to deliver.</a:t>
            </a:r>
            <a:endParaRPr lang="en-AU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Solution: </a:t>
            </a:r>
            <a:r>
              <a:rPr lang="en-US" sz="1400" dirty="0"/>
              <a:t>Microsoft Fabric for Financial Services provides a governed, AI-ready analytics foundation that unifies data ingestion, real-time analytics, BI and compliance controls, supporting fraud detection, risk analytics and regulatory reporting.</a:t>
            </a:r>
            <a:endParaRPr lang="en-AU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400" b="1" dirty="0"/>
              <a:t>Results:</a:t>
            </a:r>
            <a:endParaRPr lang="en-AU" sz="1400" dirty="0"/>
          </a:p>
          <a:p>
            <a:pPr marL="139700" lvl="0" indent="-139700">
              <a:buFont typeface="Arial" panose="020B0604020202020204" pitchFamily="34" charset="0"/>
              <a:buChar char="•"/>
            </a:pPr>
            <a:r>
              <a:rPr lang="en-AU" sz="1400" dirty="0"/>
              <a:t>Faster fraud detection and risk response using real-time analytics</a:t>
            </a:r>
          </a:p>
          <a:p>
            <a:pPr marL="139700" lvl="0" indent="-139700">
              <a:buFont typeface="Arial" panose="020B0604020202020204" pitchFamily="34" charset="0"/>
              <a:buChar char="•"/>
            </a:pPr>
            <a:r>
              <a:rPr lang="en-AU" sz="1400" dirty="0"/>
              <a:t>Improved regulatory compliance with automated governance and lineage</a:t>
            </a:r>
          </a:p>
          <a:p>
            <a:pPr marL="139700" lvl="0" indent="-139700">
              <a:buFont typeface="Arial" panose="020B0604020202020204" pitchFamily="34" charset="0"/>
              <a:buChar char="•"/>
            </a:pPr>
            <a:r>
              <a:rPr lang="en-AU" sz="1400" dirty="0"/>
              <a:t>Reduced operational cost through platform consolidation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B199C41-CF70-2E4C-DACA-547BA469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7025252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Data Services in action: </a:t>
            </a:r>
            <a:b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</a:br>
            <a: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  <a:t>Industry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4545463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0FD892-4EFC-D68B-4727-63D9D363DF8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95D38-F395-A914-1417-2ECB1E8C96F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 err="1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831A291-4467-6E25-7242-CAFC754F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Unify your data and prepare for AI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ACCC649-58D1-9016-ABF2-787A21DDD919}"/>
              </a:ext>
            </a:extLst>
          </p:cNvPr>
          <p:cNvSpPr txBox="1">
            <a:spLocks/>
          </p:cNvSpPr>
          <p:nvPr/>
        </p:nvSpPr>
        <p:spPr>
          <a:xfrm>
            <a:off x="1053125" y="1651395"/>
            <a:ext cx="2824654" cy="137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 dirty="0">
                <a:solidFill>
                  <a:schemeClr val="bg1"/>
                </a:solidFill>
                <a:latin typeface="Segoe UI" panose="020B0502040204020203" pitchFamily="34" charset="0"/>
              </a:rPr>
              <a:t>Data assessment</a:t>
            </a:r>
          </a:p>
          <a:p>
            <a:pPr marL="4763">
              <a:spcBef>
                <a:spcPts val="261"/>
              </a:spcBef>
            </a:pPr>
            <a: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  <a:t>We evaluate the current state of your data platform, analyse technical and business fit, review your security posture and model your costs.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7EFDBD-6D2B-5964-656C-CB8B73BF0E0C}"/>
              </a:ext>
            </a:extLst>
          </p:cNvPr>
          <p:cNvSpPr txBox="1">
            <a:spLocks/>
          </p:cNvSpPr>
          <p:nvPr/>
        </p:nvSpPr>
        <p:spPr>
          <a:xfrm>
            <a:off x="4918927" y="1651394"/>
            <a:ext cx="2824655" cy="163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 dirty="0">
                <a:solidFill>
                  <a:schemeClr val="bg1"/>
                </a:solidFill>
                <a:latin typeface="Segoe UI" panose="020B0502040204020203" pitchFamily="34" charset="0"/>
              </a:rPr>
              <a:t>Implementation and deployment</a:t>
            </a:r>
          </a:p>
          <a:p>
            <a:pPr marL="4763">
              <a:spcBef>
                <a:spcPts val="261"/>
              </a:spcBef>
            </a:pPr>
            <a: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  <a:t>We provide end-to-end advisory and hands-on support to unify your data, deploy Microsoft Fabric and Power BI and deliver trusted insights at your own pace.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0B37D8E-73E7-2C5B-12C2-9F1D883F57D3}"/>
              </a:ext>
            </a:extLst>
          </p:cNvPr>
          <p:cNvSpPr txBox="1">
            <a:spLocks/>
          </p:cNvSpPr>
          <p:nvPr/>
        </p:nvSpPr>
        <p:spPr>
          <a:xfrm>
            <a:off x="8652722" y="1651394"/>
            <a:ext cx="2691470" cy="137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 dirty="0">
                <a:solidFill>
                  <a:schemeClr val="bg1"/>
                </a:solidFill>
                <a:latin typeface="Segoe UI" panose="020B0502040204020203" pitchFamily="34" charset="0"/>
              </a:rPr>
              <a:t>Ongoing support</a:t>
            </a:r>
            <a:endParaRPr lang="en-AU" sz="1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4763">
              <a:spcBef>
                <a:spcPts val="261"/>
              </a:spcBef>
            </a:pPr>
            <a: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  <a:t>We help you continuously optimise your analytics platform, expand capabilities and accelerate your AI readiness as your needs evolve.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293216EB-0CF0-CE31-A405-FAD054FEA4F1}"/>
              </a:ext>
            </a:extLst>
          </p:cNvPr>
          <p:cNvSpPr txBox="1"/>
          <p:nvPr/>
        </p:nvSpPr>
        <p:spPr>
          <a:xfrm>
            <a:off x="586389" y="1182260"/>
            <a:ext cx="3669605" cy="372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888"/>
              </a:spcBef>
            </a:pPr>
            <a:r>
              <a:rPr lang="en-A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support you at every step: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1FAEE2BB-2508-127E-A432-32AF8B40B3F7}"/>
              </a:ext>
            </a:extLst>
          </p:cNvPr>
          <p:cNvSpPr txBox="1">
            <a:spLocks/>
          </p:cNvSpPr>
          <p:nvPr/>
        </p:nvSpPr>
        <p:spPr>
          <a:xfrm>
            <a:off x="588264" y="1461843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 dirty="0">
                <a:gradFill>
                  <a:gsLst>
                    <a:gs pos="0">
                      <a:srgbClr val="E8E6DF"/>
                    </a:gs>
                    <a:gs pos="78000">
                      <a:schemeClr val="accent5">
                        <a:lumMod val="40000"/>
                        <a:lumOff val="60000"/>
                      </a:schemeClr>
                    </a:gs>
                  </a:gsLst>
                  <a:lin ang="3600000" scaled="0"/>
                </a:gradFill>
              </a:rPr>
              <a:t>1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D987F171-9811-558B-00E3-61514F1A7E70}"/>
              </a:ext>
            </a:extLst>
          </p:cNvPr>
          <p:cNvSpPr txBox="1">
            <a:spLocks/>
          </p:cNvSpPr>
          <p:nvPr/>
        </p:nvSpPr>
        <p:spPr>
          <a:xfrm>
            <a:off x="4319029" y="1461843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 dirty="0">
                <a:gradFill>
                  <a:gsLst>
                    <a:gs pos="0">
                      <a:srgbClr val="E8E6DF"/>
                    </a:gs>
                    <a:gs pos="78000">
                      <a:schemeClr val="accent5">
                        <a:lumMod val="40000"/>
                        <a:lumOff val="60000"/>
                      </a:schemeClr>
                    </a:gs>
                  </a:gsLst>
                  <a:lin ang="3600000" scaled="0"/>
                </a:gradFill>
              </a:rPr>
              <a:t>2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E2EE1103-E364-91A6-D831-C696CDDD86C1}"/>
              </a:ext>
            </a:extLst>
          </p:cNvPr>
          <p:cNvSpPr txBox="1">
            <a:spLocks/>
          </p:cNvSpPr>
          <p:nvPr/>
        </p:nvSpPr>
        <p:spPr>
          <a:xfrm>
            <a:off x="8064699" y="1461843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 dirty="0">
                <a:gradFill>
                  <a:gsLst>
                    <a:gs pos="0">
                      <a:srgbClr val="E8E6DF"/>
                    </a:gs>
                    <a:gs pos="78000">
                      <a:schemeClr val="accent5">
                        <a:lumMod val="40000"/>
                        <a:lumOff val="60000"/>
                      </a:schemeClr>
                    </a:gs>
                  </a:gsLst>
                  <a:lin ang="3600000" scaled="0"/>
                </a:gradFill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FC431-AA29-C95F-59B2-D54914CF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4" b="14128"/>
          <a:stretch>
            <a:fillRect/>
          </a:stretch>
        </p:blipFill>
        <p:spPr>
          <a:xfrm>
            <a:off x="0" y="3567697"/>
            <a:ext cx="12192000" cy="3290304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49116D63-F100-7C15-A7DD-F21142ECB58D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12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276997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33825-03B2-C3C1-E523-D3721FC0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47A3AAF-72BD-EE5A-6BC5-474D989FF0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19ED4B-1C7F-1FFD-5348-80BE6B5503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389" y="1522723"/>
            <a:ext cx="1732482" cy="553998"/>
          </a:xfrm>
        </p:spPr>
        <p:txBody>
          <a:bodyPr/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1395FE8-93FC-6BCA-2DC3-C3AF9D656832}"/>
              </a:ext>
            </a:extLst>
          </p:cNvPr>
          <p:cNvSpPr txBox="1"/>
          <p:nvPr/>
        </p:nvSpPr>
        <p:spPr>
          <a:xfrm>
            <a:off x="2831205" y="1507576"/>
            <a:ext cx="7425978" cy="17753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751"/>
              </a:spcBef>
            </a:pPr>
            <a:r>
              <a:rPr lang="en-AU" sz="2000" b="1" dirty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About [Partner</a:t>
            </a:r>
            <a:r>
              <a:rPr lang="en-AU" sz="2000" b="1" spc="-35" dirty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AU" sz="2000" b="1" dirty="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Name]</a:t>
            </a:r>
          </a:p>
          <a:p>
            <a:pPr marL="11215">
              <a:spcBef>
                <a:spcPts val="751"/>
              </a:spcBef>
            </a:pP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[Add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partner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description</a:t>
            </a:r>
            <a:r>
              <a:rPr sz="1400" spc="-26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few</a:t>
            </a:r>
            <a:r>
              <a:rPr sz="1400" spc="-26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sentences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about</a:t>
            </a:r>
            <a:r>
              <a:rPr sz="1400" spc="-18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expertise,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credentials]</a:t>
            </a:r>
            <a:endParaRPr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BFA8FA0-E009-8570-76C5-A306627EB736}"/>
              </a:ext>
            </a:extLst>
          </p:cNvPr>
          <p:cNvSpPr txBox="1"/>
          <p:nvPr/>
        </p:nvSpPr>
        <p:spPr>
          <a:xfrm>
            <a:off x="2831205" y="5587539"/>
            <a:ext cx="3985612" cy="917577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11215">
              <a:lnSpc>
                <a:spcPct val="85000"/>
              </a:lnSpc>
              <a:spcBef>
                <a:spcPts val="97"/>
              </a:spcBef>
            </a:pPr>
            <a:r>
              <a:rPr sz="700" b="1" spc="-9" dirty="0">
                <a:solidFill>
                  <a:srgbClr val="8C82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References:</a:t>
            </a:r>
            <a:endParaRPr sz="700" dirty="0">
              <a:solidFill>
                <a:srgbClr val="8C82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200"/>
              </a:spcAft>
              <a:buNone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1.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Secoda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,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Unleashing the Power of Data: Study Shows 2/3 of Company Data Goes Unused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, 2024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200"/>
              </a:spcAft>
              <a:buNone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2. Gartner,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Gartner Survey Finds 61% of Organisations Are Evolving Their D&amp;A Operating Model Because of AI Technologies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, 2024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200"/>
              </a:spcAft>
              <a:buNone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3.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Hakkoda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,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Data Report 2024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4. Tech Research Asia, Dicker Data and Microsoft: </a:t>
            </a:r>
            <a:r>
              <a:rPr lang="en-AU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Strategic Partner Shift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2025</a:t>
            </a:r>
          </a:p>
          <a:p>
            <a:pPr>
              <a:spcAft>
                <a:spcPts val="200"/>
              </a:spcAft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5. AFR, </a:t>
            </a:r>
            <a:r>
              <a:rPr lang="en-AU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 summit can be AI’s ‘Team Australia’ moment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7717C-1CE0-0592-EEDA-BB2AFEE976AB}"/>
              </a:ext>
            </a:extLst>
          </p:cNvPr>
          <p:cNvSpPr txBox="1"/>
          <p:nvPr/>
        </p:nvSpPr>
        <p:spPr>
          <a:xfrm>
            <a:off x="586388" y="529250"/>
            <a:ext cx="9053558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85000"/>
              </a:lnSpc>
              <a:spcBef>
                <a:spcPts val="100"/>
              </a:spcBef>
            </a:pPr>
            <a:r>
              <a:rPr lang="en-AU" sz="4000" b="1" dirty="0">
                <a:gradFill>
                  <a:gsLst>
                    <a:gs pos="1000">
                      <a:srgbClr val="0078D4"/>
                    </a:gs>
                    <a:gs pos="47000">
                      <a:srgbClr val="C03BC4"/>
                    </a:gs>
                    <a:gs pos="100000">
                      <a:srgbClr val="F4364C"/>
                    </a:gs>
                  </a:gsLst>
                  <a:lin ang="0" scaled="1"/>
                </a:gra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rPr>
              <a:t>Ready for a data assessment?</a:t>
            </a: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0B5A39DB-4326-7374-3E25-DA60AE67D205}"/>
              </a:ext>
            </a:extLst>
          </p:cNvPr>
          <p:cNvSpPr txBox="1"/>
          <p:nvPr/>
        </p:nvSpPr>
        <p:spPr>
          <a:xfrm>
            <a:off x="7163789" y="5664045"/>
            <a:ext cx="4269568" cy="497398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6. Forbes, </a:t>
            </a:r>
            <a:r>
              <a:rPr lang="en-GB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Intelligent Cloud: Building Cloud Infrastructure For The AI Era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2025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7. Microsoft, </a:t>
            </a:r>
            <a:r>
              <a:rPr lang="en-GB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Streamline your compliance with Microsoft Azure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8. Microsoft, </a:t>
            </a:r>
            <a:r>
              <a:rPr lang="en-GB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Purview Compliance Manager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9. Technology Decisions, </a:t>
            </a:r>
            <a:r>
              <a:rPr lang="en-GB" sz="700" u="sng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prepare your data for AI success</a:t>
            </a:r>
            <a:r>
              <a:rPr lang="en-AU" sz="7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2025</a:t>
            </a:r>
            <a:endParaRPr lang="en-AU" sz="7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D29DC3D-3AE4-54F5-8966-A78DDFF668ED}"/>
              </a:ext>
            </a:extLst>
          </p:cNvPr>
          <p:cNvSpPr/>
          <p:nvPr/>
        </p:nvSpPr>
        <p:spPr>
          <a:xfrm>
            <a:off x="2831205" y="3823413"/>
            <a:ext cx="5011820" cy="1411242"/>
          </a:xfrm>
          <a:custGeom>
            <a:avLst/>
            <a:gdLst/>
            <a:ahLst/>
            <a:cxnLst/>
            <a:rect l="l" t="t" r="r" b="b"/>
            <a:pathLst>
              <a:path w="3232150" h="873125">
                <a:moveTo>
                  <a:pt x="3231603" y="0"/>
                </a:moveTo>
                <a:lnTo>
                  <a:pt x="0" y="0"/>
                </a:lnTo>
                <a:lnTo>
                  <a:pt x="0" y="872693"/>
                </a:lnTo>
                <a:lnTo>
                  <a:pt x="3231603" y="872693"/>
                </a:lnTo>
                <a:lnTo>
                  <a:pt x="3231603" y="0"/>
                </a:lnTo>
                <a:close/>
              </a:path>
            </a:pathLst>
          </a:custGeom>
          <a:solidFill>
            <a:srgbClr val="FFFFFF">
              <a:alpha val="55999"/>
            </a:srgbClr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F7887055-2984-8E24-8CAC-87512963777F}"/>
              </a:ext>
            </a:extLst>
          </p:cNvPr>
          <p:cNvSpPr/>
          <p:nvPr/>
        </p:nvSpPr>
        <p:spPr>
          <a:xfrm>
            <a:off x="2953595" y="3957868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443191" y="297510"/>
                </a:moveTo>
                <a:lnTo>
                  <a:pt x="440715" y="291909"/>
                </a:lnTo>
                <a:lnTo>
                  <a:pt x="436359" y="287959"/>
                </a:lnTo>
                <a:lnTo>
                  <a:pt x="308457" y="171958"/>
                </a:lnTo>
                <a:lnTo>
                  <a:pt x="301358" y="167728"/>
                </a:lnTo>
                <a:lnTo>
                  <a:pt x="293446" y="166585"/>
                </a:lnTo>
                <a:lnTo>
                  <a:pt x="285699" y="168490"/>
                </a:lnTo>
                <a:lnTo>
                  <a:pt x="279044" y="173393"/>
                </a:lnTo>
                <a:lnTo>
                  <a:pt x="274815" y="180505"/>
                </a:lnTo>
                <a:lnTo>
                  <a:pt x="273672" y="188404"/>
                </a:lnTo>
                <a:lnTo>
                  <a:pt x="275577" y="196151"/>
                </a:lnTo>
                <a:lnTo>
                  <a:pt x="280479" y="202806"/>
                </a:lnTo>
                <a:lnTo>
                  <a:pt x="368414" y="282562"/>
                </a:lnTo>
                <a:lnTo>
                  <a:pt x="163601" y="282562"/>
                </a:lnTo>
                <a:lnTo>
                  <a:pt x="155498" y="284200"/>
                </a:lnTo>
                <a:lnTo>
                  <a:pt x="148869" y="288671"/>
                </a:lnTo>
                <a:lnTo>
                  <a:pt x="144411" y="295287"/>
                </a:lnTo>
                <a:lnTo>
                  <a:pt x="142773" y="303377"/>
                </a:lnTo>
                <a:lnTo>
                  <a:pt x="144411" y="311492"/>
                </a:lnTo>
                <a:lnTo>
                  <a:pt x="148869" y="318109"/>
                </a:lnTo>
                <a:lnTo>
                  <a:pt x="155498" y="322580"/>
                </a:lnTo>
                <a:lnTo>
                  <a:pt x="163601" y="324205"/>
                </a:lnTo>
                <a:lnTo>
                  <a:pt x="368414" y="324205"/>
                </a:lnTo>
                <a:lnTo>
                  <a:pt x="280479" y="403961"/>
                </a:lnTo>
                <a:lnTo>
                  <a:pt x="275577" y="410616"/>
                </a:lnTo>
                <a:lnTo>
                  <a:pt x="273672" y="418376"/>
                </a:lnTo>
                <a:lnTo>
                  <a:pt x="274815" y="426275"/>
                </a:lnTo>
                <a:lnTo>
                  <a:pt x="279044" y="433374"/>
                </a:lnTo>
                <a:lnTo>
                  <a:pt x="283159" y="437908"/>
                </a:lnTo>
                <a:lnTo>
                  <a:pt x="288798" y="440207"/>
                </a:lnTo>
                <a:lnTo>
                  <a:pt x="299466" y="440207"/>
                </a:lnTo>
                <a:lnTo>
                  <a:pt x="304469" y="438416"/>
                </a:lnTo>
                <a:lnTo>
                  <a:pt x="440715" y="314858"/>
                </a:lnTo>
                <a:lnTo>
                  <a:pt x="443191" y="309257"/>
                </a:lnTo>
                <a:lnTo>
                  <a:pt x="443191" y="297510"/>
                </a:lnTo>
                <a:close/>
              </a:path>
              <a:path w="612775" h="612775">
                <a:moveTo>
                  <a:pt x="612724" y="306362"/>
                </a:moveTo>
                <a:lnTo>
                  <a:pt x="608711" y="256743"/>
                </a:lnTo>
                <a:lnTo>
                  <a:pt x="597090" y="209638"/>
                </a:lnTo>
                <a:lnTo>
                  <a:pt x="578485" y="165696"/>
                </a:lnTo>
                <a:lnTo>
                  <a:pt x="571080" y="153784"/>
                </a:lnTo>
                <a:lnTo>
                  <a:pt x="571080" y="306362"/>
                </a:lnTo>
                <a:lnTo>
                  <a:pt x="566813" y="353885"/>
                </a:lnTo>
                <a:lnTo>
                  <a:pt x="554494" y="398640"/>
                </a:lnTo>
                <a:lnTo>
                  <a:pt x="534898" y="439864"/>
                </a:lnTo>
                <a:lnTo>
                  <a:pt x="508749" y="476821"/>
                </a:lnTo>
                <a:lnTo>
                  <a:pt x="476821" y="508749"/>
                </a:lnTo>
                <a:lnTo>
                  <a:pt x="439877" y="534885"/>
                </a:lnTo>
                <a:lnTo>
                  <a:pt x="398640" y="554494"/>
                </a:lnTo>
                <a:lnTo>
                  <a:pt x="353885" y="566813"/>
                </a:lnTo>
                <a:lnTo>
                  <a:pt x="306362" y="571080"/>
                </a:lnTo>
                <a:lnTo>
                  <a:pt x="258838" y="566813"/>
                </a:lnTo>
                <a:lnTo>
                  <a:pt x="214083" y="554494"/>
                </a:lnTo>
                <a:lnTo>
                  <a:pt x="172859" y="534885"/>
                </a:lnTo>
                <a:lnTo>
                  <a:pt x="135902" y="508749"/>
                </a:lnTo>
                <a:lnTo>
                  <a:pt x="103974" y="476821"/>
                </a:lnTo>
                <a:lnTo>
                  <a:pt x="77838" y="439864"/>
                </a:lnTo>
                <a:lnTo>
                  <a:pt x="58229" y="398640"/>
                </a:lnTo>
                <a:lnTo>
                  <a:pt x="45923" y="353885"/>
                </a:lnTo>
                <a:lnTo>
                  <a:pt x="41643" y="306362"/>
                </a:lnTo>
                <a:lnTo>
                  <a:pt x="45923" y="258838"/>
                </a:lnTo>
                <a:lnTo>
                  <a:pt x="58229" y="214083"/>
                </a:lnTo>
                <a:lnTo>
                  <a:pt x="77838" y="172859"/>
                </a:lnTo>
                <a:lnTo>
                  <a:pt x="103974" y="135902"/>
                </a:lnTo>
                <a:lnTo>
                  <a:pt x="135902" y="103974"/>
                </a:lnTo>
                <a:lnTo>
                  <a:pt x="172859" y="77838"/>
                </a:lnTo>
                <a:lnTo>
                  <a:pt x="214083" y="58229"/>
                </a:lnTo>
                <a:lnTo>
                  <a:pt x="258838" y="45923"/>
                </a:lnTo>
                <a:lnTo>
                  <a:pt x="306362" y="41643"/>
                </a:lnTo>
                <a:lnTo>
                  <a:pt x="353885" y="45923"/>
                </a:lnTo>
                <a:lnTo>
                  <a:pt x="398640" y="58229"/>
                </a:lnTo>
                <a:lnTo>
                  <a:pt x="439877" y="77838"/>
                </a:lnTo>
                <a:lnTo>
                  <a:pt x="476821" y="103974"/>
                </a:lnTo>
                <a:lnTo>
                  <a:pt x="508749" y="135902"/>
                </a:lnTo>
                <a:lnTo>
                  <a:pt x="534898" y="172859"/>
                </a:lnTo>
                <a:lnTo>
                  <a:pt x="554494" y="214083"/>
                </a:lnTo>
                <a:lnTo>
                  <a:pt x="566813" y="258838"/>
                </a:lnTo>
                <a:lnTo>
                  <a:pt x="571080" y="306362"/>
                </a:lnTo>
                <a:lnTo>
                  <a:pt x="571080" y="153784"/>
                </a:lnTo>
                <a:lnTo>
                  <a:pt x="522897" y="89839"/>
                </a:lnTo>
                <a:lnTo>
                  <a:pt x="487184" y="59194"/>
                </a:lnTo>
                <a:lnTo>
                  <a:pt x="447040" y="34251"/>
                </a:lnTo>
                <a:lnTo>
                  <a:pt x="403098" y="15646"/>
                </a:lnTo>
                <a:lnTo>
                  <a:pt x="355993" y="4013"/>
                </a:lnTo>
                <a:lnTo>
                  <a:pt x="306362" y="0"/>
                </a:lnTo>
                <a:lnTo>
                  <a:pt x="256743" y="4013"/>
                </a:lnTo>
                <a:lnTo>
                  <a:pt x="209638" y="15646"/>
                </a:lnTo>
                <a:lnTo>
                  <a:pt x="165696" y="34251"/>
                </a:lnTo>
                <a:lnTo>
                  <a:pt x="125552" y="59194"/>
                </a:lnTo>
                <a:lnTo>
                  <a:pt x="89839" y="89839"/>
                </a:lnTo>
                <a:lnTo>
                  <a:pt x="59194" y="125552"/>
                </a:lnTo>
                <a:lnTo>
                  <a:pt x="34251" y="165696"/>
                </a:lnTo>
                <a:lnTo>
                  <a:pt x="15646" y="209638"/>
                </a:lnTo>
                <a:lnTo>
                  <a:pt x="4025" y="256743"/>
                </a:lnTo>
                <a:lnTo>
                  <a:pt x="0" y="306362"/>
                </a:lnTo>
                <a:lnTo>
                  <a:pt x="4025" y="355993"/>
                </a:lnTo>
                <a:lnTo>
                  <a:pt x="15646" y="403098"/>
                </a:lnTo>
                <a:lnTo>
                  <a:pt x="34251" y="447040"/>
                </a:lnTo>
                <a:lnTo>
                  <a:pt x="59194" y="487184"/>
                </a:lnTo>
                <a:lnTo>
                  <a:pt x="89839" y="522897"/>
                </a:lnTo>
                <a:lnTo>
                  <a:pt x="125552" y="553542"/>
                </a:lnTo>
                <a:lnTo>
                  <a:pt x="165696" y="578485"/>
                </a:lnTo>
                <a:lnTo>
                  <a:pt x="209638" y="597077"/>
                </a:lnTo>
                <a:lnTo>
                  <a:pt x="256743" y="608711"/>
                </a:lnTo>
                <a:lnTo>
                  <a:pt x="306362" y="612724"/>
                </a:lnTo>
                <a:lnTo>
                  <a:pt x="355993" y="608711"/>
                </a:lnTo>
                <a:lnTo>
                  <a:pt x="403098" y="597077"/>
                </a:lnTo>
                <a:lnTo>
                  <a:pt x="447040" y="578485"/>
                </a:lnTo>
                <a:lnTo>
                  <a:pt x="458952" y="571080"/>
                </a:lnTo>
                <a:lnTo>
                  <a:pt x="487184" y="553542"/>
                </a:lnTo>
                <a:lnTo>
                  <a:pt x="522897" y="522897"/>
                </a:lnTo>
                <a:lnTo>
                  <a:pt x="553542" y="487184"/>
                </a:lnTo>
                <a:lnTo>
                  <a:pt x="578485" y="447040"/>
                </a:lnTo>
                <a:lnTo>
                  <a:pt x="597090" y="403098"/>
                </a:lnTo>
                <a:lnTo>
                  <a:pt x="608711" y="355993"/>
                </a:lnTo>
                <a:lnTo>
                  <a:pt x="612724" y="306362"/>
                </a:lnTo>
                <a:close/>
              </a:path>
            </a:pathLst>
          </a:custGeom>
          <a:solidFill>
            <a:srgbClr val="C03BC4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18263F3-85FA-0A67-F604-DCBAFAF0AE4E}"/>
              </a:ext>
            </a:extLst>
          </p:cNvPr>
          <p:cNvSpPr txBox="1"/>
          <p:nvPr/>
        </p:nvSpPr>
        <p:spPr>
          <a:xfrm>
            <a:off x="3647648" y="3928178"/>
            <a:ext cx="3836020" cy="12407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90000" rIns="90000" bIns="90000" rtlCol="0">
            <a:noAutofit/>
          </a:bodyPr>
          <a:lstStyle/>
          <a:p>
            <a:pPr marL="4763" indent="6350"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Get</a:t>
            </a:r>
            <a:r>
              <a:rPr lang="en-AU" sz="1400" spc="-13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in</a:t>
            </a:r>
            <a:r>
              <a:rPr lang="en-AU" sz="1400" spc="-18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touch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763" indent="6350"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[Contact</a:t>
            </a:r>
            <a:r>
              <a:rPr lang="en-AU" sz="1400" spc="-35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Name,</a:t>
            </a:r>
            <a:r>
              <a:rPr lang="en-AU" sz="1400" spc="-35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Title]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763" indent="6350"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[Email]</a:t>
            </a:r>
            <a:r>
              <a:rPr lang="en-AU" sz="1400" spc="-3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763" indent="6350">
              <a:lnSpc>
                <a:spcPts val="1055"/>
              </a:lnSpc>
              <a:spcBef>
                <a:spcPts val="600"/>
              </a:spcBef>
            </a:pPr>
            <a:r>
              <a:rPr lang="en-AU"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[Phone]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763" indent="6350">
              <a:spcBef>
                <a:spcPts val="600"/>
              </a:spcBef>
            </a:pP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Learn</a:t>
            </a:r>
            <a:r>
              <a:rPr lang="en-AU" sz="1400" spc="-3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more</a:t>
            </a:r>
            <a:r>
              <a:rPr lang="en-AU" sz="1400" spc="-26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1400" spc="-22" dirty="0">
                <a:latin typeface="Segoe UI" panose="020B0502040204020203" pitchFamily="34" charset="0"/>
                <a:cs typeface="Segoe UI" panose="020B0502040204020203" pitchFamily="34" charset="0"/>
              </a:rPr>
              <a:t>at: </a:t>
            </a:r>
            <a:r>
              <a:rPr lang="en-AU" sz="1400" spc="-9" dirty="0">
                <a:latin typeface="Segoe UI" panose="020B0502040204020203" pitchFamily="34" charset="0"/>
                <a:cs typeface="Segoe UI" panose="020B0502040204020203" pitchFamily="34" charset="0"/>
              </a:rPr>
              <a:t>[Website]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35E87F4-1461-C341-4F6F-62D10855E03E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>
                <a:latin typeface="Segoe UI" panose="020B0502040204020203" pitchFamily="34" charset="0"/>
                <a:cs typeface="Segoe UI" panose="020B0502040204020203" pitchFamily="34" charset="0"/>
              </a:rPr>
              <a:pPr marL="12700"/>
              <a:t>13</a:t>
            </a:fld>
            <a:endParaRPr lang="en-AU" spc="-2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00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2B7259-8ED4-0806-3ABB-76C295175039}"/>
              </a:ext>
            </a:extLst>
          </p:cNvPr>
          <p:cNvSpPr/>
          <p:nvPr/>
        </p:nvSpPr>
        <p:spPr bwMode="auto">
          <a:xfrm>
            <a:off x="0" y="0"/>
            <a:ext cx="8024648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7B0E9-2C60-FD33-3A66-8CCFBB709202}"/>
              </a:ext>
            </a:extLst>
          </p:cNvPr>
          <p:cNvSpPr/>
          <p:nvPr/>
        </p:nvSpPr>
        <p:spPr bwMode="auto">
          <a:xfrm>
            <a:off x="8024648" y="0"/>
            <a:ext cx="4167352" cy="6858000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 err="1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199"/>
            <a:ext cx="5618808" cy="953121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>
              <a:lnSpc>
                <a:spcPct val="85000"/>
              </a:lnSpc>
              <a:spcBef>
                <a:spcPts val="88"/>
              </a:spcBef>
            </a:pPr>
            <a:r>
              <a:rPr lang="en-AU" dirty="0">
                <a:solidFill>
                  <a:srgbClr val="C03BC4"/>
                </a:solidFill>
              </a:rPr>
              <a:t>Data and AI are transforming 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94905-E0C6-FBA7-A07A-E187CBCBDC6D}"/>
              </a:ext>
            </a:extLst>
          </p:cNvPr>
          <p:cNvSpPr txBox="1"/>
          <p:nvPr/>
        </p:nvSpPr>
        <p:spPr>
          <a:xfrm>
            <a:off x="8478293" y="2942875"/>
            <a:ext cx="283779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”AI could add </a:t>
            </a:r>
            <a:r>
              <a:rPr lang="en-US" sz="2000" b="1" dirty="0">
                <a:solidFill>
                  <a:schemeClr val="bg1"/>
                </a:solidFill>
              </a:rPr>
              <a:t>$115 billion </a:t>
            </a:r>
            <a:r>
              <a:rPr lang="en-US" sz="2000" dirty="0">
                <a:solidFill>
                  <a:schemeClr val="bg1"/>
                </a:solidFill>
              </a:rPr>
              <a:t>to Australia's GDP by 2030, with 70% of that gain coming from greater productivity.”</a:t>
            </a:r>
            <a:r>
              <a:rPr lang="en-US" sz="2000" baseline="30000" dirty="0">
                <a:solidFill>
                  <a:schemeClr val="bg1"/>
                </a:solidFill>
              </a:rPr>
              <a:t>5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17CE2F-D165-5095-8C44-7A83E0F082CA}"/>
              </a:ext>
            </a:extLst>
          </p:cNvPr>
          <p:cNvSpPr txBox="1"/>
          <p:nvPr/>
        </p:nvSpPr>
        <p:spPr>
          <a:xfrm>
            <a:off x="8478293" y="4655633"/>
            <a:ext cx="27195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 dirty="0">
                <a:solidFill>
                  <a:schemeClr val="bg1"/>
                </a:solidFill>
                <a:cs typeface="Arial"/>
              </a:rPr>
              <a:t>–</a:t>
            </a:r>
            <a:r>
              <a:rPr lang="en-AU" sz="1200" spc="208" dirty="0">
                <a:solidFill>
                  <a:schemeClr val="bg1"/>
                </a:solidFill>
                <a:cs typeface="Arial"/>
              </a:rPr>
              <a:t>	</a:t>
            </a:r>
            <a:r>
              <a:rPr lang="en-AU" sz="1200" b="1" dirty="0">
                <a:solidFill>
                  <a:schemeClr val="bg1"/>
                </a:solidFill>
                <a:cs typeface="Arial"/>
              </a:rPr>
              <a:t>Steven</a:t>
            </a:r>
            <a:r>
              <a:rPr lang="en-AU" sz="1200" b="1" spc="-22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b="1" dirty="0">
                <a:solidFill>
                  <a:schemeClr val="bg1"/>
                </a:solidFill>
                <a:cs typeface="Arial"/>
              </a:rPr>
              <a:t>Worrall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,</a:t>
            </a:r>
            <a:r>
              <a:rPr lang="en-AU" sz="1200" spc="-18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former</a:t>
            </a:r>
            <a:r>
              <a:rPr lang="en-AU" sz="1200" spc="-22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Managing</a:t>
            </a:r>
            <a:r>
              <a:rPr lang="en-AU" sz="1200" spc="-18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Director,</a:t>
            </a:r>
            <a:r>
              <a:rPr lang="en-AU" sz="1200" spc="-22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Microsoft</a:t>
            </a:r>
            <a:r>
              <a:rPr lang="en-AU" sz="1200" spc="-18" dirty="0">
                <a:solidFill>
                  <a:schemeClr val="bg1"/>
                </a:solidFill>
                <a:cs typeface="Arial"/>
              </a:rPr>
              <a:t> </a:t>
            </a:r>
            <a:r>
              <a:rPr lang="en-AU" sz="1200" spc="-22" dirty="0">
                <a:solidFill>
                  <a:schemeClr val="bg1"/>
                </a:solidFill>
                <a:cs typeface="Arial"/>
              </a:rPr>
              <a:t>ANZ</a:t>
            </a:r>
            <a:endParaRPr lang="en-AU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9F7B7174-01B9-9BDC-A8BA-BC9B11F2A3E8}"/>
              </a:ext>
            </a:extLst>
          </p:cNvPr>
          <p:cNvSpPr/>
          <p:nvPr/>
        </p:nvSpPr>
        <p:spPr>
          <a:xfrm>
            <a:off x="8478293" y="1703803"/>
            <a:ext cx="877768" cy="923966"/>
          </a:xfrm>
          <a:custGeom>
            <a:avLst/>
            <a:gdLst>
              <a:gd name="connsiteX0" fmla="*/ 630000 w 855000"/>
              <a:gd name="connsiteY0" fmla="*/ 90000 h 900000"/>
              <a:gd name="connsiteX1" fmla="*/ 585000 w 855000"/>
              <a:gd name="connsiteY1" fmla="*/ 45000 h 900000"/>
              <a:gd name="connsiteX2" fmla="*/ 630000 w 855000"/>
              <a:gd name="connsiteY2" fmla="*/ 0 h 900000"/>
              <a:gd name="connsiteX3" fmla="*/ 810000 w 855000"/>
              <a:gd name="connsiteY3" fmla="*/ 0 h 900000"/>
              <a:gd name="connsiteX4" fmla="*/ 855000 w 855000"/>
              <a:gd name="connsiteY4" fmla="*/ 45000 h 900000"/>
              <a:gd name="connsiteX5" fmla="*/ 855000 w 855000"/>
              <a:gd name="connsiteY5" fmla="*/ 225000 h 900000"/>
              <a:gd name="connsiteX6" fmla="*/ 810000 w 855000"/>
              <a:gd name="connsiteY6" fmla="*/ 270000 h 900000"/>
              <a:gd name="connsiteX7" fmla="*/ 765000 w 855000"/>
              <a:gd name="connsiteY7" fmla="*/ 225000 h 900000"/>
              <a:gd name="connsiteX8" fmla="*/ 765000 w 855000"/>
              <a:gd name="connsiteY8" fmla="*/ 153630 h 900000"/>
              <a:gd name="connsiteX9" fmla="*/ 504315 w 855000"/>
              <a:gd name="connsiteY9" fmla="*/ 414315 h 900000"/>
              <a:gd name="connsiteX10" fmla="*/ 440685 w 855000"/>
              <a:gd name="connsiteY10" fmla="*/ 414315 h 900000"/>
              <a:gd name="connsiteX11" fmla="*/ 315000 w 855000"/>
              <a:gd name="connsiteY11" fmla="*/ 288630 h 900000"/>
              <a:gd name="connsiteX12" fmla="*/ 76815 w 855000"/>
              <a:gd name="connsiteY12" fmla="*/ 526815 h 900000"/>
              <a:gd name="connsiteX13" fmla="*/ 13185 w 855000"/>
              <a:gd name="connsiteY13" fmla="*/ 525708 h 900000"/>
              <a:gd name="connsiteX14" fmla="*/ 13185 w 855000"/>
              <a:gd name="connsiteY14" fmla="*/ 463185 h 900000"/>
              <a:gd name="connsiteX15" fmla="*/ 283185 w 855000"/>
              <a:gd name="connsiteY15" fmla="*/ 193185 h 900000"/>
              <a:gd name="connsiteX16" fmla="*/ 346815 w 855000"/>
              <a:gd name="connsiteY16" fmla="*/ 193185 h 900000"/>
              <a:gd name="connsiteX17" fmla="*/ 472500 w 855000"/>
              <a:gd name="connsiteY17" fmla="*/ 318870 h 900000"/>
              <a:gd name="connsiteX18" fmla="*/ 701370 w 855000"/>
              <a:gd name="connsiteY18" fmla="*/ 90000 h 900000"/>
              <a:gd name="connsiteX19" fmla="*/ 630000 w 855000"/>
              <a:gd name="connsiteY19" fmla="*/ 90000 h 900000"/>
              <a:gd name="connsiteX20" fmla="*/ 90000 w 855000"/>
              <a:gd name="connsiteY20" fmla="*/ 720000 h 900000"/>
              <a:gd name="connsiteX21" fmla="*/ 90000 w 855000"/>
              <a:gd name="connsiteY21" fmla="*/ 855000 h 900000"/>
              <a:gd name="connsiteX22" fmla="*/ 45000 w 855000"/>
              <a:gd name="connsiteY22" fmla="*/ 900000 h 900000"/>
              <a:gd name="connsiteX23" fmla="*/ 0 w 855000"/>
              <a:gd name="connsiteY23" fmla="*/ 855000 h 900000"/>
              <a:gd name="connsiteX24" fmla="*/ 0 w 855000"/>
              <a:gd name="connsiteY24" fmla="*/ 720000 h 900000"/>
              <a:gd name="connsiteX25" fmla="*/ 45000 w 855000"/>
              <a:gd name="connsiteY25" fmla="*/ 675000 h 900000"/>
              <a:gd name="connsiteX26" fmla="*/ 90000 w 855000"/>
              <a:gd name="connsiteY26" fmla="*/ 720000 h 900000"/>
              <a:gd name="connsiteX27" fmla="*/ 315000 w 855000"/>
              <a:gd name="connsiteY27" fmla="*/ 540000 h 900000"/>
              <a:gd name="connsiteX28" fmla="*/ 270000 w 855000"/>
              <a:gd name="connsiteY28" fmla="*/ 495000 h 900000"/>
              <a:gd name="connsiteX29" fmla="*/ 225000 w 855000"/>
              <a:gd name="connsiteY29" fmla="*/ 540000 h 900000"/>
              <a:gd name="connsiteX30" fmla="*/ 225000 w 855000"/>
              <a:gd name="connsiteY30" fmla="*/ 855000 h 900000"/>
              <a:gd name="connsiteX31" fmla="*/ 270000 w 855000"/>
              <a:gd name="connsiteY31" fmla="*/ 900000 h 900000"/>
              <a:gd name="connsiteX32" fmla="*/ 315000 w 855000"/>
              <a:gd name="connsiteY32" fmla="*/ 855000 h 900000"/>
              <a:gd name="connsiteX33" fmla="*/ 315000 w 855000"/>
              <a:gd name="connsiteY33" fmla="*/ 540000 h 900000"/>
              <a:gd name="connsiteX34" fmla="*/ 495000 w 855000"/>
              <a:gd name="connsiteY34" fmla="*/ 585000 h 900000"/>
              <a:gd name="connsiteX35" fmla="*/ 540000 w 855000"/>
              <a:gd name="connsiteY35" fmla="*/ 630000 h 900000"/>
              <a:gd name="connsiteX36" fmla="*/ 540000 w 855000"/>
              <a:gd name="connsiteY36" fmla="*/ 855000 h 900000"/>
              <a:gd name="connsiteX37" fmla="*/ 495000 w 855000"/>
              <a:gd name="connsiteY37" fmla="*/ 900000 h 900000"/>
              <a:gd name="connsiteX38" fmla="*/ 450000 w 855000"/>
              <a:gd name="connsiteY38" fmla="*/ 855000 h 900000"/>
              <a:gd name="connsiteX39" fmla="*/ 450000 w 855000"/>
              <a:gd name="connsiteY39" fmla="*/ 630000 h 900000"/>
              <a:gd name="connsiteX40" fmla="*/ 495000 w 855000"/>
              <a:gd name="connsiteY40" fmla="*/ 585000 h 900000"/>
              <a:gd name="connsiteX41" fmla="*/ 765000 w 855000"/>
              <a:gd name="connsiteY41" fmla="*/ 405000 h 900000"/>
              <a:gd name="connsiteX42" fmla="*/ 720000 w 855000"/>
              <a:gd name="connsiteY42" fmla="*/ 360000 h 900000"/>
              <a:gd name="connsiteX43" fmla="*/ 675000 w 855000"/>
              <a:gd name="connsiteY43" fmla="*/ 405000 h 900000"/>
              <a:gd name="connsiteX44" fmla="*/ 675000 w 855000"/>
              <a:gd name="connsiteY44" fmla="*/ 855000 h 900000"/>
              <a:gd name="connsiteX45" fmla="*/ 720000 w 855000"/>
              <a:gd name="connsiteY45" fmla="*/ 900000 h 900000"/>
              <a:gd name="connsiteX46" fmla="*/ 765000 w 855000"/>
              <a:gd name="connsiteY46" fmla="*/ 855000 h 900000"/>
              <a:gd name="connsiteX47" fmla="*/ 765000 w 855000"/>
              <a:gd name="connsiteY47" fmla="*/ 405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55000" h="900000">
                <a:moveTo>
                  <a:pt x="630000" y="90000"/>
                </a:moveTo>
                <a:cubicBezTo>
                  <a:pt x="605147" y="90000"/>
                  <a:pt x="585000" y="69853"/>
                  <a:pt x="585000" y="45000"/>
                </a:cubicBezTo>
                <a:cubicBezTo>
                  <a:pt x="585000" y="20147"/>
                  <a:pt x="605147" y="0"/>
                  <a:pt x="630000" y="0"/>
                </a:cubicBezTo>
                <a:lnTo>
                  <a:pt x="810000" y="0"/>
                </a:lnTo>
                <a:cubicBezTo>
                  <a:pt x="834854" y="0"/>
                  <a:pt x="855000" y="20147"/>
                  <a:pt x="855000" y="45000"/>
                </a:cubicBezTo>
                <a:lnTo>
                  <a:pt x="855000" y="225000"/>
                </a:lnTo>
                <a:cubicBezTo>
                  <a:pt x="855000" y="249853"/>
                  <a:pt x="834854" y="270000"/>
                  <a:pt x="810000" y="270000"/>
                </a:cubicBezTo>
                <a:cubicBezTo>
                  <a:pt x="785147" y="270000"/>
                  <a:pt x="765000" y="249853"/>
                  <a:pt x="765000" y="225000"/>
                </a:cubicBezTo>
                <a:lnTo>
                  <a:pt x="765000" y="153630"/>
                </a:lnTo>
                <a:lnTo>
                  <a:pt x="504315" y="414315"/>
                </a:lnTo>
                <a:cubicBezTo>
                  <a:pt x="486743" y="431883"/>
                  <a:pt x="458258" y="431883"/>
                  <a:pt x="440685" y="414315"/>
                </a:cubicBezTo>
                <a:lnTo>
                  <a:pt x="315000" y="288630"/>
                </a:lnTo>
                <a:lnTo>
                  <a:pt x="76815" y="526815"/>
                </a:lnTo>
                <a:cubicBezTo>
                  <a:pt x="58939" y="544082"/>
                  <a:pt x="30451" y="543587"/>
                  <a:pt x="13185" y="525708"/>
                </a:cubicBezTo>
                <a:cubicBezTo>
                  <a:pt x="-3658" y="508271"/>
                  <a:pt x="-3658" y="480623"/>
                  <a:pt x="13185" y="463185"/>
                </a:cubicBezTo>
                <a:lnTo>
                  <a:pt x="283185" y="193185"/>
                </a:lnTo>
                <a:cubicBezTo>
                  <a:pt x="300758" y="175618"/>
                  <a:pt x="329243" y="175618"/>
                  <a:pt x="346815" y="193185"/>
                </a:cubicBezTo>
                <a:lnTo>
                  <a:pt x="472500" y="318870"/>
                </a:lnTo>
                <a:lnTo>
                  <a:pt x="701370" y="90000"/>
                </a:lnTo>
                <a:lnTo>
                  <a:pt x="630000" y="90000"/>
                </a:lnTo>
                <a:close/>
                <a:moveTo>
                  <a:pt x="90000" y="720000"/>
                </a:moveTo>
                <a:lnTo>
                  <a:pt x="90000" y="855000"/>
                </a:lnTo>
                <a:cubicBezTo>
                  <a:pt x="90000" y="879854"/>
                  <a:pt x="69853" y="900000"/>
                  <a:pt x="45000" y="900000"/>
                </a:cubicBezTo>
                <a:cubicBezTo>
                  <a:pt x="20147" y="900000"/>
                  <a:pt x="0" y="879854"/>
                  <a:pt x="0" y="855000"/>
                </a:cubicBezTo>
                <a:lnTo>
                  <a:pt x="0" y="720000"/>
                </a:lnTo>
                <a:cubicBezTo>
                  <a:pt x="0" y="695147"/>
                  <a:pt x="20147" y="675000"/>
                  <a:pt x="45000" y="675000"/>
                </a:cubicBezTo>
                <a:cubicBezTo>
                  <a:pt x="69853" y="675000"/>
                  <a:pt x="90000" y="695147"/>
                  <a:pt x="90000" y="720000"/>
                </a:cubicBezTo>
                <a:close/>
                <a:moveTo>
                  <a:pt x="315000" y="540000"/>
                </a:moveTo>
                <a:cubicBezTo>
                  <a:pt x="315000" y="515146"/>
                  <a:pt x="294853" y="495000"/>
                  <a:pt x="270000" y="495000"/>
                </a:cubicBezTo>
                <a:cubicBezTo>
                  <a:pt x="245147" y="495000"/>
                  <a:pt x="225000" y="515146"/>
                  <a:pt x="225000" y="540000"/>
                </a:cubicBezTo>
                <a:lnTo>
                  <a:pt x="225000" y="855000"/>
                </a:lnTo>
                <a:cubicBezTo>
                  <a:pt x="225000" y="879854"/>
                  <a:pt x="245147" y="900000"/>
                  <a:pt x="270000" y="900000"/>
                </a:cubicBezTo>
                <a:cubicBezTo>
                  <a:pt x="294853" y="900000"/>
                  <a:pt x="315000" y="879854"/>
                  <a:pt x="315000" y="855000"/>
                </a:cubicBezTo>
                <a:lnTo>
                  <a:pt x="315000" y="540000"/>
                </a:lnTo>
                <a:close/>
                <a:moveTo>
                  <a:pt x="495000" y="585000"/>
                </a:moveTo>
                <a:cubicBezTo>
                  <a:pt x="519854" y="585000"/>
                  <a:pt x="540000" y="605147"/>
                  <a:pt x="540000" y="630000"/>
                </a:cubicBezTo>
                <a:lnTo>
                  <a:pt x="540000" y="855000"/>
                </a:lnTo>
                <a:cubicBezTo>
                  <a:pt x="540000" y="879854"/>
                  <a:pt x="519854" y="900000"/>
                  <a:pt x="495000" y="900000"/>
                </a:cubicBezTo>
                <a:cubicBezTo>
                  <a:pt x="470146" y="900000"/>
                  <a:pt x="450000" y="879854"/>
                  <a:pt x="450000" y="855000"/>
                </a:cubicBezTo>
                <a:lnTo>
                  <a:pt x="450000" y="630000"/>
                </a:lnTo>
                <a:cubicBezTo>
                  <a:pt x="450000" y="605147"/>
                  <a:pt x="470146" y="585000"/>
                  <a:pt x="495000" y="585000"/>
                </a:cubicBezTo>
                <a:close/>
                <a:moveTo>
                  <a:pt x="765000" y="405000"/>
                </a:moveTo>
                <a:cubicBezTo>
                  <a:pt x="765000" y="380146"/>
                  <a:pt x="744854" y="360000"/>
                  <a:pt x="720000" y="360000"/>
                </a:cubicBezTo>
                <a:cubicBezTo>
                  <a:pt x="695147" y="360000"/>
                  <a:pt x="675000" y="380146"/>
                  <a:pt x="675000" y="405000"/>
                </a:cubicBezTo>
                <a:lnTo>
                  <a:pt x="675000" y="855000"/>
                </a:lnTo>
                <a:cubicBezTo>
                  <a:pt x="675000" y="879854"/>
                  <a:pt x="695147" y="900000"/>
                  <a:pt x="720000" y="900000"/>
                </a:cubicBezTo>
                <a:cubicBezTo>
                  <a:pt x="744854" y="900000"/>
                  <a:pt x="765000" y="879854"/>
                  <a:pt x="765000" y="855000"/>
                </a:cubicBezTo>
                <a:lnTo>
                  <a:pt x="765000" y="405000"/>
                </a:lnTo>
                <a:close/>
              </a:path>
            </a:pathLst>
          </a:custGeom>
          <a:gradFill>
            <a:gsLst>
              <a:gs pos="0">
                <a:srgbClr val="E8E6DF"/>
              </a:gs>
              <a:gs pos="78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7FE426-B340-CCFD-D83C-BBAACEFA7ADC}"/>
              </a:ext>
            </a:extLst>
          </p:cNvPr>
          <p:cNvSpPr txBox="1">
            <a:spLocks/>
          </p:cNvSpPr>
          <p:nvPr/>
        </p:nvSpPr>
        <p:spPr>
          <a:xfrm>
            <a:off x="586391" y="4307672"/>
            <a:ext cx="6352290" cy="865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b="1" dirty="0">
                <a:cs typeface="Arial"/>
              </a:rPr>
              <a:t>The</a:t>
            </a:r>
            <a:r>
              <a:rPr lang="en-AU" b="1" spc="-40" dirty="0">
                <a:cs typeface="Arial"/>
              </a:rPr>
              <a:t> </a:t>
            </a:r>
            <a:r>
              <a:rPr lang="en-AU" b="1" dirty="0">
                <a:cs typeface="Arial"/>
              </a:rPr>
              <a:t>challenge:</a:t>
            </a:r>
            <a:r>
              <a:rPr lang="en-AU" b="1" spc="-26" dirty="0">
                <a:cs typeface="Arial"/>
              </a:rPr>
              <a:t> </a:t>
            </a:r>
          </a:p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sz="1400" dirty="0">
                <a:cs typeface="Arial"/>
              </a:rPr>
              <a:t>How do you unify your data, eliminate silos and prepare for AI – all while reducing complexity and cost?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ABB73C4-4280-EDD9-0926-0718B3EBB22B}"/>
              </a:ext>
            </a:extLst>
          </p:cNvPr>
          <p:cNvSpPr txBox="1">
            <a:spLocks/>
          </p:cNvSpPr>
          <p:nvPr/>
        </p:nvSpPr>
        <p:spPr>
          <a:xfrm>
            <a:off x="586391" y="1635848"/>
            <a:ext cx="505596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>
              <a:spcBef>
                <a:spcPts val="93"/>
              </a:spcBef>
            </a:pPr>
            <a:r>
              <a:rPr lang="en-AU" b="1" dirty="0">
                <a:cs typeface="Arial"/>
              </a:rPr>
              <a:t>Why businesses are unifying their data: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60C828-7783-CDE5-64C1-F96D9DCD2434}"/>
              </a:ext>
            </a:extLst>
          </p:cNvPr>
          <p:cNvSpPr txBox="1"/>
          <p:nvPr/>
        </p:nvSpPr>
        <p:spPr>
          <a:xfrm>
            <a:off x="586390" y="3677273"/>
            <a:ext cx="7015986" cy="369665"/>
          </a:xfrm>
          <a:prstGeom prst="rect">
            <a:avLst/>
          </a:prstGeom>
          <a:solidFill>
            <a:schemeClr val="bg1"/>
          </a:solidFill>
        </p:spPr>
        <p:txBody>
          <a:bodyPr wrap="square" lIns="90000">
            <a:noAutofit/>
          </a:bodyPr>
          <a:lstStyle/>
          <a:p>
            <a:pPr marL="4763">
              <a:spcBef>
                <a:spcPts val="600"/>
              </a:spcBef>
              <a:buClr>
                <a:srgbClr val="000000"/>
              </a:buClr>
            </a:pPr>
            <a:r>
              <a:rPr lang="en-AU" sz="1400" b="1" dirty="0">
                <a:solidFill>
                  <a:srgbClr val="C03BC4"/>
                </a:solidFill>
                <a:cs typeface="Arial"/>
              </a:rPr>
              <a:t>88% </a:t>
            </a:r>
            <a:r>
              <a:rPr lang="en-AU" sz="1400" dirty="0">
                <a:cs typeface="Arial"/>
              </a:rPr>
              <a:t>of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spc="-9" dirty="0">
                <a:cs typeface="Arial"/>
              </a:rPr>
              <a:t>Australian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businesses</a:t>
            </a:r>
            <a:r>
              <a:rPr lang="en-AU" sz="1400" spc="-22" dirty="0">
                <a:cs typeface="Arial"/>
              </a:rPr>
              <a:t> </a:t>
            </a:r>
            <a:r>
              <a:rPr lang="en-AU" sz="1400" dirty="0">
                <a:cs typeface="Arial"/>
              </a:rPr>
              <a:t>and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90%</a:t>
            </a:r>
            <a:r>
              <a:rPr lang="en-AU" sz="1400" spc="-22" dirty="0">
                <a:cs typeface="Arial"/>
              </a:rPr>
              <a:t> </a:t>
            </a:r>
            <a:r>
              <a:rPr lang="en-AU" sz="1400" dirty="0">
                <a:cs typeface="Arial"/>
              </a:rPr>
              <a:t>in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NZ</a:t>
            </a:r>
            <a:r>
              <a:rPr lang="en-AU" sz="1400" spc="-22" dirty="0">
                <a:cs typeface="Arial"/>
              </a:rPr>
              <a:t> </a:t>
            </a:r>
            <a:r>
              <a:rPr lang="en-AU" sz="1400" dirty="0">
                <a:cs typeface="Arial"/>
              </a:rPr>
              <a:t>intend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to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b="1" dirty="0">
                <a:cs typeface="Arial"/>
              </a:rPr>
              <a:t>invest</a:t>
            </a:r>
            <a:r>
              <a:rPr lang="en-AU" sz="1400" b="1" spc="-18" dirty="0">
                <a:cs typeface="Arial"/>
              </a:rPr>
              <a:t> </a:t>
            </a:r>
            <a:r>
              <a:rPr lang="en-AU" sz="1400" b="1" dirty="0">
                <a:cs typeface="Arial"/>
              </a:rPr>
              <a:t>in</a:t>
            </a:r>
            <a:r>
              <a:rPr lang="en-AU" sz="1400" b="1" spc="-22" dirty="0">
                <a:cs typeface="Arial"/>
              </a:rPr>
              <a:t> </a:t>
            </a:r>
            <a:r>
              <a:rPr lang="en-AU" sz="1400" b="1" dirty="0">
                <a:cs typeface="Arial"/>
              </a:rPr>
              <a:t>AI</a:t>
            </a:r>
            <a:r>
              <a:rPr lang="en-AU" sz="1400" b="1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in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the</a:t>
            </a:r>
            <a:r>
              <a:rPr lang="en-AU" sz="1400" spc="-18" dirty="0">
                <a:cs typeface="Arial"/>
              </a:rPr>
              <a:t> </a:t>
            </a:r>
            <a:r>
              <a:rPr lang="en-AU" sz="1400" dirty="0">
                <a:cs typeface="Arial"/>
              </a:rPr>
              <a:t>coming</a:t>
            </a:r>
            <a:r>
              <a:rPr lang="en-AU" sz="1400" spc="-22" dirty="0">
                <a:cs typeface="Arial"/>
              </a:rPr>
              <a:t> </a:t>
            </a:r>
            <a:r>
              <a:rPr lang="en-AU" sz="1400" spc="-9" dirty="0">
                <a:cs typeface="Arial"/>
              </a:rPr>
              <a:t>year</a:t>
            </a:r>
            <a:r>
              <a:rPr lang="en-AU" sz="1400" spc="-13" baseline="31746" dirty="0">
                <a:cs typeface="Arial"/>
              </a:rPr>
              <a:t>4</a:t>
            </a:r>
            <a:endParaRPr lang="en-AU" sz="1400" baseline="31746" dirty="0"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048DD5-ACC4-88EC-DFC3-9EAA9E8AEE37}"/>
              </a:ext>
            </a:extLst>
          </p:cNvPr>
          <p:cNvSpPr txBox="1"/>
          <p:nvPr/>
        </p:nvSpPr>
        <p:spPr>
          <a:xfrm>
            <a:off x="586391" y="3202501"/>
            <a:ext cx="7015987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solidFill>
                  <a:srgbClr val="C03BC4"/>
                </a:solidFill>
                <a:cs typeface="Arial"/>
              </a:rPr>
              <a:t>80% </a:t>
            </a:r>
            <a:r>
              <a:rPr lang="en-AU" sz="1400" dirty="0"/>
              <a:t>cite managing </a:t>
            </a:r>
            <a:r>
              <a:rPr lang="en-AU" sz="1400" b="1" dirty="0"/>
              <a:t>cloud spend </a:t>
            </a:r>
            <a:r>
              <a:rPr lang="en-AU" sz="1400" dirty="0"/>
              <a:t>as their key concern</a:t>
            </a:r>
            <a:r>
              <a:rPr lang="en-US" sz="1400" baseline="30000" dirty="0"/>
              <a:t>3</a:t>
            </a:r>
            <a:endParaRPr lang="en-A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69B655-6422-84B2-DAF7-469C5F4A7878}"/>
              </a:ext>
            </a:extLst>
          </p:cNvPr>
          <p:cNvSpPr txBox="1"/>
          <p:nvPr/>
        </p:nvSpPr>
        <p:spPr>
          <a:xfrm>
            <a:off x="586390" y="2546206"/>
            <a:ext cx="7015989" cy="5510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C03BC4"/>
                </a:solidFill>
                <a:cs typeface="Arial"/>
              </a:rPr>
              <a:t>61% </a:t>
            </a:r>
            <a: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of </a:t>
            </a:r>
            <a:r>
              <a:rPr lang="en-US" sz="1400" dirty="0" err="1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organisations</a:t>
            </a:r>
            <a: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are evolving their data and analytics operating model </a:t>
            </a:r>
            <a:b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because of AI</a:t>
            </a:r>
            <a:r>
              <a:rPr lang="en-US" sz="1400" baseline="300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2</a:t>
            </a:r>
            <a:endParaRPr lang="en-AU" sz="140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7B99A-6249-FC4B-EB89-B3A41D41D24E}"/>
              </a:ext>
            </a:extLst>
          </p:cNvPr>
          <p:cNvSpPr txBox="1"/>
          <p:nvPr/>
        </p:nvSpPr>
        <p:spPr>
          <a:xfrm>
            <a:off x="586391" y="2066615"/>
            <a:ext cx="7015988" cy="374368"/>
          </a:xfrm>
          <a:prstGeom prst="rect">
            <a:avLst/>
          </a:prstGeom>
          <a:solidFill>
            <a:schemeClr val="bg1"/>
          </a:solidFill>
        </p:spPr>
        <p:txBody>
          <a:bodyPr wrap="square" bIns="4680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C03BC4"/>
                </a:solidFill>
                <a:cs typeface="Arial"/>
              </a:rPr>
              <a:t>68% </a:t>
            </a:r>
            <a: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of data within an </a:t>
            </a:r>
            <a:r>
              <a:rPr lang="en-US" sz="1400" dirty="0" err="1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organisation</a:t>
            </a:r>
            <a:r>
              <a:rPr lang="en-US" sz="14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goes unused for analytics</a:t>
            </a:r>
            <a:r>
              <a:rPr lang="en-US" sz="1400" baseline="30000" dirty="0"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1</a:t>
            </a:r>
            <a:endParaRPr lang="en-AU" sz="140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13C872-2A3F-54F3-8672-69F8DCCE0C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E96503B0-20D5-E048-CD51-BF437D7F70AA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2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41682045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FBEFE0-8B52-08C5-0608-3EB24BCA8897}"/>
              </a:ext>
            </a:extLst>
          </p:cNvPr>
          <p:cNvSpPr/>
          <p:nvPr/>
        </p:nvSpPr>
        <p:spPr bwMode="auto">
          <a:xfrm>
            <a:off x="0" y="0"/>
            <a:ext cx="6648773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6390" y="1095585"/>
            <a:ext cx="7271251" cy="565322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4763"/>
            <a:r>
              <a:rPr lang="en-US" dirty="0">
                <a:solidFill>
                  <a:srgbClr val="C03BC4"/>
                </a:solidFill>
              </a:rPr>
              <a:t>Is your data ready for AI?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EEE07-0266-9705-9C69-ED61D69AE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917772"/>
            <a:ext cx="4715412" cy="3393391"/>
          </a:xfrm>
        </p:spPr>
        <p:txBody>
          <a:bodyPr/>
          <a:lstStyle/>
          <a:p>
            <a:r>
              <a:rPr lang="en-US" sz="1400" dirty="0"/>
              <a:t>AI demands a unified, intelligent data foundation with: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A single source of truth across all systems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Real-time access to trusted, governed data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Scalability as AI workloads and data volumes grow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Security and compliance built in across the data estate </a:t>
            </a:r>
          </a:p>
          <a:p>
            <a:endParaRPr lang="en-US" sz="1400" b="1" dirty="0"/>
          </a:p>
          <a:p>
            <a:r>
              <a:rPr lang="en-US" b="1" dirty="0"/>
              <a:t>The solution starts with the right data building blocks </a:t>
            </a:r>
          </a:p>
          <a:p>
            <a:r>
              <a:rPr lang="en-US" sz="1400" dirty="0"/>
              <a:t>Even if AI isn't your immediate priority, unifying your data now ensures you're ready when it matters.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FEE72-28EA-609E-6165-A2F74846BF4E}"/>
              </a:ext>
            </a:extLst>
          </p:cNvPr>
          <p:cNvSpPr/>
          <p:nvPr/>
        </p:nvSpPr>
        <p:spPr bwMode="auto">
          <a:xfrm>
            <a:off x="6648773" y="0"/>
            <a:ext cx="5543227" cy="6858000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 err="1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DE772-D38F-17DD-DADC-513F9EE3E5C7}"/>
              </a:ext>
            </a:extLst>
          </p:cNvPr>
          <p:cNvSpPr txBox="1"/>
          <p:nvPr/>
        </p:nvSpPr>
        <p:spPr>
          <a:xfrm>
            <a:off x="7345840" y="2207694"/>
            <a:ext cx="407097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“While AI is offering unparalleled business transformation... many </a:t>
            </a:r>
            <a:r>
              <a:rPr lang="en-US" sz="2000" dirty="0" err="1">
                <a:solidFill>
                  <a:schemeClr val="bg1"/>
                </a:solidFill>
              </a:rPr>
              <a:t>organisations</a:t>
            </a:r>
            <a:r>
              <a:rPr lang="en-US" sz="2000" dirty="0">
                <a:solidFill>
                  <a:schemeClr val="bg1"/>
                </a:solidFill>
              </a:rPr>
              <a:t> are facing challenges ensuring their cloud infrastructure is ready for AI adoption. The intelligent cloud should also move beyond the traditional model of fragmented services and data silos”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104E7-E1B7-EF93-315A-D610B8640BC2}"/>
              </a:ext>
            </a:extLst>
          </p:cNvPr>
          <p:cNvSpPr txBox="1"/>
          <p:nvPr/>
        </p:nvSpPr>
        <p:spPr>
          <a:xfrm>
            <a:off x="7345840" y="4827761"/>
            <a:ext cx="34409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 dirty="0">
                <a:solidFill>
                  <a:schemeClr val="bg1"/>
                </a:solidFill>
                <a:cs typeface="Arial"/>
              </a:rPr>
              <a:t> –	</a:t>
            </a:r>
            <a:r>
              <a:rPr lang="en-AU" sz="1200" b="1" dirty="0">
                <a:solidFill>
                  <a:schemeClr val="bg1"/>
                </a:solidFill>
                <a:cs typeface="Arial"/>
              </a:rPr>
              <a:t>Pradeep Kumar </a:t>
            </a:r>
            <a:r>
              <a:rPr lang="en-AU" sz="1200" b="1" dirty="0" err="1">
                <a:solidFill>
                  <a:schemeClr val="bg1"/>
                </a:solidFill>
                <a:cs typeface="Arial"/>
              </a:rPr>
              <a:t>Muthukamatchi</a:t>
            </a:r>
            <a:r>
              <a:rPr lang="en-AU" sz="1200" b="1" dirty="0">
                <a:solidFill>
                  <a:schemeClr val="bg1"/>
                </a:solidFill>
                <a:cs typeface="Arial"/>
              </a:rPr>
              <a:t>, </a:t>
            </a:r>
            <a:r>
              <a:rPr lang="en-AU" sz="1200" dirty="0">
                <a:solidFill>
                  <a:schemeClr val="bg1"/>
                </a:solidFill>
                <a:cs typeface="Arial"/>
              </a:rPr>
              <a:t>Principal Cloud Solution Architect, Microsoft</a:t>
            </a:r>
            <a:r>
              <a:rPr lang="en-AU" sz="1200" baseline="30000" dirty="0">
                <a:solidFill>
                  <a:schemeClr val="bg1"/>
                </a:solidFill>
                <a:cs typeface="Arial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DC42F-24E2-7C9F-05C6-72B5E431D234}"/>
              </a:ext>
            </a:extLst>
          </p:cNvPr>
          <p:cNvSpPr txBox="1"/>
          <p:nvPr/>
        </p:nvSpPr>
        <p:spPr>
          <a:xfrm>
            <a:off x="775184" y="3972912"/>
            <a:ext cx="6098582" cy="85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  <a:buNone/>
            </a:pPr>
            <a:br>
              <a:rPr lang="en-US" sz="1800" b="1" i="1" dirty="0">
                <a:solidFill>
                  <a:srgbClr val="F61B7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A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Graphic 3">
            <a:extLst>
              <a:ext uri="{FF2B5EF4-FFF2-40B4-BE49-F238E27FC236}">
                <a16:creationId xmlns:a16="http://schemas.microsoft.com/office/drawing/2014/main" id="{C6F1AA7F-A2AC-7375-CA44-8E629F729886}"/>
              </a:ext>
            </a:extLst>
          </p:cNvPr>
          <p:cNvSpPr/>
          <p:nvPr/>
        </p:nvSpPr>
        <p:spPr>
          <a:xfrm>
            <a:off x="7372592" y="943171"/>
            <a:ext cx="990574" cy="991129"/>
          </a:xfrm>
          <a:custGeom>
            <a:avLst/>
            <a:gdLst>
              <a:gd name="connsiteX0" fmla="*/ 764976 w 899984"/>
              <a:gd name="connsiteY0" fmla="*/ 112450 h 900489"/>
              <a:gd name="connsiteX1" fmla="*/ 652521 w 899984"/>
              <a:gd name="connsiteY1" fmla="*/ 224995 h 900489"/>
              <a:gd name="connsiteX2" fmla="*/ 629436 w 899984"/>
              <a:gd name="connsiteY2" fmla="*/ 222610 h 900489"/>
              <a:gd name="connsiteX3" fmla="*/ 571836 w 899984"/>
              <a:gd name="connsiteY3" fmla="*/ 317920 h 900489"/>
              <a:gd name="connsiteX4" fmla="*/ 629976 w 899984"/>
              <a:gd name="connsiteY4" fmla="*/ 450355 h 900489"/>
              <a:gd name="connsiteX5" fmla="*/ 629976 w 899984"/>
              <a:gd name="connsiteY5" fmla="*/ 452965 h 900489"/>
              <a:gd name="connsiteX6" fmla="*/ 688296 w 899984"/>
              <a:gd name="connsiteY6" fmla="*/ 464710 h 900489"/>
              <a:gd name="connsiteX7" fmla="*/ 840585 w 899984"/>
              <a:gd name="connsiteY7" fmla="*/ 418666 h 900489"/>
              <a:gd name="connsiteX8" fmla="*/ 886629 w 899984"/>
              <a:gd name="connsiteY8" fmla="*/ 570960 h 900489"/>
              <a:gd name="connsiteX9" fmla="*/ 734340 w 899984"/>
              <a:gd name="connsiteY9" fmla="*/ 616999 h 900489"/>
              <a:gd name="connsiteX10" fmla="*/ 675741 w 899984"/>
              <a:gd name="connsiteY10" fmla="*/ 531040 h 900489"/>
              <a:gd name="connsiteX11" fmla="*/ 616341 w 899984"/>
              <a:gd name="connsiteY11" fmla="*/ 519115 h 900489"/>
              <a:gd name="connsiteX12" fmla="*/ 537951 w 899984"/>
              <a:gd name="connsiteY12" fmla="*/ 607450 h 900489"/>
              <a:gd name="connsiteX13" fmla="*/ 560226 w 899984"/>
              <a:gd name="connsiteY13" fmla="*/ 675490 h 900489"/>
              <a:gd name="connsiteX14" fmla="*/ 562476 w 899984"/>
              <a:gd name="connsiteY14" fmla="*/ 675490 h 900489"/>
              <a:gd name="connsiteX15" fmla="*/ 674895 w 899984"/>
              <a:gd name="connsiteY15" fmla="*/ 788071 h 900489"/>
              <a:gd name="connsiteX16" fmla="*/ 562314 w 899984"/>
              <a:gd name="connsiteY16" fmla="*/ 900490 h 900489"/>
              <a:gd name="connsiteX17" fmla="*/ 449895 w 899984"/>
              <a:gd name="connsiteY17" fmla="*/ 787909 h 900489"/>
              <a:gd name="connsiteX18" fmla="*/ 496236 w 899984"/>
              <a:gd name="connsiteY18" fmla="*/ 697000 h 900489"/>
              <a:gd name="connsiteX19" fmla="*/ 473916 w 899984"/>
              <a:gd name="connsiteY19" fmla="*/ 628780 h 900489"/>
              <a:gd name="connsiteX20" fmla="*/ 305076 w 899984"/>
              <a:gd name="connsiteY20" fmla="*/ 557095 h 900489"/>
              <a:gd name="connsiteX21" fmla="*/ 224301 w 899984"/>
              <a:gd name="connsiteY21" fmla="*/ 595255 h 900489"/>
              <a:gd name="connsiteX22" fmla="*/ 125118 w 899984"/>
              <a:gd name="connsiteY22" fmla="*/ 719653 h 900489"/>
              <a:gd name="connsiteX23" fmla="*/ 719 w 899984"/>
              <a:gd name="connsiteY23" fmla="*/ 620473 h 900489"/>
              <a:gd name="connsiteX24" fmla="*/ 99902 w 899984"/>
              <a:gd name="connsiteY24" fmla="*/ 496070 h 900489"/>
              <a:gd name="connsiteX25" fmla="*/ 196941 w 899984"/>
              <a:gd name="connsiteY25" fmla="*/ 533515 h 900489"/>
              <a:gd name="connsiteX26" fmla="*/ 275871 w 899984"/>
              <a:gd name="connsiteY26" fmla="*/ 496255 h 900489"/>
              <a:gd name="connsiteX27" fmla="*/ 311151 w 899984"/>
              <a:gd name="connsiteY27" fmla="*/ 335740 h 900489"/>
              <a:gd name="connsiteX28" fmla="*/ 266556 w 899984"/>
              <a:gd name="connsiteY28" fmla="*/ 284890 h 900489"/>
              <a:gd name="connsiteX29" fmla="*/ 120445 w 899984"/>
              <a:gd name="connsiteY29" fmla="*/ 221930 h 900489"/>
              <a:gd name="connsiteX30" fmla="*/ 183405 w 899984"/>
              <a:gd name="connsiteY30" fmla="*/ 75819 h 900489"/>
              <a:gd name="connsiteX31" fmla="*/ 329517 w 899984"/>
              <a:gd name="connsiteY31" fmla="*/ 138779 h 900489"/>
              <a:gd name="connsiteX32" fmla="*/ 318936 w 899984"/>
              <a:gd name="connsiteY32" fmla="*/ 242230 h 900489"/>
              <a:gd name="connsiteX33" fmla="*/ 363171 w 899984"/>
              <a:gd name="connsiteY33" fmla="*/ 292630 h 900489"/>
              <a:gd name="connsiteX34" fmla="*/ 449976 w 899984"/>
              <a:gd name="connsiteY34" fmla="*/ 270355 h 900489"/>
              <a:gd name="connsiteX35" fmla="*/ 514506 w 899984"/>
              <a:gd name="connsiteY35" fmla="*/ 282280 h 900489"/>
              <a:gd name="connsiteX36" fmla="*/ 570531 w 899984"/>
              <a:gd name="connsiteY36" fmla="*/ 189580 h 900489"/>
              <a:gd name="connsiteX37" fmla="*/ 575396 w 899984"/>
              <a:gd name="connsiteY37" fmla="*/ 30555 h 900489"/>
              <a:gd name="connsiteX38" fmla="*/ 734421 w 899984"/>
              <a:gd name="connsiteY38" fmla="*/ 35421 h 900489"/>
              <a:gd name="connsiteX39" fmla="*/ 764976 w 899984"/>
              <a:gd name="connsiteY39" fmla="*/ 112495 h 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9984" h="900489">
                <a:moveTo>
                  <a:pt x="764976" y="112450"/>
                </a:moveTo>
                <a:cubicBezTo>
                  <a:pt x="764999" y="174582"/>
                  <a:pt x="714653" y="224970"/>
                  <a:pt x="652521" y="224995"/>
                </a:cubicBezTo>
                <a:cubicBezTo>
                  <a:pt x="644763" y="224998"/>
                  <a:pt x="637028" y="224198"/>
                  <a:pt x="629436" y="222610"/>
                </a:cubicBezTo>
                <a:lnTo>
                  <a:pt x="571836" y="317920"/>
                </a:lnTo>
                <a:cubicBezTo>
                  <a:pt x="608925" y="351962"/>
                  <a:pt x="630021" y="400013"/>
                  <a:pt x="629976" y="450355"/>
                </a:cubicBezTo>
                <a:lnTo>
                  <a:pt x="629976" y="452965"/>
                </a:lnTo>
                <a:lnTo>
                  <a:pt x="688296" y="464710"/>
                </a:lnTo>
                <a:cubicBezTo>
                  <a:pt x="717636" y="409940"/>
                  <a:pt x="785820" y="389326"/>
                  <a:pt x="840585" y="418666"/>
                </a:cubicBezTo>
                <a:cubicBezTo>
                  <a:pt x="895355" y="448006"/>
                  <a:pt x="915969" y="516190"/>
                  <a:pt x="886629" y="570960"/>
                </a:cubicBezTo>
                <a:cubicBezTo>
                  <a:pt x="857289" y="625725"/>
                  <a:pt x="789110" y="646339"/>
                  <a:pt x="734340" y="616999"/>
                </a:cubicBezTo>
                <a:cubicBezTo>
                  <a:pt x="701936" y="599642"/>
                  <a:pt x="680057" y="567548"/>
                  <a:pt x="675741" y="531040"/>
                </a:cubicBezTo>
                <a:lnTo>
                  <a:pt x="616341" y="519115"/>
                </a:lnTo>
                <a:cubicBezTo>
                  <a:pt x="600843" y="556510"/>
                  <a:pt x="573240" y="587618"/>
                  <a:pt x="537951" y="607450"/>
                </a:cubicBezTo>
                <a:lnTo>
                  <a:pt x="560226" y="675490"/>
                </a:lnTo>
                <a:lnTo>
                  <a:pt x="562476" y="675490"/>
                </a:lnTo>
                <a:cubicBezTo>
                  <a:pt x="624608" y="675535"/>
                  <a:pt x="674940" y="725939"/>
                  <a:pt x="674895" y="788071"/>
                </a:cubicBezTo>
                <a:cubicBezTo>
                  <a:pt x="674850" y="850202"/>
                  <a:pt x="624446" y="900535"/>
                  <a:pt x="562314" y="900490"/>
                </a:cubicBezTo>
                <a:cubicBezTo>
                  <a:pt x="500183" y="900445"/>
                  <a:pt x="449850" y="850041"/>
                  <a:pt x="449895" y="787909"/>
                </a:cubicBezTo>
                <a:cubicBezTo>
                  <a:pt x="449922" y="751941"/>
                  <a:pt x="467144" y="718154"/>
                  <a:pt x="496236" y="697000"/>
                </a:cubicBezTo>
                <a:lnTo>
                  <a:pt x="473916" y="628780"/>
                </a:lnTo>
                <a:cubicBezTo>
                  <a:pt x="408761" y="637564"/>
                  <a:pt x="344010" y="610073"/>
                  <a:pt x="305076" y="557095"/>
                </a:cubicBezTo>
                <a:lnTo>
                  <a:pt x="224301" y="595255"/>
                </a:lnTo>
                <a:cubicBezTo>
                  <a:pt x="231265" y="656995"/>
                  <a:pt x="186859" y="712692"/>
                  <a:pt x="125118" y="719653"/>
                </a:cubicBezTo>
                <a:cubicBezTo>
                  <a:pt x="63377" y="726619"/>
                  <a:pt x="7682" y="682213"/>
                  <a:pt x="719" y="620473"/>
                </a:cubicBezTo>
                <a:cubicBezTo>
                  <a:pt x="-6244" y="558729"/>
                  <a:pt x="38162" y="503036"/>
                  <a:pt x="99902" y="496070"/>
                </a:cubicBezTo>
                <a:cubicBezTo>
                  <a:pt x="136423" y="491953"/>
                  <a:pt x="172653" y="505934"/>
                  <a:pt x="196941" y="533515"/>
                </a:cubicBezTo>
                <a:lnTo>
                  <a:pt x="275871" y="496255"/>
                </a:lnTo>
                <a:cubicBezTo>
                  <a:pt x="261139" y="440189"/>
                  <a:pt x="274268" y="380461"/>
                  <a:pt x="311151" y="335740"/>
                </a:cubicBezTo>
                <a:lnTo>
                  <a:pt x="266556" y="284890"/>
                </a:lnTo>
                <a:cubicBezTo>
                  <a:pt x="208823" y="307852"/>
                  <a:pt x="143407" y="279663"/>
                  <a:pt x="120445" y="221930"/>
                </a:cubicBezTo>
                <a:cubicBezTo>
                  <a:pt x="97484" y="164196"/>
                  <a:pt x="125672" y="98780"/>
                  <a:pt x="183405" y="75819"/>
                </a:cubicBezTo>
                <a:cubicBezTo>
                  <a:pt x="241139" y="52857"/>
                  <a:pt x="306555" y="81045"/>
                  <a:pt x="329517" y="138779"/>
                </a:cubicBezTo>
                <a:cubicBezTo>
                  <a:pt x="343096" y="172921"/>
                  <a:pt x="339145" y="211543"/>
                  <a:pt x="318936" y="242230"/>
                </a:cubicBezTo>
                <a:lnTo>
                  <a:pt x="363171" y="292630"/>
                </a:lnTo>
                <a:cubicBezTo>
                  <a:pt x="389753" y="277973"/>
                  <a:pt x="419624" y="270308"/>
                  <a:pt x="449976" y="270355"/>
                </a:cubicBezTo>
                <a:cubicBezTo>
                  <a:pt x="472701" y="270355"/>
                  <a:pt x="494526" y="274585"/>
                  <a:pt x="514506" y="282280"/>
                </a:cubicBezTo>
                <a:lnTo>
                  <a:pt x="570531" y="189580"/>
                </a:lnTo>
                <a:cubicBezTo>
                  <a:pt x="527961" y="144323"/>
                  <a:pt x="530139" y="73125"/>
                  <a:pt x="575396" y="30555"/>
                </a:cubicBezTo>
                <a:cubicBezTo>
                  <a:pt x="620652" y="-12015"/>
                  <a:pt x="691851" y="-9836"/>
                  <a:pt x="734421" y="35421"/>
                </a:cubicBezTo>
                <a:cubicBezTo>
                  <a:pt x="754046" y="56285"/>
                  <a:pt x="764976" y="83851"/>
                  <a:pt x="764976" y="112495"/>
                </a:cubicBezTo>
                <a:close/>
              </a:path>
            </a:pathLst>
          </a:custGeom>
          <a:gradFill>
            <a:gsLst>
              <a:gs pos="0">
                <a:srgbClr val="E8E6DF"/>
              </a:gs>
              <a:gs pos="78000">
                <a:schemeClr val="accent5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FBF6111A-CFCB-A3B0-33ED-A6563D31DC14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3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14760573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2B958E-22D7-6167-E09C-BB07CA2A4913}"/>
              </a:ext>
            </a:extLst>
          </p:cNvPr>
          <p:cNvSpPr/>
          <p:nvPr/>
        </p:nvSpPr>
        <p:spPr bwMode="auto">
          <a:xfrm>
            <a:off x="8393150" y="0"/>
            <a:ext cx="3798850" cy="6858000"/>
          </a:xfrm>
          <a:prstGeom prst="rect">
            <a:avLst/>
          </a:pr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8D3F5-8533-A164-81F5-7A19F2B89C9A}"/>
              </a:ext>
            </a:extLst>
          </p:cNvPr>
          <p:cNvSpPr txBox="1"/>
          <p:nvPr/>
        </p:nvSpPr>
        <p:spPr>
          <a:xfrm>
            <a:off x="4353775" y="4999439"/>
            <a:ext cx="3544451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938">
              <a:spcAft>
                <a:spcPts val="6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Builds on what you already own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Extends Microsoft 365, Power BI, Azure and Dynamics 365, with no rip-and-replace, lower adoption risk and faster time to value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8D9DE-3FF0-FFDC-3E32-53F3E9A5A529}"/>
              </a:ext>
            </a:extLst>
          </p:cNvPr>
          <p:cNvSpPr txBox="1"/>
          <p:nvPr/>
        </p:nvSpPr>
        <p:spPr>
          <a:xfrm>
            <a:off x="586390" y="4999439"/>
            <a:ext cx="347656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938">
              <a:spcAft>
                <a:spcPts val="6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AI-ready by design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Build the data foundation your AI initiatives need, with built-in Copilot capabilities and support for custom AI models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06752-8D82-DDD6-971E-6B6E48CD4C9A}"/>
              </a:ext>
            </a:extLst>
          </p:cNvPr>
          <p:cNvSpPr txBox="1"/>
          <p:nvPr/>
        </p:nvSpPr>
        <p:spPr>
          <a:xfrm>
            <a:off x="4353775" y="3075832"/>
            <a:ext cx="3659392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938">
              <a:spcAft>
                <a:spcPts val="6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Insights your business can trust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Eliminate data silos and give every team access to consistent, governed data, without duplicating or moving it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0" y="3075662"/>
            <a:ext cx="3387402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7938">
              <a:spcAft>
                <a:spcPts val="6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One platform, all your data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Bring together data integration, engineering, warehousing, analytics and BI in a single SaaS solution built on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OneLake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object 3" descr="$PPTXTitle">
            <a:extLst>
              <a:ext uri="{FF2B5EF4-FFF2-40B4-BE49-F238E27FC236}">
                <a16:creationId xmlns:a16="http://schemas.microsoft.com/office/drawing/2014/main" id="{368E3785-2104-5861-8B65-DFE28967E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390" y="457200"/>
            <a:ext cx="5741258" cy="1119320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/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Unify your data and accelerate your AI readiness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A996C31-3BE2-A056-D01E-8C646A0D2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707029"/>
            <a:ext cx="6995292" cy="430887"/>
          </a:xfrm>
        </p:spPr>
        <p:txBody>
          <a:bodyPr/>
          <a:lstStyle/>
          <a:p>
            <a:pPr marL="11215" marR="188979">
              <a:spcBef>
                <a:spcPts val="84"/>
              </a:spcBef>
            </a:pPr>
            <a:r>
              <a:rPr lang="en-AU" sz="1400" dirty="0">
                <a:latin typeface="Segoe UI" panose="020B0502040204020203" pitchFamily="34" charset="0"/>
              </a:rPr>
              <a:t>Microsoft’s Data Analytics Platform gives you everything you need to connect your data, drive smarter decisions and prepare for AI, all in one unified, scalable platform.</a:t>
            </a:r>
          </a:p>
        </p:txBody>
      </p:sp>
      <p:sp>
        <p:nvSpPr>
          <p:cNvPr id="25" name="Graphic 3">
            <a:extLst>
              <a:ext uri="{FF2B5EF4-FFF2-40B4-BE49-F238E27FC236}">
                <a16:creationId xmlns:a16="http://schemas.microsoft.com/office/drawing/2014/main" id="{7103EEEC-9265-04E7-41C0-C0135F8FB43E}"/>
              </a:ext>
            </a:extLst>
          </p:cNvPr>
          <p:cNvSpPr/>
          <p:nvPr/>
        </p:nvSpPr>
        <p:spPr>
          <a:xfrm>
            <a:off x="586390" y="4293056"/>
            <a:ext cx="597480" cy="597815"/>
          </a:xfrm>
          <a:custGeom>
            <a:avLst/>
            <a:gdLst>
              <a:gd name="connsiteX0" fmla="*/ 764976 w 899984"/>
              <a:gd name="connsiteY0" fmla="*/ 112450 h 900489"/>
              <a:gd name="connsiteX1" fmla="*/ 652521 w 899984"/>
              <a:gd name="connsiteY1" fmla="*/ 224995 h 900489"/>
              <a:gd name="connsiteX2" fmla="*/ 629436 w 899984"/>
              <a:gd name="connsiteY2" fmla="*/ 222610 h 900489"/>
              <a:gd name="connsiteX3" fmla="*/ 571836 w 899984"/>
              <a:gd name="connsiteY3" fmla="*/ 317920 h 900489"/>
              <a:gd name="connsiteX4" fmla="*/ 629976 w 899984"/>
              <a:gd name="connsiteY4" fmla="*/ 450355 h 900489"/>
              <a:gd name="connsiteX5" fmla="*/ 629976 w 899984"/>
              <a:gd name="connsiteY5" fmla="*/ 452965 h 900489"/>
              <a:gd name="connsiteX6" fmla="*/ 688296 w 899984"/>
              <a:gd name="connsiteY6" fmla="*/ 464710 h 900489"/>
              <a:gd name="connsiteX7" fmla="*/ 840585 w 899984"/>
              <a:gd name="connsiteY7" fmla="*/ 418666 h 900489"/>
              <a:gd name="connsiteX8" fmla="*/ 886629 w 899984"/>
              <a:gd name="connsiteY8" fmla="*/ 570960 h 900489"/>
              <a:gd name="connsiteX9" fmla="*/ 734340 w 899984"/>
              <a:gd name="connsiteY9" fmla="*/ 616999 h 900489"/>
              <a:gd name="connsiteX10" fmla="*/ 675741 w 899984"/>
              <a:gd name="connsiteY10" fmla="*/ 531040 h 900489"/>
              <a:gd name="connsiteX11" fmla="*/ 616341 w 899984"/>
              <a:gd name="connsiteY11" fmla="*/ 519115 h 900489"/>
              <a:gd name="connsiteX12" fmla="*/ 537951 w 899984"/>
              <a:gd name="connsiteY12" fmla="*/ 607450 h 900489"/>
              <a:gd name="connsiteX13" fmla="*/ 560226 w 899984"/>
              <a:gd name="connsiteY13" fmla="*/ 675490 h 900489"/>
              <a:gd name="connsiteX14" fmla="*/ 562476 w 899984"/>
              <a:gd name="connsiteY14" fmla="*/ 675490 h 900489"/>
              <a:gd name="connsiteX15" fmla="*/ 674895 w 899984"/>
              <a:gd name="connsiteY15" fmla="*/ 788071 h 900489"/>
              <a:gd name="connsiteX16" fmla="*/ 562314 w 899984"/>
              <a:gd name="connsiteY16" fmla="*/ 900490 h 900489"/>
              <a:gd name="connsiteX17" fmla="*/ 449895 w 899984"/>
              <a:gd name="connsiteY17" fmla="*/ 787909 h 900489"/>
              <a:gd name="connsiteX18" fmla="*/ 496236 w 899984"/>
              <a:gd name="connsiteY18" fmla="*/ 697000 h 900489"/>
              <a:gd name="connsiteX19" fmla="*/ 473916 w 899984"/>
              <a:gd name="connsiteY19" fmla="*/ 628780 h 900489"/>
              <a:gd name="connsiteX20" fmla="*/ 305076 w 899984"/>
              <a:gd name="connsiteY20" fmla="*/ 557095 h 900489"/>
              <a:gd name="connsiteX21" fmla="*/ 224301 w 899984"/>
              <a:gd name="connsiteY21" fmla="*/ 595255 h 900489"/>
              <a:gd name="connsiteX22" fmla="*/ 125118 w 899984"/>
              <a:gd name="connsiteY22" fmla="*/ 719653 h 900489"/>
              <a:gd name="connsiteX23" fmla="*/ 719 w 899984"/>
              <a:gd name="connsiteY23" fmla="*/ 620473 h 900489"/>
              <a:gd name="connsiteX24" fmla="*/ 99902 w 899984"/>
              <a:gd name="connsiteY24" fmla="*/ 496070 h 900489"/>
              <a:gd name="connsiteX25" fmla="*/ 196941 w 899984"/>
              <a:gd name="connsiteY25" fmla="*/ 533515 h 900489"/>
              <a:gd name="connsiteX26" fmla="*/ 275871 w 899984"/>
              <a:gd name="connsiteY26" fmla="*/ 496255 h 900489"/>
              <a:gd name="connsiteX27" fmla="*/ 311151 w 899984"/>
              <a:gd name="connsiteY27" fmla="*/ 335740 h 900489"/>
              <a:gd name="connsiteX28" fmla="*/ 266556 w 899984"/>
              <a:gd name="connsiteY28" fmla="*/ 284890 h 900489"/>
              <a:gd name="connsiteX29" fmla="*/ 120445 w 899984"/>
              <a:gd name="connsiteY29" fmla="*/ 221930 h 900489"/>
              <a:gd name="connsiteX30" fmla="*/ 183405 w 899984"/>
              <a:gd name="connsiteY30" fmla="*/ 75819 h 900489"/>
              <a:gd name="connsiteX31" fmla="*/ 329517 w 899984"/>
              <a:gd name="connsiteY31" fmla="*/ 138779 h 900489"/>
              <a:gd name="connsiteX32" fmla="*/ 318936 w 899984"/>
              <a:gd name="connsiteY32" fmla="*/ 242230 h 900489"/>
              <a:gd name="connsiteX33" fmla="*/ 363171 w 899984"/>
              <a:gd name="connsiteY33" fmla="*/ 292630 h 900489"/>
              <a:gd name="connsiteX34" fmla="*/ 449976 w 899984"/>
              <a:gd name="connsiteY34" fmla="*/ 270355 h 900489"/>
              <a:gd name="connsiteX35" fmla="*/ 514506 w 899984"/>
              <a:gd name="connsiteY35" fmla="*/ 282280 h 900489"/>
              <a:gd name="connsiteX36" fmla="*/ 570531 w 899984"/>
              <a:gd name="connsiteY36" fmla="*/ 189580 h 900489"/>
              <a:gd name="connsiteX37" fmla="*/ 575396 w 899984"/>
              <a:gd name="connsiteY37" fmla="*/ 30555 h 900489"/>
              <a:gd name="connsiteX38" fmla="*/ 734421 w 899984"/>
              <a:gd name="connsiteY38" fmla="*/ 35421 h 900489"/>
              <a:gd name="connsiteX39" fmla="*/ 764976 w 899984"/>
              <a:gd name="connsiteY39" fmla="*/ 112495 h 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9984" h="900489">
                <a:moveTo>
                  <a:pt x="764976" y="112450"/>
                </a:moveTo>
                <a:cubicBezTo>
                  <a:pt x="764999" y="174582"/>
                  <a:pt x="714653" y="224970"/>
                  <a:pt x="652521" y="224995"/>
                </a:cubicBezTo>
                <a:cubicBezTo>
                  <a:pt x="644763" y="224998"/>
                  <a:pt x="637028" y="224198"/>
                  <a:pt x="629436" y="222610"/>
                </a:cubicBezTo>
                <a:lnTo>
                  <a:pt x="571836" y="317920"/>
                </a:lnTo>
                <a:cubicBezTo>
                  <a:pt x="608925" y="351962"/>
                  <a:pt x="630021" y="400013"/>
                  <a:pt x="629976" y="450355"/>
                </a:cubicBezTo>
                <a:lnTo>
                  <a:pt x="629976" y="452965"/>
                </a:lnTo>
                <a:lnTo>
                  <a:pt x="688296" y="464710"/>
                </a:lnTo>
                <a:cubicBezTo>
                  <a:pt x="717636" y="409940"/>
                  <a:pt x="785820" y="389326"/>
                  <a:pt x="840585" y="418666"/>
                </a:cubicBezTo>
                <a:cubicBezTo>
                  <a:pt x="895355" y="448006"/>
                  <a:pt x="915969" y="516190"/>
                  <a:pt x="886629" y="570960"/>
                </a:cubicBezTo>
                <a:cubicBezTo>
                  <a:pt x="857289" y="625725"/>
                  <a:pt x="789110" y="646339"/>
                  <a:pt x="734340" y="616999"/>
                </a:cubicBezTo>
                <a:cubicBezTo>
                  <a:pt x="701936" y="599642"/>
                  <a:pt x="680057" y="567548"/>
                  <a:pt x="675741" y="531040"/>
                </a:cubicBezTo>
                <a:lnTo>
                  <a:pt x="616341" y="519115"/>
                </a:lnTo>
                <a:cubicBezTo>
                  <a:pt x="600843" y="556510"/>
                  <a:pt x="573240" y="587618"/>
                  <a:pt x="537951" y="607450"/>
                </a:cubicBezTo>
                <a:lnTo>
                  <a:pt x="560226" y="675490"/>
                </a:lnTo>
                <a:lnTo>
                  <a:pt x="562476" y="675490"/>
                </a:lnTo>
                <a:cubicBezTo>
                  <a:pt x="624608" y="675535"/>
                  <a:pt x="674940" y="725939"/>
                  <a:pt x="674895" y="788071"/>
                </a:cubicBezTo>
                <a:cubicBezTo>
                  <a:pt x="674850" y="850202"/>
                  <a:pt x="624446" y="900535"/>
                  <a:pt x="562314" y="900490"/>
                </a:cubicBezTo>
                <a:cubicBezTo>
                  <a:pt x="500183" y="900445"/>
                  <a:pt x="449850" y="850041"/>
                  <a:pt x="449895" y="787909"/>
                </a:cubicBezTo>
                <a:cubicBezTo>
                  <a:pt x="449922" y="751941"/>
                  <a:pt x="467144" y="718154"/>
                  <a:pt x="496236" y="697000"/>
                </a:cubicBezTo>
                <a:lnTo>
                  <a:pt x="473916" y="628780"/>
                </a:lnTo>
                <a:cubicBezTo>
                  <a:pt x="408761" y="637564"/>
                  <a:pt x="344010" y="610073"/>
                  <a:pt x="305076" y="557095"/>
                </a:cubicBezTo>
                <a:lnTo>
                  <a:pt x="224301" y="595255"/>
                </a:lnTo>
                <a:cubicBezTo>
                  <a:pt x="231265" y="656995"/>
                  <a:pt x="186859" y="712692"/>
                  <a:pt x="125118" y="719653"/>
                </a:cubicBezTo>
                <a:cubicBezTo>
                  <a:pt x="63377" y="726619"/>
                  <a:pt x="7682" y="682213"/>
                  <a:pt x="719" y="620473"/>
                </a:cubicBezTo>
                <a:cubicBezTo>
                  <a:pt x="-6244" y="558729"/>
                  <a:pt x="38162" y="503036"/>
                  <a:pt x="99902" y="496070"/>
                </a:cubicBezTo>
                <a:cubicBezTo>
                  <a:pt x="136423" y="491953"/>
                  <a:pt x="172653" y="505934"/>
                  <a:pt x="196941" y="533515"/>
                </a:cubicBezTo>
                <a:lnTo>
                  <a:pt x="275871" y="496255"/>
                </a:lnTo>
                <a:cubicBezTo>
                  <a:pt x="261139" y="440189"/>
                  <a:pt x="274268" y="380461"/>
                  <a:pt x="311151" y="335740"/>
                </a:cubicBezTo>
                <a:lnTo>
                  <a:pt x="266556" y="284890"/>
                </a:lnTo>
                <a:cubicBezTo>
                  <a:pt x="208823" y="307852"/>
                  <a:pt x="143407" y="279663"/>
                  <a:pt x="120445" y="221930"/>
                </a:cubicBezTo>
                <a:cubicBezTo>
                  <a:pt x="97484" y="164196"/>
                  <a:pt x="125672" y="98780"/>
                  <a:pt x="183405" y="75819"/>
                </a:cubicBezTo>
                <a:cubicBezTo>
                  <a:pt x="241139" y="52857"/>
                  <a:pt x="306555" y="81045"/>
                  <a:pt x="329517" y="138779"/>
                </a:cubicBezTo>
                <a:cubicBezTo>
                  <a:pt x="343096" y="172921"/>
                  <a:pt x="339145" y="211543"/>
                  <a:pt x="318936" y="242230"/>
                </a:cubicBezTo>
                <a:lnTo>
                  <a:pt x="363171" y="292630"/>
                </a:lnTo>
                <a:cubicBezTo>
                  <a:pt x="389753" y="277973"/>
                  <a:pt x="419624" y="270308"/>
                  <a:pt x="449976" y="270355"/>
                </a:cubicBezTo>
                <a:cubicBezTo>
                  <a:pt x="472701" y="270355"/>
                  <a:pt x="494526" y="274585"/>
                  <a:pt x="514506" y="282280"/>
                </a:cubicBezTo>
                <a:lnTo>
                  <a:pt x="570531" y="189580"/>
                </a:lnTo>
                <a:cubicBezTo>
                  <a:pt x="527961" y="144323"/>
                  <a:pt x="530139" y="73125"/>
                  <a:pt x="575396" y="30555"/>
                </a:cubicBezTo>
                <a:cubicBezTo>
                  <a:pt x="620652" y="-12015"/>
                  <a:pt x="691851" y="-9836"/>
                  <a:pt x="734421" y="35421"/>
                </a:cubicBezTo>
                <a:cubicBezTo>
                  <a:pt x="754046" y="56285"/>
                  <a:pt x="764976" y="83851"/>
                  <a:pt x="764976" y="112495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167FAC-447B-ABB1-B8E2-14B86BCD0349}"/>
              </a:ext>
            </a:extLst>
          </p:cNvPr>
          <p:cNvSpPr txBox="1">
            <a:spLocks/>
          </p:cNvSpPr>
          <p:nvPr/>
        </p:nvSpPr>
        <p:spPr>
          <a:xfrm>
            <a:off x="8833800" y="1707029"/>
            <a:ext cx="3139125" cy="2131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 marR="188979">
              <a:spcBef>
                <a:spcPts val="84"/>
              </a:spcBef>
            </a:pPr>
            <a:r>
              <a:rPr lang="en-AU" sz="2400" b="1" dirty="0">
                <a:solidFill>
                  <a:schemeClr val="bg1"/>
                </a:solidFill>
                <a:latin typeface="Segoe UI" panose="020B0502040204020203" pitchFamily="34" charset="0"/>
              </a:rPr>
              <a:t>Did you know?</a:t>
            </a:r>
          </a:p>
          <a:p>
            <a:pPr marL="11215" marR="188979">
              <a:spcBef>
                <a:spcPts val="84"/>
              </a:spcBef>
            </a:pPr>
            <a:endParaRPr lang="en-AU" sz="1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11215" marR="188979">
              <a:spcBef>
                <a:spcPts val="84"/>
              </a:spcBef>
            </a:pPr>
            <a: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  <a:t>If you're already using Power BI, Microsoft 365 Business Premium, </a:t>
            </a:r>
            <a:b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</a:br>
            <a:r>
              <a:rPr lang="en-AU" sz="1400" dirty="0">
                <a:solidFill>
                  <a:schemeClr val="bg1"/>
                </a:solidFill>
                <a:latin typeface="Segoe UI" panose="020B0502040204020203" pitchFamily="34" charset="0"/>
              </a:rPr>
              <a:t>E3 or E5, you may already have access to parts of the Microsoft Data Analytics Platform that you haven’t yet activated.</a:t>
            </a:r>
          </a:p>
          <a:p>
            <a:pPr marL="11215" marR="188979">
              <a:spcBef>
                <a:spcPts val="84"/>
              </a:spcBef>
            </a:pPr>
            <a:endParaRPr lang="en-AU" sz="1400" dirty="0">
              <a:latin typeface="Segoe UI" panose="020B0502040204020203" pitchFamily="34" charset="0"/>
            </a:endParaRPr>
          </a:p>
        </p:txBody>
      </p:sp>
      <p:sp>
        <p:nvSpPr>
          <p:cNvPr id="14" name="Graphic 3">
            <a:extLst>
              <a:ext uri="{FF2B5EF4-FFF2-40B4-BE49-F238E27FC236}">
                <a16:creationId xmlns:a16="http://schemas.microsoft.com/office/drawing/2014/main" id="{5D30577B-D159-6E4A-A85F-831F8BB6CA19}"/>
              </a:ext>
            </a:extLst>
          </p:cNvPr>
          <p:cNvSpPr/>
          <p:nvPr/>
        </p:nvSpPr>
        <p:spPr>
          <a:xfrm>
            <a:off x="4353436" y="4293055"/>
            <a:ext cx="597819" cy="597816"/>
          </a:xfrm>
          <a:custGeom>
            <a:avLst/>
            <a:gdLst>
              <a:gd name="connsiteX0" fmla="*/ 0 w 900004"/>
              <a:gd name="connsiteY0" fmla="*/ 146250 h 900000"/>
              <a:gd name="connsiteX1" fmla="*/ 146251 w 900004"/>
              <a:gd name="connsiteY1" fmla="*/ 0 h 900000"/>
              <a:gd name="connsiteX2" fmla="*/ 506252 w 900004"/>
              <a:gd name="connsiteY2" fmla="*/ 0 h 900000"/>
              <a:gd name="connsiteX3" fmla="*/ 652503 w 900004"/>
              <a:gd name="connsiteY3" fmla="*/ 146250 h 900000"/>
              <a:gd name="connsiteX4" fmla="*/ 652503 w 900004"/>
              <a:gd name="connsiteY4" fmla="*/ 247500 h 900000"/>
              <a:gd name="connsiteX5" fmla="*/ 753753 w 900004"/>
              <a:gd name="connsiteY5" fmla="*/ 247500 h 900000"/>
              <a:gd name="connsiteX6" fmla="*/ 900004 w 900004"/>
              <a:gd name="connsiteY6" fmla="*/ 393750 h 900000"/>
              <a:gd name="connsiteX7" fmla="*/ 900004 w 900004"/>
              <a:gd name="connsiteY7" fmla="*/ 753750 h 900000"/>
              <a:gd name="connsiteX8" fmla="*/ 753753 w 900004"/>
              <a:gd name="connsiteY8" fmla="*/ 900000 h 900000"/>
              <a:gd name="connsiteX9" fmla="*/ 393752 w 900004"/>
              <a:gd name="connsiteY9" fmla="*/ 900000 h 900000"/>
              <a:gd name="connsiteX10" fmla="*/ 247501 w 900004"/>
              <a:gd name="connsiteY10" fmla="*/ 753750 h 900000"/>
              <a:gd name="connsiteX11" fmla="*/ 247501 w 900004"/>
              <a:gd name="connsiteY11" fmla="*/ 652500 h 900000"/>
              <a:gd name="connsiteX12" fmla="*/ 146251 w 900004"/>
              <a:gd name="connsiteY12" fmla="*/ 652500 h 900000"/>
              <a:gd name="connsiteX13" fmla="*/ 0 w 900004"/>
              <a:gd name="connsiteY13" fmla="*/ 506250 h 900000"/>
              <a:gd name="connsiteX14" fmla="*/ 0 w 900004"/>
              <a:gd name="connsiteY14" fmla="*/ 146250 h 900000"/>
              <a:gd name="connsiteX15" fmla="*/ 585003 w 900004"/>
              <a:gd name="connsiteY15" fmla="*/ 146250 h 900000"/>
              <a:gd name="connsiteX16" fmla="*/ 506252 w 900004"/>
              <a:gd name="connsiteY16" fmla="*/ 67500 h 900000"/>
              <a:gd name="connsiteX17" fmla="*/ 146251 w 900004"/>
              <a:gd name="connsiteY17" fmla="*/ 67500 h 900000"/>
              <a:gd name="connsiteX18" fmla="*/ 67500 w 900004"/>
              <a:gd name="connsiteY18" fmla="*/ 146250 h 900000"/>
              <a:gd name="connsiteX19" fmla="*/ 67500 w 900004"/>
              <a:gd name="connsiteY19" fmla="*/ 506250 h 900000"/>
              <a:gd name="connsiteX20" fmla="*/ 146251 w 900004"/>
              <a:gd name="connsiteY20" fmla="*/ 585000 h 900000"/>
              <a:gd name="connsiteX21" fmla="*/ 247501 w 900004"/>
              <a:gd name="connsiteY21" fmla="*/ 585000 h 900000"/>
              <a:gd name="connsiteX22" fmla="*/ 247501 w 900004"/>
              <a:gd name="connsiteY22" fmla="*/ 393750 h 900000"/>
              <a:gd name="connsiteX23" fmla="*/ 270001 w 900004"/>
              <a:gd name="connsiteY23" fmla="*/ 315765 h 900000"/>
              <a:gd name="connsiteX24" fmla="*/ 315766 w 900004"/>
              <a:gd name="connsiteY24" fmla="*/ 270000 h 900000"/>
              <a:gd name="connsiteX25" fmla="*/ 393752 w 900004"/>
              <a:gd name="connsiteY25" fmla="*/ 247500 h 900000"/>
              <a:gd name="connsiteX26" fmla="*/ 585003 w 900004"/>
              <a:gd name="connsiteY26" fmla="*/ 247500 h 900000"/>
              <a:gd name="connsiteX27" fmla="*/ 585003 w 900004"/>
              <a:gd name="connsiteY27" fmla="*/ 146250 h 900000"/>
              <a:gd name="connsiteX28" fmla="*/ 630003 w 900004"/>
              <a:gd name="connsiteY28" fmla="*/ 584235 h 900000"/>
              <a:gd name="connsiteX29" fmla="*/ 584238 w 900004"/>
              <a:gd name="connsiteY29" fmla="*/ 630000 h 900000"/>
              <a:gd name="connsiteX30" fmla="*/ 506252 w 900004"/>
              <a:gd name="connsiteY30" fmla="*/ 652500 h 900000"/>
              <a:gd name="connsiteX31" fmla="*/ 315001 w 900004"/>
              <a:gd name="connsiteY31" fmla="*/ 652500 h 900000"/>
              <a:gd name="connsiteX32" fmla="*/ 315001 w 900004"/>
              <a:gd name="connsiteY32" fmla="*/ 753750 h 900000"/>
              <a:gd name="connsiteX33" fmla="*/ 393752 w 900004"/>
              <a:gd name="connsiteY33" fmla="*/ 832500 h 900000"/>
              <a:gd name="connsiteX34" fmla="*/ 753753 w 900004"/>
              <a:gd name="connsiteY34" fmla="*/ 832500 h 900000"/>
              <a:gd name="connsiteX35" fmla="*/ 832504 w 900004"/>
              <a:gd name="connsiteY35" fmla="*/ 753750 h 900000"/>
              <a:gd name="connsiteX36" fmla="*/ 832504 w 900004"/>
              <a:gd name="connsiteY36" fmla="*/ 393750 h 900000"/>
              <a:gd name="connsiteX37" fmla="*/ 753753 w 900004"/>
              <a:gd name="connsiteY37" fmla="*/ 315000 h 900000"/>
              <a:gd name="connsiteX38" fmla="*/ 652503 w 900004"/>
              <a:gd name="connsiteY38" fmla="*/ 315000 h 900000"/>
              <a:gd name="connsiteX39" fmla="*/ 652503 w 900004"/>
              <a:gd name="connsiteY39" fmla="*/ 506250 h 900000"/>
              <a:gd name="connsiteX40" fmla="*/ 630003 w 900004"/>
              <a:gd name="connsiteY40" fmla="*/ 584235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0004" h="900000">
                <a:moveTo>
                  <a:pt x="0" y="146250"/>
                </a:moveTo>
                <a:cubicBezTo>
                  <a:pt x="0" y="65478"/>
                  <a:pt x="65479" y="0"/>
                  <a:pt x="146251" y="0"/>
                </a:cubicBezTo>
                <a:lnTo>
                  <a:pt x="506252" y="0"/>
                </a:lnTo>
                <a:cubicBezTo>
                  <a:pt x="587024" y="0"/>
                  <a:pt x="652503" y="65478"/>
                  <a:pt x="652503" y="146250"/>
                </a:cubicBezTo>
                <a:lnTo>
                  <a:pt x="652503" y="247500"/>
                </a:lnTo>
                <a:lnTo>
                  <a:pt x="753753" y="247500"/>
                </a:lnTo>
                <a:cubicBezTo>
                  <a:pt x="834525" y="247500"/>
                  <a:pt x="900004" y="312978"/>
                  <a:pt x="900004" y="393750"/>
                </a:cubicBezTo>
                <a:lnTo>
                  <a:pt x="900004" y="753750"/>
                </a:lnTo>
                <a:cubicBezTo>
                  <a:pt x="900004" y="834522"/>
                  <a:pt x="834525" y="900000"/>
                  <a:pt x="753753" y="900000"/>
                </a:cubicBezTo>
                <a:lnTo>
                  <a:pt x="393752" y="900000"/>
                </a:lnTo>
                <a:cubicBezTo>
                  <a:pt x="312980" y="900000"/>
                  <a:pt x="247501" y="834522"/>
                  <a:pt x="247501" y="753750"/>
                </a:cubicBezTo>
                <a:lnTo>
                  <a:pt x="247501" y="652500"/>
                </a:lnTo>
                <a:lnTo>
                  <a:pt x="146251" y="652500"/>
                </a:lnTo>
                <a:cubicBezTo>
                  <a:pt x="65479" y="652500"/>
                  <a:pt x="0" y="587022"/>
                  <a:pt x="0" y="506250"/>
                </a:cubicBezTo>
                <a:lnTo>
                  <a:pt x="0" y="146250"/>
                </a:lnTo>
                <a:close/>
                <a:moveTo>
                  <a:pt x="585003" y="146250"/>
                </a:moveTo>
                <a:cubicBezTo>
                  <a:pt x="585003" y="102758"/>
                  <a:pt x="549745" y="67500"/>
                  <a:pt x="506252" y="67500"/>
                </a:cubicBezTo>
                <a:lnTo>
                  <a:pt x="146251" y="67500"/>
                </a:lnTo>
                <a:cubicBezTo>
                  <a:pt x="102758" y="67500"/>
                  <a:pt x="67500" y="102758"/>
                  <a:pt x="67500" y="146250"/>
                </a:cubicBezTo>
                <a:lnTo>
                  <a:pt x="67500" y="506250"/>
                </a:lnTo>
                <a:cubicBezTo>
                  <a:pt x="67500" y="549720"/>
                  <a:pt x="102780" y="585000"/>
                  <a:pt x="146251" y="585000"/>
                </a:cubicBezTo>
                <a:lnTo>
                  <a:pt x="247501" y="585000"/>
                </a:lnTo>
                <a:lnTo>
                  <a:pt x="247501" y="393750"/>
                </a:lnTo>
                <a:cubicBezTo>
                  <a:pt x="247501" y="365085"/>
                  <a:pt x="255736" y="338355"/>
                  <a:pt x="270001" y="315765"/>
                </a:cubicBezTo>
                <a:cubicBezTo>
                  <a:pt x="281668" y="297301"/>
                  <a:pt x="297302" y="281667"/>
                  <a:pt x="315766" y="270000"/>
                </a:cubicBezTo>
                <a:cubicBezTo>
                  <a:pt x="339103" y="255258"/>
                  <a:pt x="366149" y="247455"/>
                  <a:pt x="393752" y="247500"/>
                </a:cubicBezTo>
                <a:lnTo>
                  <a:pt x="585003" y="247500"/>
                </a:lnTo>
                <a:lnTo>
                  <a:pt x="585003" y="146250"/>
                </a:lnTo>
                <a:close/>
                <a:moveTo>
                  <a:pt x="630003" y="584235"/>
                </a:moveTo>
                <a:cubicBezTo>
                  <a:pt x="618337" y="602700"/>
                  <a:pt x="602703" y="618334"/>
                  <a:pt x="584238" y="630000"/>
                </a:cubicBezTo>
                <a:cubicBezTo>
                  <a:pt x="561648" y="644265"/>
                  <a:pt x="534917" y="652500"/>
                  <a:pt x="506252" y="652500"/>
                </a:cubicBezTo>
                <a:lnTo>
                  <a:pt x="315001" y="652500"/>
                </a:lnTo>
                <a:lnTo>
                  <a:pt x="315001" y="753750"/>
                </a:lnTo>
                <a:cubicBezTo>
                  <a:pt x="315001" y="797220"/>
                  <a:pt x="350282" y="832500"/>
                  <a:pt x="393752" y="832500"/>
                </a:cubicBezTo>
                <a:lnTo>
                  <a:pt x="753753" y="832500"/>
                </a:lnTo>
                <a:cubicBezTo>
                  <a:pt x="797246" y="832500"/>
                  <a:pt x="832504" y="797242"/>
                  <a:pt x="832504" y="753750"/>
                </a:cubicBezTo>
                <a:lnTo>
                  <a:pt x="832504" y="393750"/>
                </a:lnTo>
                <a:cubicBezTo>
                  <a:pt x="832504" y="350258"/>
                  <a:pt x="797246" y="315000"/>
                  <a:pt x="753753" y="315000"/>
                </a:cubicBezTo>
                <a:lnTo>
                  <a:pt x="652503" y="315000"/>
                </a:lnTo>
                <a:lnTo>
                  <a:pt x="652503" y="506250"/>
                </a:lnTo>
                <a:cubicBezTo>
                  <a:pt x="652503" y="534915"/>
                  <a:pt x="644268" y="561645"/>
                  <a:pt x="630003" y="584235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F8FFF95-68E4-493D-54FF-53812B188EC0}"/>
              </a:ext>
            </a:extLst>
          </p:cNvPr>
          <p:cNvSpPr/>
          <p:nvPr/>
        </p:nvSpPr>
        <p:spPr>
          <a:xfrm>
            <a:off x="4353437" y="2445728"/>
            <a:ext cx="514898" cy="514949"/>
          </a:xfrm>
          <a:custGeom>
            <a:avLst/>
            <a:gdLst>
              <a:gd name="connsiteX0" fmla="*/ 783763 w 818646"/>
              <a:gd name="connsiteY0" fmla="*/ 532415 h 818728"/>
              <a:gd name="connsiteX1" fmla="*/ 818359 w 818646"/>
              <a:gd name="connsiteY1" fmla="*/ 558644 h 818728"/>
              <a:gd name="connsiteX2" fmla="*/ 818646 w 818646"/>
              <a:gd name="connsiteY2" fmla="*/ 562819 h 818728"/>
              <a:gd name="connsiteX3" fmla="*/ 818646 w 818646"/>
              <a:gd name="connsiteY3" fmla="*/ 706164 h 818728"/>
              <a:gd name="connsiteX4" fmla="*/ 712959 w 818646"/>
              <a:gd name="connsiteY4" fmla="*/ 818523 h 818728"/>
              <a:gd name="connsiteX5" fmla="*/ 706082 w 818646"/>
              <a:gd name="connsiteY5" fmla="*/ 818728 h 818728"/>
              <a:gd name="connsiteX6" fmla="*/ 562819 w 818646"/>
              <a:gd name="connsiteY6" fmla="*/ 818728 h 818728"/>
              <a:gd name="connsiteX7" fmla="*/ 532415 w 818646"/>
              <a:gd name="connsiteY7" fmla="*/ 792212 h 818728"/>
              <a:gd name="connsiteX8" fmla="*/ 558644 w 818646"/>
              <a:gd name="connsiteY8" fmla="*/ 757616 h 818728"/>
              <a:gd name="connsiteX9" fmla="*/ 562819 w 818646"/>
              <a:gd name="connsiteY9" fmla="*/ 757329 h 818728"/>
              <a:gd name="connsiteX10" fmla="*/ 706082 w 818646"/>
              <a:gd name="connsiteY10" fmla="*/ 757329 h 818728"/>
              <a:gd name="connsiteX11" fmla="*/ 757002 w 818646"/>
              <a:gd name="connsiteY11" fmla="*/ 711403 h 818728"/>
              <a:gd name="connsiteX12" fmla="*/ 757247 w 818646"/>
              <a:gd name="connsiteY12" fmla="*/ 706164 h 818728"/>
              <a:gd name="connsiteX13" fmla="*/ 757247 w 818646"/>
              <a:gd name="connsiteY13" fmla="*/ 562819 h 818728"/>
              <a:gd name="connsiteX14" fmla="*/ 783763 w 818646"/>
              <a:gd name="connsiteY14" fmla="*/ 532415 h 818728"/>
              <a:gd name="connsiteX15" fmla="*/ 26515 w 818646"/>
              <a:gd name="connsiteY15" fmla="*/ 532415 h 818728"/>
              <a:gd name="connsiteX16" fmla="*/ 61112 w 818646"/>
              <a:gd name="connsiteY16" fmla="*/ 558644 h 818728"/>
              <a:gd name="connsiteX17" fmla="*/ 61398 w 818646"/>
              <a:gd name="connsiteY17" fmla="*/ 562819 h 818728"/>
              <a:gd name="connsiteX18" fmla="*/ 61398 w 818646"/>
              <a:gd name="connsiteY18" fmla="*/ 706164 h 818728"/>
              <a:gd name="connsiteX19" fmla="*/ 61685 w 818646"/>
              <a:gd name="connsiteY19" fmla="*/ 711403 h 818728"/>
              <a:gd name="connsiteX20" fmla="*/ 107324 w 818646"/>
              <a:gd name="connsiteY20" fmla="*/ 757084 h 818728"/>
              <a:gd name="connsiteX21" fmla="*/ 112564 w 818646"/>
              <a:gd name="connsiteY21" fmla="*/ 757329 h 818728"/>
              <a:gd name="connsiteX22" fmla="*/ 255827 w 818646"/>
              <a:gd name="connsiteY22" fmla="*/ 757329 h 818728"/>
              <a:gd name="connsiteX23" fmla="*/ 260002 w 818646"/>
              <a:gd name="connsiteY23" fmla="*/ 757616 h 818728"/>
              <a:gd name="connsiteX24" fmla="*/ 286402 w 818646"/>
              <a:gd name="connsiteY24" fmla="*/ 784017 h 818728"/>
              <a:gd name="connsiteX25" fmla="*/ 260002 w 818646"/>
              <a:gd name="connsiteY25" fmla="*/ 818482 h 818728"/>
              <a:gd name="connsiteX26" fmla="*/ 255827 w 818646"/>
              <a:gd name="connsiteY26" fmla="*/ 818728 h 818728"/>
              <a:gd name="connsiteX27" fmla="*/ 112564 w 818646"/>
              <a:gd name="connsiteY27" fmla="*/ 818728 h 818728"/>
              <a:gd name="connsiteX28" fmla="*/ 105728 w 818646"/>
              <a:gd name="connsiteY28" fmla="*/ 818523 h 818728"/>
              <a:gd name="connsiteX29" fmla="*/ 205 w 818646"/>
              <a:gd name="connsiteY29" fmla="*/ 713327 h 818728"/>
              <a:gd name="connsiteX30" fmla="*/ 0 w 818646"/>
              <a:gd name="connsiteY30" fmla="*/ 706164 h 818728"/>
              <a:gd name="connsiteX31" fmla="*/ 0 w 818646"/>
              <a:gd name="connsiteY31" fmla="*/ 562819 h 818728"/>
              <a:gd name="connsiteX32" fmla="*/ 287 w 818646"/>
              <a:gd name="connsiteY32" fmla="*/ 558644 h 818728"/>
              <a:gd name="connsiteX33" fmla="*/ 26515 w 818646"/>
              <a:gd name="connsiteY33" fmla="*/ 532415 h 818728"/>
              <a:gd name="connsiteX34" fmla="*/ 409446 w 818646"/>
              <a:gd name="connsiteY34" fmla="*/ 327458 h 818728"/>
              <a:gd name="connsiteX35" fmla="*/ 552709 w 818646"/>
              <a:gd name="connsiteY35" fmla="*/ 470721 h 818728"/>
              <a:gd name="connsiteX36" fmla="*/ 409446 w 818646"/>
              <a:gd name="connsiteY36" fmla="*/ 613984 h 818728"/>
              <a:gd name="connsiteX37" fmla="*/ 266183 w 818646"/>
              <a:gd name="connsiteY37" fmla="*/ 470721 h 818728"/>
              <a:gd name="connsiteX38" fmla="*/ 409446 w 818646"/>
              <a:gd name="connsiteY38" fmla="*/ 327458 h 818728"/>
              <a:gd name="connsiteX39" fmla="*/ 409446 w 818646"/>
              <a:gd name="connsiteY39" fmla="*/ 194428 h 818728"/>
              <a:gd name="connsiteX40" fmla="*/ 640918 w 818646"/>
              <a:gd name="connsiteY40" fmla="*/ 285298 h 818728"/>
              <a:gd name="connsiteX41" fmla="*/ 689218 w 818646"/>
              <a:gd name="connsiteY41" fmla="*/ 347801 h 818728"/>
              <a:gd name="connsiteX42" fmla="*/ 703872 w 818646"/>
              <a:gd name="connsiteY42" fmla="*/ 377109 h 818728"/>
              <a:gd name="connsiteX43" fmla="*/ 704117 w 818646"/>
              <a:gd name="connsiteY43" fmla="*/ 377723 h 818728"/>
              <a:gd name="connsiteX44" fmla="*/ 704199 w 818646"/>
              <a:gd name="connsiteY44" fmla="*/ 377927 h 818728"/>
              <a:gd name="connsiteX45" fmla="*/ 704199 w 818646"/>
              <a:gd name="connsiteY45" fmla="*/ 378009 h 818728"/>
              <a:gd name="connsiteX46" fmla="*/ 704240 w 818646"/>
              <a:gd name="connsiteY46" fmla="*/ 378091 h 818728"/>
              <a:gd name="connsiteX47" fmla="*/ 686271 w 818646"/>
              <a:gd name="connsiteY47" fmla="*/ 417591 h 818728"/>
              <a:gd name="connsiteX48" fmla="*/ 646771 w 818646"/>
              <a:gd name="connsiteY48" fmla="*/ 399663 h 818728"/>
              <a:gd name="connsiteX49" fmla="*/ 646444 w 818646"/>
              <a:gd name="connsiteY49" fmla="*/ 398844 h 818728"/>
              <a:gd name="connsiteX50" fmla="*/ 644643 w 818646"/>
              <a:gd name="connsiteY50" fmla="*/ 394751 h 818728"/>
              <a:gd name="connsiteX51" fmla="*/ 636211 w 818646"/>
              <a:gd name="connsiteY51" fmla="*/ 378746 h 818728"/>
              <a:gd name="connsiteX52" fmla="*/ 597530 w 818646"/>
              <a:gd name="connsiteY52" fmla="*/ 328686 h 818728"/>
              <a:gd name="connsiteX53" fmla="*/ 409446 w 818646"/>
              <a:gd name="connsiteY53" fmla="*/ 255826 h 818728"/>
              <a:gd name="connsiteX54" fmla="*/ 221362 w 818646"/>
              <a:gd name="connsiteY54" fmla="*/ 328686 h 818728"/>
              <a:gd name="connsiteX55" fmla="*/ 182681 w 818646"/>
              <a:gd name="connsiteY55" fmla="*/ 378746 h 818728"/>
              <a:gd name="connsiteX56" fmla="*/ 172448 w 818646"/>
              <a:gd name="connsiteY56" fmla="*/ 398803 h 818728"/>
              <a:gd name="connsiteX57" fmla="*/ 172120 w 818646"/>
              <a:gd name="connsiteY57" fmla="*/ 399663 h 818728"/>
              <a:gd name="connsiteX58" fmla="*/ 172120 w 818646"/>
              <a:gd name="connsiteY58" fmla="*/ 399744 h 818728"/>
              <a:gd name="connsiteX59" fmla="*/ 132621 w 818646"/>
              <a:gd name="connsiteY59" fmla="*/ 417591 h 818728"/>
              <a:gd name="connsiteX60" fmla="*/ 114774 w 818646"/>
              <a:gd name="connsiteY60" fmla="*/ 377723 h 818728"/>
              <a:gd name="connsiteX61" fmla="*/ 115020 w 818646"/>
              <a:gd name="connsiteY61" fmla="*/ 377109 h 818728"/>
              <a:gd name="connsiteX62" fmla="*/ 118581 w 818646"/>
              <a:gd name="connsiteY62" fmla="*/ 368922 h 818728"/>
              <a:gd name="connsiteX63" fmla="*/ 129633 w 818646"/>
              <a:gd name="connsiteY63" fmla="*/ 347801 h 818728"/>
              <a:gd name="connsiteX64" fmla="*/ 177933 w 818646"/>
              <a:gd name="connsiteY64" fmla="*/ 285298 h 818728"/>
              <a:gd name="connsiteX65" fmla="*/ 409446 w 818646"/>
              <a:gd name="connsiteY65" fmla="*/ 194428 h 818728"/>
              <a:gd name="connsiteX66" fmla="*/ 562819 w 818646"/>
              <a:gd name="connsiteY66" fmla="*/ 0 h 818728"/>
              <a:gd name="connsiteX67" fmla="*/ 706082 w 818646"/>
              <a:gd name="connsiteY67" fmla="*/ 0 h 818728"/>
              <a:gd name="connsiteX68" fmla="*/ 712959 w 818646"/>
              <a:gd name="connsiteY68" fmla="*/ 205 h 818728"/>
              <a:gd name="connsiteX69" fmla="*/ 818441 w 818646"/>
              <a:gd name="connsiteY69" fmla="*/ 105442 h 818728"/>
              <a:gd name="connsiteX70" fmla="*/ 818646 w 818646"/>
              <a:gd name="connsiteY70" fmla="*/ 112564 h 818728"/>
              <a:gd name="connsiteX71" fmla="*/ 818646 w 818646"/>
              <a:gd name="connsiteY71" fmla="*/ 255909 h 818728"/>
              <a:gd name="connsiteX72" fmla="*/ 818359 w 818646"/>
              <a:gd name="connsiteY72" fmla="*/ 260084 h 818728"/>
              <a:gd name="connsiteX73" fmla="*/ 792130 w 818646"/>
              <a:gd name="connsiteY73" fmla="*/ 286312 h 818728"/>
              <a:gd name="connsiteX74" fmla="*/ 757534 w 818646"/>
              <a:gd name="connsiteY74" fmla="*/ 260084 h 818728"/>
              <a:gd name="connsiteX75" fmla="*/ 757247 w 818646"/>
              <a:gd name="connsiteY75" fmla="*/ 255909 h 818728"/>
              <a:gd name="connsiteX76" fmla="*/ 757247 w 818646"/>
              <a:gd name="connsiteY76" fmla="*/ 112564 h 818728"/>
              <a:gd name="connsiteX77" fmla="*/ 757002 w 818646"/>
              <a:gd name="connsiteY77" fmla="*/ 107324 h 818728"/>
              <a:gd name="connsiteX78" fmla="*/ 711321 w 818646"/>
              <a:gd name="connsiteY78" fmla="*/ 61644 h 818728"/>
              <a:gd name="connsiteX79" fmla="*/ 706082 w 818646"/>
              <a:gd name="connsiteY79" fmla="*/ 61398 h 818728"/>
              <a:gd name="connsiteX80" fmla="*/ 562819 w 818646"/>
              <a:gd name="connsiteY80" fmla="*/ 61398 h 818728"/>
              <a:gd name="connsiteX81" fmla="*/ 558644 w 818646"/>
              <a:gd name="connsiteY81" fmla="*/ 61112 h 818728"/>
              <a:gd name="connsiteX82" fmla="*/ 532415 w 818646"/>
              <a:gd name="connsiteY82" fmla="*/ 34884 h 818728"/>
              <a:gd name="connsiteX83" fmla="*/ 558644 w 818646"/>
              <a:gd name="connsiteY83" fmla="*/ 287 h 818728"/>
              <a:gd name="connsiteX84" fmla="*/ 112564 w 818646"/>
              <a:gd name="connsiteY84" fmla="*/ 0 h 818728"/>
              <a:gd name="connsiteX85" fmla="*/ 255827 w 818646"/>
              <a:gd name="connsiteY85" fmla="*/ 0 h 818728"/>
              <a:gd name="connsiteX86" fmla="*/ 286526 w 818646"/>
              <a:gd name="connsiteY86" fmla="*/ 30699 h 818728"/>
              <a:gd name="connsiteX87" fmla="*/ 260002 w 818646"/>
              <a:gd name="connsiteY87" fmla="*/ 61112 h 818728"/>
              <a:gd name="connsiteX88" fmla="*/ 255827 w 818646"/>
              <a:gd name="connsiteY88" fmla="*/ 61398 h 818728"/>
              <a:gd name="connsiteX89" fmla="*/ 112564 w 818646"/>
              <a:gd name="connsiteY89" fmla="*/ 61398 h 818728"/>
              <a:gd name="connsiteX90" fmla="*/ 61685 w 818646"/>
              <a:gd name="connsiteY90" fmla="*/ 107324 h 818728"/>
              <a:gd name="connsiteX91" fmla="*/ 61398 w 818646"/>
              <a:gd name="connsiteY91" fmla="*/ 112564 h 818728"/>
              <a:gd name="connsiteX92" fmla="*/ 61398 w 818646"/>
              <a:gd name="connsiteY92" fmla="*/ 255909 h 818728"/>
              <a:gd name="connsiteX93" fmla="*/ 34884 w 818646"/>
              <a:gd name="connsiteY93" fmla="*/ 286312 h 818728"/>
              <a:gd name="connsiteX94" fmla="*/ 287 w 818646"/>
              <a:gd name="connsiteY94" fmla="*/ 260084 h 818728"/>
              <a:gd name="connsiteX95" fmla="*/ 0 w 818646"/>
              <a:gd name="connsiteY95" fmla="*/ 255909 h 818728"/>
              <a:gd name="connsiteX96" fmla="*/ 0 w 818646"/>
              <a:gd name="connsiteY96" fmla="*/ 112564 h 818728"/>
              <a:gd name="connsiteX97" fmla="*/ 105728 w 818646"/>
              <a:gd name="connsiteY97" fmla="*/ 205 h 81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18646" h="818728">
                <a:moveTo>
                  <a:pt x="783763" y="532415"/>
                </a:moveTo>
                <a:cubicBezTo>
                  <a:pt x="800558" y="530106"/>
                  <a:pt x="816047" y="541849"/>
                  <a:pt x="818359" y="558644"/>
                </a:cubicBezTo>
                <a:lnTo>
                  <a:pt x="818646" y="562819"/>
                </a:lnTo>
                <a:lnTo>
                  <a:pt x="818646" y="706164"/>
                </a:lnTo>
                <a:cubicBezTo>
                  <a:pt x="818650" y="765663"/>
                  <a:pt x="772347" y="814888"/>
                  <a:pt x="712959" y="818523"/>
                </a:cubicBezTo>
                <a:lnTo>
                  <a:pt x="706082" y="818728"/>
                </a:lnTo>
                <a:lnTo>
                  <a:pt x="562819" y="818728"/>
                </a:lnTo>
                <a:cubicBezTo>
                  <a:pt x="547486" y="818724"/>
                  <a:pt x="534506" y="807406"/>
                  <a:pt x="532415" y="792212"/>
                </a:cubicBezTo>
                <a:cubicBezTo>
                  <a:pt x="530106" y="775417"/>
                  <a:pt x="541849" y="759929"/>
                  <a:pt x="558644" y="757616"/>
                </a:cubicBezTo>
                <a:lnTo>
                  <a:pt x="562819" y="757329"/>
                </a:lnTo>
                <a:lnTo>
                  <a:pt x="706082" y="757329"/>
                </a:lnTo>
                <a:cubicBezTo>
                  <a:pt x="732320" y="757342"/>
                  <a:pt x="754317" y="737502"/>
                  <a:pt x="757002" y="711403"/>
                </a:cubicBezTo>
                <a:lnTo>
                  <a:pt x="757247" y="706164"/>
                </a:lnTo>
                <a:lnTo>
                  <a:pt x="757247" y="562819"/>
                </a:lnTo>
                <a:cubicBezTo>
                  <a:pt x="757252" y="547486"/>
                  <a:pt x="768569" y="534506"/>
                  <a:pt x="783763" y="532415"/>
                </a:cubicBezTo>
                <a:close/>
                <a:moveTo>
                  <a:pt x="26515" y="532415"/>
                </a:moveTo>
                <a:cubicBezTo>
                  <a:pt x="43311" y="530106"/>
                  <a:pt x="58801" y="541849"/>
                  <a:pt x="61112" y="558644"/>
                </a:cubicBezTo>
                <a:lnTo>
                  <a:pt x="61398" y="562819"/>
                </a:lnTo>
                <a:lnTo>
                  <a:pt x="61398" y="706164"/>
                </a:lnTo>
                <a:lnTo>
                  <a:pt x="61685" y="711403"/>
                </a:lnTo>
                <a:cubicBezTo>
                  <a:pt x="64155" y="735521"/>
                  <a:pt x="83210" y="754591"/>
                  <a:pt x="107324" y="757084"/>
                </a:cubicBezTo>
                <a:lnTo>
                  <a:pt x="112564" y="757329"/>
                </a:lnTo>
                <a:lnTo>
                  <a:pt x="255827" y="757329"/>
                </a:lnTo>
                <a:lnTo>
                  <a:pt x="260002" y="757616"/>
                </a:lnTo>
                <a:cubicBezTo>
                  <a:pt x="273757" y="759437"/>
                  <a:pt x="284579" y="770260"/>
                  <a:pt x="286402" y="784017"/>
                </a:cubicBezTo>
                <a:cubicBezTo>
                  <a:pt x="288630" y="800824"/>
                  <a:pt x="276810" y="816255"/>
                  <a:pt x="260002" y="818482"/>
                </a:cubicBezTo>
                <a:lnTo>
                  <a:pt x="255827" y="818728"/>
                </a:lnTo>
                <a:lnTo>
                  <a:pt x="112564" y="818728"/>
                </a:lnTo>
                <a:lnTo>
                  <a:pt x="105728" y="818523"/>
                </a:lnTo>
                <a:cubicBezTo>
                  <a:pt x="49058" y="815089"/>
                  <a:pt x="3817" y="769986"/>
                  <a:pt x="205" y="713327"/>
                </a:cubicBezTo>
                <a:lnTo>
                  <a:pt x="0" y="706164"/>
                </a:lnTo>
                <a:lnTo>
                  <a:pt x="0" y="562819"/>
                </a:lnTo>
                <a:lnTo>
                  <a:pt x="287" y="558644"/>
                </a:lnTo>
                <a:cubicBezTo>
                  <a:pt x="2162" y="545009"/>
                  <a:pt x="12881" y="534293"/>
                  <a:pt x="26515" y="532415"/>
                </a:cubicBezTo>
                <a:close/>
                <a:moveTo>
                  <a:pt x="409446" y="327458"/>
                </a:moveTo>
                <a:cubicBezTo>
                  <a:pt x="488568" y="327458"/>
                  <a:pt x="552709" y="391599"/>
                  <a:pt x="552709" y="470721"/>
                </a:cubicBezTo>
                <a:cubicBezTo>
                  <a:pt x="552709" y="549843"/>
                  <a:pt x="488568" y="613984"/>
                  <a:pt x="409446" y="613984"/>
                </a:cubicBezTo>
                <a:cubicBezTo>
                  <a:pt x="330324" y="613984"/>
                  <a:pt x="266183" y="549843"/>
                  <a:pt x="266183" y="470721"/>
                </a:cubicBezTo>
                <a:cubicBezTo>
                  <a:pt x="266183" y="391599"/>
                  <a:pt x="330324" y="327458"/>
                  <a:pt x="409446" y="327458"/>
                </a:cubicBezTo>
                <a:close/>
                <a:moveTo>
                  <a:pt x="409446" y="194428"/>
                </a:moveTo>
                <a:cubicBezTo>
                  <a:pt x="521027" y="194428"/>
                  <a:pt x="595074" y="239454"/>
                  <a:pt x="640918" y="285298"/>
                </a:cubicBezTo>
                <a:cubicBezTo>
                  <a:pt x="659616" y="303987"/>
                  <a:pt x="675849" y="324992"/>
                  <a:pt x="689218" y="347801"/>
                </a:cubicBezTo>
                <a:cubicBezTo>
                  <a:pt x="694719" y="357248"/>
                  <a:pt x="699615" y="367039"/>
                  <a:pt x="703872" y="377109"/>
                </a:cubicBezTo>
                <a:lnTo>
                  <a:pt x="704117" y="377723"/>
                </a:lnTo>
                <a:lnTo>
                  <a:pt x="704199" y="377927"/>
                </a:lnTo>
                <a:lnTo>
                  <a:pt x="704199" y="378009"/>
                </a:lnTo>
                <a:lnTo>
                  <a:pt x="704240" y="378091"/>
                </a:lnTo>
                <a:cubicBezTo>
                  <a:pt x="710175" y="393961"/>
                  <a:pt x="702136" y="411639"/>
                  <a:pt x="686271" y="417591"/>
                </a:cubicBezTo>
                <a:cubicBezTo>
                  <a:pt x="670422" y="423342"/>
                  <a:pt x="652878" y="415381"/>
                  <a:pt x="646771" y="399663"/>
                </a:cubicBezTo>
                <a:lnTo>
                  <a:pt x="646444" y="398844"/>
                </a:lnTo>
                <a:cubicBezTo>
                  <a:pt x="646444" y="398844"/>
                  <a:pt x="645502" y="396593"/>
                  <a:pt x="644643" y="394751"/>
                </a:cubicBezTo>
                <a:cubicBezTo>
                  <a:pt x="642080" y="389290"/>
                  <a:pt x="639268" y="383949"/>
                  <a:pt x="636211" y="378746"/>
                </a:cubicBezTo>
                <a:cubicBezTo>
                  <a:pt x="625503" y="360482"/>
                  <a:pt x="612503" y="343659"/>
                  <a:pt x="597530" y="328686"/>
                </a:cubicBezTo>
                <a:cubicBezTo>
                  <a:pt x="561509" y="292665"/>
                  <a:pt x="502567" y="255826"/>
                  <a:pt x="409446" y="255826"/>
                </a:cubicBezTo>
                <a:cubicBezTo>
                  <a:pt x="316366" y="255826"/>
                  <a:pt x="257382" y="292665"/>
                  <a:pt x="221362" y="328686"/>
                </a:cubicBezTo>
                <a:cubicBezTo>
                  <a:pt x="206388" y="343655"/>
                  <a:pt x="193390" y="360478"/>
                  <a:pt x="182681" y="378746"/>
                </a:cubicBezTo>
                <a:cubicBezTo>
                  <a:pt x="178888" y="385230"/>
                  <a:pt x="175471" y="391926"/>
                  <a:pt x="172448" y="398803"/>
                </a:cubicBezTo>
                <a:lnTo>
                  <a:pt x="172120" y="399663"/>
                </a:lnTo>
                <a:lnTo>
                  <a:pt x="172120" y="399744"/>
                </a:lnTo>
                <a:cubicBezTo>
                  <a:pt x="166119" y="415561"/>
                  <a:pt x="148455" y="423538"/>
                  <a:pt x="132621" y="417591"/>
                </a:cubicBezTo>
                <a:cubicBezTo>
                  <a:pt x="108143" y="408422"/>
                  <a:pt x="114692" y="377927"/>
                  <a:pt x="114774" y="377723"/>
                </a:cubicBezTo>
                <a:lnTo>
                  <a:pt x="115020" y="377109"/>
                </a:lnTo>
                <a:cubicBezTo>
                  <a:pt x="116087" y="374330"/>
                  <a:pt x="117275" y="371599"/>
                  <a:pt x="118581" y="368922"/>
                </a:cubicBezTo>
                <a:cubicBezTo>
                  <a:pt x="121037" y="363642"/>
                  <a:pt x="124639" y="356397"/>
                  <a:pt x="129633" y="347801"/>
                </a:cubicBezTo>
                <a:cubicBezTo>
                  <a:pt x="143001" y="324992"/>
                  <a:pt x="159233" y="303987"/>
                  <a:pt x="177933" y="285298"/>
                </a:cubicBezTo>
                <a:cubicBezTo>
                  <a:pt x="223859" y="239454"/>
                  <a:pt x="297905" y="194428"/>
                  <a:pt x="409446" y="194428"/>
                </a:cubicBezTo>
                <a:close/>
                <a:moveTo>
                  <a:pt x="562819" y="0"/>
                </a:moveTo>
                <a:lnTo>
                  <a:pt x="706082" y="0"/>
                </a:lnTo>
                <a:lnTo>
                  <a:pt x="712959" y="205"/>
                </a:lnTo>
                <a:cubicBezTo>
                  <a:pt x="769629" y="3663"/>
                  <a:pt x="814851" y="48781"/>
                  <a:pt x="818441" y="105442"/>
                </a:cubicBezTo>
                <a:lnTo>
                  <a:pt x="818646" y="112564"/>
                </a:lnTo>
                <a:lnTo>
                  <a:pt x="818646" y="255909"/>
                </a:lnTo>
                <a:lnTo>
                  <a:pt x="818359" y="260084"/>
                </a:lnTo>
                <a:cubicBezTo>
                  <a:pt x="816485" y="273717"/>
                  <a:pt x="805764" y="284436"/>
                  <a:pt x="792130" y="286312"/>
                </a:cubicBezTo>
                <a:cubicBezTo>
                  <a:pt x="775335" y="288623"/>
                  <a:pt x="759847" y="276880"/>
                  <a:pt x="757534" y="260084"/>
                </a:cubicBezTo>
                <a:lnTo>
                  <a:pt x="757247" y="255909"/>
                </a:lnTo>
                <a:lnTo>
                  <a:pt x="757247" y="112564"/>
                </a:lnTo>
                <a:lnTo>
                  <a:pt x="757002" y="107324"/>
                </a:lnTo>
                <a:cubicBezTo>
                  <a:pt x="754529" y="83194"/>
                  <a:pt x="735451" y="64118"/>
                  <a:pt x="711321" y="61644"/>
                </a:cubicBezTo>
                <a:lnTo>
                  <a:pt x="706082" y="61398"/>
                </a:lnTo>
                <a:lnTo>
                  <a:pt x="562819" y="61398"/>
                </a:lnTo>
                <a:lnTo>
                  <a:pt x="558644" y="61112"/>
                </a:lnTo>
                <a:cubicBezTo>
                  <a:pt x="545009" y="59236"/>
                  <a:pt x="534293" y="48517"/>
                  <a:pt x="532415" y="34884"/>
                </a:cubicBezTo>
                <a:cubicBezTo>
                  <a:pt x="530106" y="18087"/>
                  <a:pt x="541849" y="2598"/>
                  <a:pt x="558644" y="287"/>
                </a:cubicBezTo>
                <a:close/>
                <a:moveTo>
                  <a:pt x="112564" y="0"/>
                </a:moveTo>
                <a:lnTo>
                  <a:pt x="255827" y="0"/>
                </a:lnTo>
                <a:cubicBezTo>
                  <a:pt x="272781" y="0"/>
                  <a:pt x="286526" y="13745"/>
                  <a:pt x="286526" y="30699"/>
                </a:cubicBezTo>
                <a:cubicBezTo>
                  <a:pt x="286525" y="46040"/>
                  <a:pt x="275200" y="59026"/>
                  <a:pt x="260002" y="61112"/>
                </a:cubicBezTo>
                <a:lnTo>
                  <a:pt x="255827" y="61398"/>
                </a:lnTo>
                <a:lnTo>
                  <a:pt x="112564" y="61398"/>
                </a:lnTo>
                <a:cubicBezTo>
                  <a:pt x="86341" y="61407"/>
                  <a:pt x="64370" y="81240"/>
                  <a:pt x="61685" y="107324"/>
                </a:cubicBezTo>
                <a:lnTo>
                  <a:pt x="61398" y="112564"/>
                </a:lnTo>
                <a:lnTo>
                  <a:pt x="61398" y="255909"/>
                </a:lnTo>
                <a:cubicBezTo>
                  <a:pt x="61394" y="271243"/>
                  <a:pt x="50075" y="284222"/>
                  <a:pt x="34884" y="286312"/>
                </a:cubicBezTo>
                <a:cubicBezTo>
                  <a:pt x="18087" y="288623"/>
                  <a:pt x="2598" y="276880"/>
                  <a:pt x="287" y="260084"/>
                </a:cubicBezTo>
                <a:lnTo>
                  <a:pt x="0" y="255909"/>
                </a:lnTo>
                <a:lnTo>
                  <a:pt x="0" y="112564"/>
                </a:lnTo>
                <a:cubicBezTo>
                  <a:pt x="-2" y="53050"/>
                  <a:pt x="46324" y="3819"/>
                  <a:pt x="105728" y="205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AE7E805-3087-C334-2153-9016AC591F0B}"/>
              </a:ext>
            </a:extLst>
          </p:cNvPr>
          <p:cNvSpPr/>
          <p:nvPr/>
        </p:nvSpPr>
        <p:spPr>
          <a:xfrm>
            <a:off x="573421" y="2474349"/>
            <a:ext cx="510364" cy="510262"/>
          </a:xfrm>
          <a:custGeom>
            <a:avLst/>
            <a:gdLst>
              <a:gd name="connsiteX0" fmla="*/ 310778 w 945099"/>
              <a:gd name="connsiteY0" fmla="*/ 652410 h 944910"/>
              <a:gd name="connsiteX1" fmla="*/ 405098 w 945099"/>
              <a:gd name="connsiteY1" fmla="*/ 652410 h 944910"/>
              <a:gd name="connsiteX2" fmla="*/ 405098 w 945099"/>
              <a:gd name="connsiteY2" fmla="*/ 652455 h 944910"/>
              <a:gd name="connsiteX3" fmla="*/ 405098 w 945099"/>
              <a:gd name="connsiteY3" fmla="*/ 764955 h 944910"/>
              <a:gd name="connsiteX4" fmla="*/ 495098 w 945099"/>
              <a:gd name="connsiteY4" fmla="*/ 854955 h 944910"/>
              <a:gd name="connsiteX5" fmla="*/ 515303 w 945099"/>
              <a:gd name="connsiteY5" fmla="*/ 854955 h 944910"/>
              <a:gd name="connsiteX6" fmla="*/ 450098 w 945099"/>
              <a:gd name="connsiteY6" fmla="*/ 899910 h 944910"/>
              <a:gd name="connsiteX7" fmla="*/ 313388 w 945099"/>
              <a:gd name="connsiteY7" fmla="*/ 665685 h 944910"/>
              <a:gd name="connsiteX8" fmla="*/ 241838 w 945099"/>
              <a:gd name="connsiteY8" fmla="*/ 652410 h 944910"/>
              <a:gd name="connsiteX9" fmla="*/ 241838 w 945099"/>
              <a:gd name="connsiteY9" fmla="*/ 652455 h 944910"/>
              <a:gd name="connsiteX10" fmla="*/ 322478 w 945099"/>
              <a:gd name="connsiteY10" fmla="*/ 881640 h 944910"/>
              <a:gd name="connsiteX11" fmla="*/ 54638 w 945099"/>
              <a:gd name="connsiteY11" fmla="*/ 665010 h 944910"/>
              <a:gd name="connsiteX12" fmla="*/ 48068 w 945099"/>
              <a:gd name="connsiteY12" fmla="*/ 652455 h 944910"/>
              <a:gd name="connsiteX13" fmla="*/ 495099 w 945099"/>
              <a:gd name="connsiteY13" fmla="*/ 494910 h 944910"/>
              <a:gd name="connsiteX14" fmla="*/ 900099 w 945099"/>
              <a:gd name="connsiteY14" fmla="*/ 494910 h 944910"/>
              <a:gd name="connsiteX15" fmla="*/ 945099 w 945099"/>
              <a:gd name="connsiteY15" fmla="*/ 539910 h 944910"/>
              <a:gd name="connsiteX16" fmla="*/ 945099 w 945099"/>
              <a:gd name="connsiteY16" fmla="*/ 764910 h 944910"/>
              <a:gd name="connsiteX17" fmla="*/ 900099 w 945099"/>
              <a:gd name="connsiteY17" fmla="*/ 809910 h 944910"/>
              <a:gd name="connsiteX18" fmla="*/ 765099 w 945099"/>
              <a:gd name="connsiteY18" fmla="*/ 809910 h 944910"/>
              <a:gd name="connsiteX19" fmla="*/ 765099 w 945099"/>
              <a:gd name="connsiteY19" fmla="*/ 899910 h 944910"/>
              <a:gd name="connsiteX20" fmla="*/ 787599 w 945099"/>
              <a:gd name="connsiteY20" fmla="*/ 899910 h 944910"/>
              <a:gd name="connsiteX21" fmla="*/ 810099 w 945099"/>
              <a:gd name="connsiteY21" fmla="*/ 922410 h 944910"/>
              <a:gd name="connsiteX22" fmla="*/ 787599 w 945099"/>
              <a:gd name="connsiteY22" fmla="*/ 944910 h 944910"/>
              <a:gd name="connsiteX23" fmla="*/ 607599 w 945099"/>
              <a:gd name="connsiteY23" fmla="*/ 944910 h 944910"/>
              <a:gd name="connsiteX24" fmla="*/ 585099 w 945099"/>
              <a:gd name="connsiteY24" fmla="*/ 922410 h 944910"/>
              <a:gd name="connsiteX25" fmla="*/ 607599 w 945099"/>
              <a:gd name="connsiteY25" fmla="*/ 899910 h 944910"/>
              <a:gd name="connsiteX26" fmla="*/ 630099 w 945099"/>
              <a:gd name="connsiteY26" fmla="*/ 899910 h 944910"/>
              <a:gd name="connsiteX27" fmla="*/ 630099 w 945099"/>
              <a:gd name="connsiteY27" fmla="*/ 809910 h 944910"/>
              <a:gd name="connsiteX28" fmla="*/ 495099 w 945099"/>
              <a:gd name="connsiteY28" fmla="*/ 809910 h 944910"/>
              <a:gd name="connsiteX29" fmla="*/ 450099 w 945099"/>
              <a:gd name="connsiteY29" fmla="*/ 764910 h 944910"/>
              <a:gd name="connsiteX30" fmla="*/ 450099 w 945099"/>
              <a:gd name="connsiteY30" fmla="*/ 539910 h 944910"/>
              <a:gd name="connsiteX31" fmla="*/ 495099 w 945099"/>
              <a:gd name="connsiteY31" fmla="*/ 494910 h 944910"/>
              <a:gd name="connsiteX32" fmla="*/ 672038 w 945099"/>
              <a:gd name="connsiteY32" fmla="*/ 359910 h 944910"/>
              <a:gd name="connsiteX33" fmla="*/ 891188 w 945099"/>
              <a:gd name="connsiteY33" fmla="*/ 359910 h 944910"/>
              <a:gd name="connsiteX34" fmla="*/ 900188 w 945099"/>
              <a:gd name="connsiteY34" fmla="*/ 449865 h 944910"/>
              <a:gd name="connsiteX35" fmla="*/ 900188 w 945099"/>
              <a:gd name="connsiteY35" fmla="*/ 449910 h 944910"/>
              <a:gd name="connsiteX36" fmla="*/ 675188 w 945099"/>
              <a:gd name="connsiteY36" fmla="*/ 449910 h 944910"/>
              <a:gd name="connsiteX37" fmla="*/ 673748 w 945099"/>
              <a:gd name="connsiteY37" fmla="*/ 389475 h 944910"/>
              <a:gd name="connsiteX38" fmla="*/ 296018 w 945099"/>
              <a:gd name="connsiteY38" fmla="*/ 359910 h 944910"/>
              <a:gd name="connsiteX39" fmla="*/ 604223 w 945099"/>
              <a:gd name="connsiteY39" fmla="*/ 359910 h 944910"/>
              <a:gd name="connsiteX40" fmla="*/ 607688 w 945099"/>
              <a:gd name="connsiteY40" fmla="*/ 449910 h 944910"/>
              <a:gd name="connsiteX41" fmla="*/ 495098 w 945099"/>
              <a:gd name="connsiteY41" fmla="*/ 449910 h 944910"/>
              <a:gd name="connsiteX42" fmla="*/ 405098 w 945099"/>
              <a:gd name="connsiteY42" fmla="*/ 539910 h 944910"/>
              <a:gd name="connsiteX43" fmla="*/ 405098 w 945099"/>
              <a:gd name="connsiteY43" fmla="*/ 584910 h 944910"/>
              <a:gd name="connsiteX44" fmla="*/ 300428 w 945099"/>
              <a:gd name="connsiteY44" fmla="*/ 584910 h 944910"/>
              <a:gd name="connsiteX45" fmla="*/ 294488 w 945099"/>
              <a:gd name="connsiteY45" fmla="*/ 381870 h 944910"/>
              <a:gd name="connsiteX46" fmla="*/ 9053 w 945099"/>
              <a:gd name="connsiteY46" fmla="*/ 359910 h 944910"/>
              <a:gd name="connsiteX47" fmla="*/ 228203 w 945099"/>
              <a:gd name="connsiteY47" fmla="*/ 359910 h 944910"/>
              <a:gd name="connsiteX48" fmla="*/ 229733 w 945099"/>
              <a:gd name="connsiteY48" fmla="*/ 558810 h 944910"/>
              <a:gd name="connsiteX49" fmla="*/ 232298 w 945099"/>
              <a:gd name="connsiteY49" fmla="*/ 584910 h 944910"/>
              <a:gd name="connsiteX50" fmla="*/ 20618 w 945099"/>
              <a:gd name="connsiteY50" fmla="*/ 584910 h 944910"/>
              <a:gd name="connsiteX51" fmla="*/ 9053 w 945099"/>
              <a:gd name="connsiteY51" fmla="*/ 359910 h 944910"/>
              <a:gd name="connsiteX52" fmla="*/ 577718 w 945099"/>
              <a:gd name="connsiteY52" fmla="*/ 18225 h 944910"/>
              <a:gd name="connsiteX53" fmla="*/ 871838 w 945099"/>
              <a:gd name="connsiteY53" fmla="*/ 292410 h 944910"/>
              <a:gd name="connsiteX54" fmla="*/ 665243 w 945099"/>
              <a:gd name="connsiteY54" fmla="*/ 292410 h 944910"/>
              <a:gd name="connsiteX55" fmla="*/ 582578 w 945099"/>
              <a:gd name="connsiteY55" fmla="*/ 25875 h 944910"/>
              <a:gd name="connsiteX56" fmla="*/ 322478 w 945099"/>
              <a:gd name="connsiteY56" fmla="*/ 18225 h 944910"/>
              <a:gd name="connsiteX57" fmla="*/ 322523 w 945099"/>
              <a:gd name="connsiteY57" fmla="*/ 18225 h 944910"/>
              <a:gd name="connsiteX58" fmla="*/ 237788 w 945099"/>
              <a:gd name="connsiteY58" fmla="*/ 272610 h 944910"/>
              <a:gd name="connsiteX59" fmla="*/ 234998 w 945099"/>
              <a:gd name="connsiteY59" fmla="*/ 292410 h 944910"/>
              <a:gd name="connsiteX60" fmla="*/ 28358 w 945099"/>
              <a:gd name="connsiteY60" fmla="*/ 292410 h 944910"/>
              <a:gd name="connsiteX61" fmla="*/ 316988 w 945099"/>
              <a:gd name="connsiteY61" fmla="*/ 19890 h 944910"/>
              <a:gd name="connsiteX62" fmla="*/ 450098 w 945099"/>
              <a:gd name="connsiteY62" fmla="*/ 0 h 944910"/>
              <a:gd name="connsiteX63" fmla="*/ 594728 w 945099"/>
              <a:gd name="connsiteY63" fmla="*/ 278235 h 944910"/>
              <a:gd name="connsiteX64" fmla="*/ 596798 w 945099"/>
              <a:gd name="connsiteY64" fmla="*/ 292410 h 944910"/>
              <a:gd name="connsiteX65" fmla="*/ 303398 w 945099"/>
              <a:gd name="connsiteY65" fmla="*/ 292410 h 944910"/>
              <a:gd name="connsiteX66" fmla="*/ 450098 w 945099"/>
              <a:gd name="connsiteY66" fmla="*/ 0 h 94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45099" h="944910">
                <a:moveTo>
                  <a:pt x="310778" y="652410"/>
                </a:moveTo>
                <a:lnTo>
                  <a:pt x="405098" y="652410"/>
                </a:lnTo>
                <a:lnTo>
                  <a:pt x="405098" y="652455"/>
                </a:lnTo>
                <a:lnTo>
                  <a:pt x="405098" y="764955"/>
                </a:lnTo>
                <a:cubicBezTo>
                  <a:pt x="405098" y="814662"/>
                  <a:pt x="445391" y="854955"/>
                  <a:pt x="495098" y="854955"/>
                </a:cubicBezTo>
                <a:lnTo>
                  <a:pt x="515303" y="854955"/>
                </a:lnTo>
                <a:cubicBezTo>
                  <a:pt x="494738" y="883800"/>
                  <a:pt x="472373" y="899910"/>
                  <a:pt x="450098" y="899910"/>
                </a:cubicBezTo>
                <a:cubicBezTo>
                  <a:pt x="396233" y="899910"/>
                  <a:pt x="342098" y="805635"/>
                  <a:pt x="313388" y="665685"/>
                </a:cubicBezTo>
                <a:close/>
                <a:moveTo>
                  <a:pt x="241838" y="652410"/>
                </a:moveTo>
                <a:lnTo>
                  <a:pt x="241838" y="652455"/>
                </a:lnTo>
                <a:cubicBezTo>
                  <a:pt x="258218" y="746145"/>
                  <a:pt x="286028" y="825840"/>
                  <a:pt x="322478" y="881640"/>
                </a:cubicBezTo>
                <a:cubicBezTo>
                  <a:pt x="208067" y="847683"/>
                  <a:pt x="111763" y="769793"/>
                  <a:pt x="54638" y="665010"/>
                </a:cubicBezTo>
                <a:lnTo>
                  <a:pt x="48068" y="652455"/>
                </a:lnTo>
                <a:close/>
                <a:moveTo>
                  <a:pt x="495099" y="494910"/>
                </a:moveTo>
                <a:lnTo>
                  <a:pt x="900099" y="494910"/>
                </a:lnTo>
                <a:cubicBezTo>
                  <a:pt x="924952" y="494910"/>
                  <a:pt x="945099" y="515056"/>
                  <a:pt x="945099" y="539910"/>
                </a:cubicBezTo>
                <a:lnTo>
                  <a:pt x="945099" y="764910"/>
                </a:lnTo>
                <a:cubicBezTo>
                  <a:pt x="945099" y="789763"/>
                  <a:pt x="924952" y="809910"/>
                  <a:pt x="900099" y="809910"/>
                </a:cubicBezTo>
                <a:lnTo>
                  <a:pt x="765099" y="809910"/>
                </a:lnTo>
                <a:lnTo>
                  <a:pt x="765099" y="899910"/>
                </a:lnTo>
                <a:lnTo>
                  <a:pt x="787599" y="899910"/>
                </a:lnTo>
                <a:cubicBezTo>
                  <a:pt x="800024" y="899910"/>
                  <a:pt x="810099" y="909986"/>
                  <a:pt x="810099" y="922410"/>
                </a:cubicBezTo>
                <a:cubicBezTo>
                  <a:pt x="810099" y="934835"/>
                  <a:pt x="800024" y="944910"/>
                  <a:pt x="787599" y="944910"/>
                </a:cubicBezTo>
                <a:lnTo>
                  <a:pt x="607599" y="944910"/>
                </a:lnTo>
                <a:cubicBezTo>
                  <a:pt x="595175" y="944910"/>
                  <a:pt x="585099" y="934835"/>
                  <a:pt x="585099" y="922410"/>
                </a:cubicBezTo>
                <a:cubicBezTo>
                  <a:pt x="585099" y="909986"/>
                  <a:pt x="595175" y="899910"/>
                  <a:pt x="607599" y="899910"/>
                </a:cubicBezTo>
                <a:lnTo>
                  <a:pt x="630099" y="899910"/>
                </a:lnTo>
                <a:lnTo>
                  <a:pt x="630099" y="809910"/>
                </a:lnTo>
                <a:lnTo>
                  <a:pt x="495099" y="809910"/>
                </a:lnTo>
                <a:cubicBezTo>
                  <a:pt x="470245" y="809910"/>
                  <a:pt x="450099" y="789763"/>
                  <a:pt x="450099" y="764910"/>
                </a:cubicBezTo>
                <a:lnTo>
                  <a:pt x="450099" y="539910"/>
                </a:lnTo>
                <a:cubicBezTo>
                  <a:pt x="450099" y="515056"/>
                  <a:pt x="470245" y="494910"/>
                  <a:pt x="495099" y="494910"/>
                </a:cubicBezTo>
                <a:close/>
                <a:moveTo>
                  <a:pt x="672038" y="359910"/>
                </a:moveTo>
                <a:lnTo>
                  <a:pt x="891188" y="359910"/>
                </a:lnTo>
                <a:cubicBezTo>
                  <a:pt x="897038" y="388935"/>
                  <a:pt x="900188" y="419040"/>
                  <a:pt x="900188" y="449865"/>
                </a:cubicBezTo>
                <a:lnTo>
                  <a:pt x="900188" y="449910"/>
                </a:lnTo>
                <a:lnTo>
                  <a:pt x="675188" y="449910"/>
                </a:lnTo>
                <a:cubicBezTo>
                  <a:pt x="675188" y="429480"/>
                  <a:pt x="674693" y="409320"/>
                  <a:pt x="673748" y="389475"/>
                </a:cubicBezTo>
                <a:close/>
                <a:moveTo>
                  <a:pt x="296018" y="359910"/>
                </a:moveTo>
                <a:lnTo>
                  <a:pt x="604223" y="359910"/>
                </a:lnTo>
                <a:cubicBezTo>
                  <a:pt x="606473" y="388980"/>
                  <a:pt x="607688" y="419040"/>
                  <a:pt x="607688" y="449910"/>
                </a:cubicBezTo>
                <a:lnTo>
                  <a:pt x="495098" y="449910"/>
                </a:lnTo>
                <a:cubicBezTo>
                  <a:pt x="445391" y="449910"/>
                  <a:pt x="405098" y="490203"/>
                  <a:pt x="405098" y="539910"/>
                </a:cubicBezTo>
                <a:lnTo>
                  <a:pt x="405098" y="584910"/>
                </a:lnTo>
                <a:lnTo>
                  <a:pt x="300428" y="584910"/>
                </a:lnTo>
                <a:cubicBezTo>
                  <a:pt x="292563" y="517532"/>
                  <a:pt x="290576" y="449595"/>
                  <a:pt x="294488" y="381870"/>
                </a:cubicBezTo>
                <a:close/>
                <a:moveTo>
                  <a:pt x="9053" y="359910"/>
                </a:moveTo>
                <a:lnTo>
                  <a:pt x="228203" y="359910"/>
                </a:lnTo>
                <a:cubicBezTo>
                  <a:pt x="223511" y="426150"/>
                  <a:pt x="224022" y="492651"/>
                  <a:pt x="229733" y="558810"/>
                </a:cubicBezTo>
                <a:lnTo>
                  <a:pt x="232298" y="584910"/>
                </a:lnTo>
                <a:lnTo>
                  <a:pt x="20618" y="584910"/>
                </a:lnTo>
                <a:cubicBezTo>
                  <a:pt x="-2161" y="512086"/>
                  <a:pt x="-6140" y="434687"/>
                  <a:pt x="9053" y="359910"/>
                </a:cubicBezTo>
                <a:close/>
                <a:moveTo>
                  <a:pt x="577718" y="18225"/>
                </a:moveTo>
                <a:cubicBezTo>
                  <a:pt x="713312" y="58470"/>
                  <a:pt x="822190" y="159968"/>
                  <a:pt x="871838" y="292410"/>
                </a:cubicBezTo>
                <a:lnTo>
                  <a:pt x="665243" y="292410"/>
                </a:lnTo>
                <a:cubicBezTo>
                  <a:pt x="651068" y="183690"/>
                  <a:pt x="622178" y="90225"/>
                  <a:pt x="582578" y="25875"/>
                </a:cubicBezTo>
                <a:close/>
                <a:moveTo>
                  <a:pt x="322478" y="18225"/>
                </a:moveTo>
                <a:lnTo>
                  <a:pt x="322523" y="18225"/>
                </a:lnTo>
                <a:cubicBezTo>
                  <a:pt x="282878" y="78930"/>
                  <a:pt x="253403" y="168030"/>
                  <a:pt x="237788" y="272610"/>
                </a:cubicBezTo>
                <a:lnTo>
                  <a:pt x="234998" y="292410"/>
                </a:lnTo>
                <a:lnTo>
                  <a:pt x="28358" y="292410"/>
                </a:lnTo>
                <a:cubicBezTo>
                  <a:pt x="77302" y="161860"/>
                  <a:pt x="183844" y="61264"/>
                  <a:pt x="316988" y="19890"/>
                </a:cubicBezTo>
                <a:close/>
                <a:moveTo>
                  <a:pt x="450098" y="0"/>
                </a:moveTo>
                <a:cubicBezTo>
                  <a:pt x="509498" y="0"/>
                  <a:pt x="569168" y="114390"/>
                  <a:pt x="594728" y="278235"/>
                </a:cubicBezTo>
                <a:lnTo>
                  <a:pt x="596798" y="292410"/>
                </a:lnTo>
                <a:lnTo>
                  <a:pt x="303398" y="292410"/>
                </a:lnTo>
                <a:cubicBezTo>
                  <a:pt x="327653" y="121005"/>
                  <a:pt x="389078" y="0"/>
                  <a:pt x="450098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378615CB-A96D-0971-A55F-FBB0D2863956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>
                <a:latin typeface="Segoe UI" panose="020B0502040204020203" pitchFamily="34" charset="0"/>
                <a:cs typeface="Segoe UI" panose="020B0502040204020203" pitchFamily="34" charset="0"/>
              </a:rPr>
              <a:pPr marL="12700"/>
              <a:t>4</a:t>
            </a:fld>
            <a:endParaRPr lang="en-AU" spc="-2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21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Background pattern&#10;&#10;Description automatically generated">
            <a:extLst>
              <a:ext uri="{FF2B5EF4-FFF2-40B4-BE49-F238E27FC236}">
                <a16:creationId xmlns:a16="http://schemas.microsoft.com/office/drawing/2014/main" id="{6DA9E300-FBB2-9834-3C22-3C38F681E1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0" t="6091" r="6058" b="3191"/>
          <a:stretch>
            <a:fillRect/>
          </a:stretch>
        </p:blipFill>
        <p:spPr>
          <a:xfrm>
            <a:off x="1498598" y="-3"/>
            <a:ext cx="10693402" cy="6858003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897F7D7-EE50-9B99-3476-B47ADDF95820}"/>
              </a:ext>
            </a:extLst>
          </p:cNvPr>
          <p:cNvSpPr/>
          <p:nvPr/>
        </p:nvSpPr>
        <p:spPr>
          <a:xfrm rot="16200000">
            <a:off x="1313540" y="185056"/>
            <a:ext cx="6858001" cy="6487886"/>
          </a:xfrm>
          <a:prstGeom prst="rect">
            <a:avLst/>
          </a:prstGeom>
          <a:gradFill>
            <a:gsLst>
              <a:gs pos="0">
                <a:srgbClr val="FFFCFA"/>
              </a:gs>
              <a:gs pos="100000">
                <a:srgbClr val="FFFCF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itle 117">
            <a:extLst>
              <a:ext uri="{FF2B5EF4-FFF2-40B4-BE49-F238E27FC236}">
                <a16:creationId xmlns:a16="http://schemas.microsoft.com/office/drawing/2014/main" id="{AE3E71EE-C009-A581-D50A-FE4BF51E02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31068" y="556500"/>
            <a:ext cx="11058968" cy="627736"/>
          </a:xfrm>
          <a:prstGeom prst="roundRect">
            <a:avLst>
              <a:gd name="adj" fmla="val 0"/>
            </a:avLst>
          </a:prstGeom>
          <a:noFill/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9728" rIns="0" bIns="73152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defTabSz="932013" fontAlgn="base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199" b="1" spc="0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Microsoft Fabric – a unified SaaS analytics platform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2EA8E-D28B-D4B3-363F-1A83F62571DB}"/>
              </a:ext>
            </a:extLst>
          </p:cNvPr>
          <p:cNvSpPr txBox="1"/>
          <p:nvPr/>
        </p:nvSpPr>
        <p:spPr>
          <a:xfrm>
            <a:off x="652936" y="1175615"/>
            <a:ext cx="779612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7938" indent="-7938"/>
            <a:r>
              <a:rPr lang="en-US" sz="14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Microsoft’s Data Analytics Platform gives you everything you need to connect your data, drive smarter decisions and prepare for AI, all in one unified, scalable platform. 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BFB99A-1C03-9A58-2696-E1DB0FEC4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5000" y="2093708"/>
            <a:ext cx="1554480" cy="17289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2CD3BC-4D02-2FC4-C09D-7F1F0DFA8B39}"/>
              </a:ext>
            </a:extLst>
          </p:cNvPr>
          <p:cNvSpPr txBox="1">
            <a:spLocks/>
          </p:cNvSpPr>
          <p:nvPr/>
        </p:nvSpPr>
        <p:spPr>
          <a:xfrm>
            <a:off x="635000" y="3144229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Data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Integration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C6D2E6-69EB-C888-C4A7-A5663D66D2E0}"/>
              </a:ext>
            </a:extLst>
          </p:cNvPr>
          <p:cNvSpPr/>
          <p:nvPr/>
        </p:nvSpPr>
        <p:spPr>
          <a:xfrm>
            <a:off x="1052936" y="2297090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9590967-F5EB-A570-473A-735EF1502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1068" y="3872997"/>
            <a:ext cx="11036914" cy="110926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1C248D-AE17-7283-F2E0-265E45CB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1068" y="5017187"/>
            <a:ext cx="11036914" cy="110926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154D12F-0737-28A1-37D8-49CD707F3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215406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5F2EB0-5A10-82D9-8EA1-6F99A44B4E79}"/>
              </a:ext>
            </a:extLst>
          </p:cNvPr>
          <p:cNvSpPr txBox="1">
            <a:spLocks/>
          </p:cNvSpPr>
          <p:nvPr/>
        </p:nvSpPr>
        <p:spPr>
          <a:xfrm>
            <a:off x="2222865" y="3137309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Data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Engineering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EE3052-F4AE-1E24-3ABA-6A2756315D98}"/>
              </a:ext>
            </a:extLst>
          </p:cNvPr>
          <p:cNvSpPr/>
          <p:nvPr/>
        </p:nvSpPr>
        <p:spPr>
          <a:xfrm>
            <a:off x="2640801" y="2290170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16AEA6-BD23-ADAA-8716-4D3838AAA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95812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6791319-F79B-95DF-3C37-C185B471A7AA}"/>
              </a:ext>
            </a:extLst>
          </p:cNvPr>
          <p:cNvSpPr txBox="1">
            <a:spLocks/>
          </p:cNvSpPr>
          <p:nvPr/>
        </p:nvSpPr>
        <p:spPr>
          <a:xfrm>
            <a:off x="3806798" y="3136814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Data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Warehouse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67ED63-E3F6-19E3-5152-381962E94566}"/>
              </a:ext>
            </a:extLst>
          </p:cNvPr>
          <p:cNvSpPr/>
          <p:nvPr/>
        </p:nvSpPr>
        <p:spPr>
          <a:xfrm>
            <a:off x="4224734" y="2289675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192242-1B0E-50A0-E564-DA0F1C5D6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376218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CE51B3E-AB3E-BB0B-9027-875F0C988C7A}"/>
              </a:ext>
            </a:extLst>
          </p:cNvPr>
          <p:cNvSpPr txBox="1">
            <a:spLocks/>
          </p:cNvSpPr>
          <p:nvPr/>
        </p:nvSpPr>
        <p:spPr>
          <a:xfrm>
            <a:off x="5379846" y="3144229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Data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Science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477665-1261-1769-C5C7-F103517FEE44}"/>
              </a:ext>
            </a:extLst>
          </p:cNvPr>
          <p:cNvSpPr/>
          <p:nvPr/>
        </p:nvSpPr>
        <p:spPr>
          <a:xfrm>
            <a:off x="5797782" y="2297090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477F79-8A7A-DBD5-5520-BE2375ACF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956624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2DFD105-109D-32B8-8167-B1A8DB853ACF}"/>
              </a:ext>
            </a:extLst>
          </p:cNvPr>
          <p:cNvSpPr txBox="1">
            <a:spLocks/>
          </p:cNvSpPr>
          <p:nvPr/>
        </p:nvSpPr>
        <p:spPr>
          <a:xfrm>
            <a:off x="6963779" y="3136566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Real Time Analytics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1A1DC9-D825-CEC9-0E88-392E190E2428}"/>
              </a:ext>
            </a:extLst>
          </p:cNvPr>
          <p:cNvSpPr/>
          <p:nvPr/>
        </p:nvSpPr>
        <p:spPr>
          <a:xfrm>
            <a:off x="7381715" y="2289427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3B8957B-9010-9CCF-C7B6-F6440EECD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37030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6D0F6FC-84FE-FE0F-AF11-2E04333BB5FC}"/>
              </a:ext>
            </a:extLst>
          </p:cNvPr>
          <p:cNvSpPr txBox="1">
            <a:spLocks/>
          </p:cNvSpPr>
          <p:nvPr/>
        </p:nvSpPr>
        <p:spPr>
          <a:xfrm>
            <a:off x="8461330" y="3136566"/>
            <a:ext cx="1709928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Business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Intelligence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29D60CD-1283-AB25-A6A0-274893797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117434" y="2093710"/>
            <a:ext cx="1554480" cy="173301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2358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2B89766-F39A-D461-68AF-5D15AEE0D6F8}"/>
              </a:ext>
            </a:extLst>
          </p:cNvPr>
          <p:cNvSpPr txBox="1">
            <a:spLocks/>
          </p:cNvSpPr>
          <p:nvPr/>
        </p:nvSpPr>
        <p:spPr>
          <a:xfrm>
            <a:off x="10117434" y="3136442"/>
            <a:ext cx="1554480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Observability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958E29-4203-B3EA-86E2-EA71757FE6AC}"/>
              </a:ext>
            </a:extLst>
          </p:cNvPr>
          <p:cNvSpPr/>
          <p:nvPr/>
        </p:nvSpPr>
        <p:spPr>
          <a:xfrm>
            <a:off x="10535370" y="2289303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2FC111-3A47-D574-B4E5-C06BA5FDE32E}"/>
              </a:ext>
            </a:extLst>
          </p:cNvPr>
          <p:cNvGrpSpPr/>
          <p:nvPr/>
        </p:nvGrpSpPr>
        <p:grpSpPr>
          <a:xfrm>
            <a:off x="8956990" y="2289427"/>
            <a:ext cx="718606" cy="718606"/>
            <a:chOff x="8956990" y="2289427"/>
            <a:chExt cx="718606" cy="7186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380F14E-CAB5-B8B7-0BB9-6931F22F05C9}"/>
                </a:ext>
              </a:extLst>
            </p:cNvPr>
            <p:cNvSpPr/>
            <p:nvPr/>
          </p:nvSpPr>
          <p:spPr>
            <a:xfrm>
              <a:off x="8956990" y="2289427"/>
              <a:ext cx="718606" cy="7186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7" name="Graphic 36" descr="Power BI Logo">
              <a:extLst>
                <a:ext uri="{FF2B5EF4-FFF2-40B4-BE49-F238E27FC236}">
                  <a16:creationId xmlns:a16="http://schemas.microsoft.com/office/drawing/2014/main" id="{8912C152-72F6-7568-E6A3-26A5F9262E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64887" y="2383752"/>
              <a:ext cx="498764" cy="498764"/>
            </a:xfrm>
            <a:prstGeom prst="rect">
              <a:avLst/>
            </a:prstGeom>
          </p:spPr>
        </p:pic>
      </p:grpSp>
      <p:pic>
        <p:nvPicPr>
          <p:cNvPr id="38" name="Picture 37" descr="Data Factory Logo">
            <a:extLst>
              <a:ext uri="{FF2B5EF4-FFF2-40B4-BE49-F238E27FC236}">
                <a16:creationId xmlns:a16="http://schemas.microsoft.com/office/drawing/2014/main" id="{E984DC68-1C86-9DEF-20A9-5F3B821BB2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92202" y="2466880"/>
            <a:ext cx="414827" cy="415636"/>
          </a:xfrm>
          <a:prstGeom prst="rect">
            <a:avLst/>
          </a:prstGeom>
        </p:spPr>
      </p:pic>
      <p:pic>
        <p:nvPicPr>
          <p:cNvPr id="39" name="Picture 38" descr="Synapse Spark Logo">
            <a:extLst>
              <a:ext uri="{FF2B5EF4-FFF2-40B4-BE49-F238E27FC236}">
                <a16:creationId xmlns:a16="http://schemas.microsoft.com/office/drawing/2014/main" id="{9F0E6DEC-35B0-3540-8057-105CC09BC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92690" y="2448575"/>
            <a:ext cx="414827" cy="415636"/>
          </a:xfrm>
          <a:prstGeom prst="rect">
            <a:avLst/>
          </a:prstGeom>
        </p:spPr>
      </p:pic>
      <p:pic>
        <p:nvPicPr>
          <p:cNvPr id="40" name="Picture 39" descr="Synapse Logo">
            <a:extLst>
              <a:ext uri="{FF2B5EF4-FFF2-40B4-BE49-F238E27FC236}">
                <a16:creationId xmlns:a16="http://schemas.microsoft.com/office/drawing/2014/main" id="{CC4D2915-6482-D10F-EC9E-DD07B6253C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72376" y="2432876"/>
            <a:ext cx="414827" cy="415636"/>
          </a:xfrm>
          <a:prstGeom prst="rect">
            <a:avLst/>
          </a:prstGeom>
        </p:spPr>
      </p:pic>
      <p:pic>
        <p:nvPicPr>
          <p:cNvPr id="44" name="Picture 43" descr="Azure AI Logo">
            <a:extLst>
              <a:ext uri="{FF2B5EF4-FFF2-40B4-BE49-F238E27FC236}">
                <a16:creationId xmlns:a16="http://schemas.microsoft.com/office/drawing/2014/main" id="{8A0E2D91-971A-D41F-3272-DEAF6A57CC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942111" y="2485085"/>
            <a:ext cx="414827" cy="415636"/>
          </a:xfrm>
          <a:prstGeom prst="rect">
            <a:avLst/>
          </a:prstGeom>
        </p:spPr>
      </p:pic>
      <p:pic>
        <p:nvPicPr>
          <p:cNvPr id="46" name="Picture 45" descr="Data Explorer Logo">
            <a:extLst>
              <a:ext uri="{FF2B5EF4-FFF2-40B4-BE49-F238E27FC236}">
                <a16:creationId xmlns:a16="http://schemas.microsoft.com/office/drawing/2014/main" id="{6266120F-E8E7-B7C5-FDCB-68EFA1580C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33604" y="2449608"/>
            <a:ext cx="414827" cy="415636"/>
          </a:xfrm>
          <a:prstGeom prst="rect">
            <a:avLst/>
          </a:prstGeom>
        </p:spPr>
      </p:pic>
      <p:pic>
        <p:nvPicPr>
          <p:cNvPr id="48" name="Picture 47" descr="A picture containing graphics, colorfulness, graphic design, creativity&#10;&#10;Description automatically generated">
            <a:extLst>
              <a:ext uri="{FF2B5EF4-FFF2-40B4-BE49-F238E27FC236}">
                <a16:creationId xmlns:a16="http://schemas.microsoft.com/office/drawing/2014/main" id="{91F4EA12-5646-E02F-7E50-E0EF5DCD8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7152" y="2418753"/>
            <a:ext cx="507179" cy="507179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C1B667BC-A571-8A8A-61B8-071963FDEE79}"/>
              </a:ext>
            </a:extLst>
          </p:cNvPr>
          <p:cNvSpPr/>
          <p:nvPr/>
        </p:nvSpPr>
        <p:spPr>
          <a:xfrm>
            <a:off x="1049005" y="4057974"/>
            <a:ext cx="718606" cy="718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F0492B0-5D9F-EF83-A530-D035F2D9654E}"/>
              </a:ext>
            </a:extLst>
          </p:cNvPr>
          <p:cNvSpPr txBox="1">
            <a:spLocks/>
          </p:cNvSpPr>
          <p:nvPr/>
        </p:nvSpPr>
        <p:spPr>
          <a:xfrm>
            <a:off x="1871053" y="4273431"/>
            <a:ext cx="2022638" cy="250176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Unified Data F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oundation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</a:endParaRPr>
          </a:p>
        </p:txBody>
      </p:sp>
      <p:pic>
        <p:nvPicPr>
          <p:cNvPr id="56" name="Picture 55" descr="OneLake Logo">
            <a:extLst>
              <a:ext uri="{FF2B5EF4-FFF2-40B4-BE49-F238E27FC236}">
                <a16:creationId xmlns:a16="http://schemas.microsoft.com/office/drawing/2014/main" id="{F41EFB7C-A481-942A-894D-2D7D6FA86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18482" y="4229441"/>
            <a:ext cx="379651" cy="380394"/>
          </a:xfrm>
          <a:prstGeom prst="rect">
            <a:avLst/>
          </a:prstGeom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FF11963-F7E2-5464-C00F-F94C882A3391}"/>
              </a:ext>
            </a:extLst>
          </p:cNvPr>
          <p:cNvSpPr txBox="1">
            <a:spLocks/>
          </p:cNvSpPr>
          <p:nvPr/>
        </p:nvSpPr>
        <p:spPr>
          <a:xfrm>
            <a:off x="3742938" y="5125542"/>
            <a:ext cx="4706123" cy="273887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UNIFIED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E27B5FB-5605-8A4A-68AF-EBE47A52C44A}"/>
              </a:ext>
            </a:extLst>
          </p:cNvPr>
          <p:cNvSpPr txBox="1">
            <a:spLocks/>
          </p:cNvSpPr>
          <p:nvPr/>
        </p:nvSpPr>
        <p:spPr>
          <a:xfrm>
            <a:off x="1549216" y="5507400"/>
            <a:ext cx="1963918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SaaS product experience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9FD65F8-26EB-2DCC-23F2-6184DDE24D65}"/>
              </a:ext>
            </a:extLst>
          </p:cNvPr>
          <p:cNvSpPr txBox="1">
            <a:spLocks/>
          </p:cNvSpPr>
          <p:nvPr/>
        </p:nvSpPr>
        <p:spPr>
          <a:xfrm>
            <a:off x="3933539" y="5507400"/>
            <a:ext cx="1963918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Security and governance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ADC19E60-2E1F-3C10-08F3-2D5D2091B74A}"/>
              </a:ext>
            </a:extLst>
          </p:cNvPr>
          <p:cNvSpPr txBox="1">
            <a:spLocks/>
          </p:cNvSpPr>
          <p:nvPr/>
        </p:nvSpPr>
        <p:spPr>
          <a:xfrm>
            <a:off x="6317862" y="5507400"/>
            <a:ext cx="1963918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Compute and storage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8BE80663-1E2B-50E8-18D3-85990B427BA3}"/>
              </a:ext>
            </a:extLst>
          </p:cNvPr>
          <p:cNvSpPr txBox="1">
            <a:spLocks/>
          </p:cNvSpPr>
          <p:nvPr/>
        </p:nvSpPr>
        <p:spPr>
          <a:xfrm>
            <a:off x="8702184" y="5507400"/>
            <a:ext cx="1963918" cy="285795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  <a:t>Business model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54B0B94-27F7-5363-ABFE-8C7BB5E9D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98191" y="5556770"/>
            <a:ext cx="0" cy="187054"/>
          </a:xfrm>
          <a:prstGeom prst="line">
            <a:avLst/>
          </a:prstGeom>
          <a:ln w="28575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10996CE-AB67-B6E4-D17D-6D5AAF09F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34163" y="5556770"/>
            <a:ext cx="0" cy="187054"/>
          </a:xfrm>
          <a:prstGeom prst="line">
            <a:avLst/>
          </a:prstGeom>
          <a:ln w="28575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007685B-5BE6-3E0C-B40B-FF75A61DC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96639" y="5556770"/>
            <a:ext cx="0" cy="187054"/>
          </a:xfrm>
          <a:prstGeom prst="line">
            <a:avLst/>
          </a:prstGeom>
          <a:ln w="28575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bject 3">
            <a:extLst>
              <a:ext uri="{FF2B5EF4-FFF2-40B4-BE49-F238E27FC236}">
                <a16:creationId xmlns:a16="http://schemas.microsoft.com/office/drawing/2014/main" id="{8AA11ED5-56FC-C05C-A88D-68C2EFC2F13F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>
                <a:latin typeface="Segoe UI" panose="020B0502040204020203" pitchFamily="34" charset="0"/>
                <a:cs typeface="Segoe UI" panose="020B0502040204020203" pitchFamily="34" charset="0"/>
              </a:rPr>
              <a:pPr marL="12700"/>
              <a:t>5</a:t>
            </a:fld>
            <a:endParaRPr lang="en-AU" spc="-2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5FB487-52F4-786B-B3AB-E56D35CF1E2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3CA04-F1C8-FCB7-4C68-682779C1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199"/>
            <a:ext cx="4805147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Faster decisions, </a:t>
            </a:r>
            <a:b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better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06752-8D82-DDD6-971E-6B6E48CD4C9A}"/>
              </a:ext>
            </a:extLst>
          </p:cNvPr>
          <p:cNvSpPr txBox="1"/>
          <p:nvPr/>
        </p:nvSpPr>
        <p:spPr>
          <a:xfrm>
            <a:off x="586389" y="3862371"/>
            <a:ext cx="4805147" cy="2291360"/>
          </a:xfrm>
          <a:prstGeom prst="rect">
            <a:avLst/>
          </a:prstGeom>
          <a:solidFill>
            <a:srgbClr val="FFFFFF">
              <a:alpha val="59172"/>
            </a:srgbClr>
          </a:solidFill>
        </p:spPr>
        <p:txBody>
          <a:bodyPr wrap="square" lIns="144000" tIns="144000" rIns="144000" bIns="144000" anchor="ctr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68% of </a:t>
            </a:r>
            <a:r>
              <a:rPr lang="en-US" sz="2400" b="1" dirty="0" err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organisational</a:t>
            </a: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data currently goes unused</a:t>
            </a:r>
            <a:r>
              <a:rPr lang="en-US" sz="2400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¹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94% of </a:t>
            </a:r>
            <a:r>
              <a:rPr lang="en-US" sz="2400" b="1" dirty="0" err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organisations</a:t>
            </a: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need to </a:t>
            </a:r>
            <a:r>
              <a:rPr lang="en-US" sz="2400" b="1" dirty="0" err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modernise</a:t>
            </a: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their data stack</a:t>
            </a:r>
            <a:r>
              <a:rPr lang="en-US" sz="2400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³</a:t>
            </a: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AU" sz="2400" dirty="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1" y="1492491"/>
            <a:ext cx="4100699" cy="23698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Connect data from any source into a single, trusted analytics environment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Self-service BI and real-time dashboards give every team access to the insights they need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Create shared workspaces to enable seamless teamwork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Reduce time spent on manual reporting and data preparation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Scale analytics as your business grows, without re-architecting later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7F6CDE9-C090-46A1-EAF4-1FF4555A4DDB}"/>
              </a:ext>
            </a:extLst>
          </p:cNvPr>
          <p:cNvSpPr txBox="1">
            <a:spLocks/>
          </p:cNvSpPr>
          <p:nvPr/>
        </p:nvSpPr>
        <p:spPr>
          <a:xfrm>
            <a:off x="6128907" y="457199"/>
            <a:ext cx="5474830" cy="9417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5000"/>
              </a:lnSpc>
            </a:pPr>
            <a:r>
              <a:rPr lang="en-AU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Built for security and compliance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AB1A0B-822F-7E7D-989F-3DCABE909A1B}"/>
              </a:ext>
            </a:extLst>
          </p:cNvPr>
          <p:cNvSpPr txBox="1"/>
          <p:nvPr/>
        </p:nvSpPr>
        <p:spPr>
          <a:xfrm>
            <a:off x="6127034" y="1492491"/>
            <a:ext cx="4100699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Governance and security built in through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OneLake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Microsoft Purview and Azure security controls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Consistent data access, lineage and compliance across all workloads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Leverage AI-powered tools and self-service capabilities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Reduce pressure on IT for compliance and ESG reporting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DE22F-55A4-0733-2DBF-6523247F6A7C}"/>
              </a:ext>
            </a:extLst>
          </p:cNvPr>
          <p:cNvSpPr txBox="1"/>
          <p:nvPr/>
        </p:nvSpPr>
        <p:spPr>
          <a:xfrm>
            <a:off x="6127034" y="3862371"/>
            <a:ext cx="4874046" cy="2291360"/>
          </a:xfrm>
          <a:prstGeom prst="rect">
            <a:avLst/>
          </a:prstGeom>
          <a:solidFill>
            <a:srgbClr val="FFFFFF">
              <a:alpha val="59172"/>
            </a:srgbClr>
          </a:solidFill>
        </p:spPr>
        <p:txBody>
          <a:bodyPr wrap="square" lIns="144000" tIns="144000" rIns="144000" bIns="14400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Microsoft Azure offers 100+ compliance certifications</a:t>
            </a:r>
            <a:r>
              <a:rPr lang="en-US" sz="2400" baseline="30000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en-US" sz="2400" b="1" dirty="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1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Microsoft Purview provides 360+ pre-built regulatory templates</a:t>
            </a:r>
            <a:r>
              <a:rPr lang="en-US" sz="2400" baseline="30000" dirty="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9083A01-0D3C-5837-E044-9C3A4599AD00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>
                <a:latin typeface="Segoe UI" panose="020B0502040204020203" pitchFamily="34" charset="0"/>
                <a:cs typeface="Segoe UI" panose="020B0502040204020203" pitchFamily="34" charset="0"/>
              </a:rPr>
              <a:pPr marL="12700"/>
              <a:t>6</a:t>
            </a:fld>
            <a:endParaRPr lang="en-AU" spc="-22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11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7ACC6A-F56B-69DE-A84E-DA70DDF0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21A9C7-FDF9-5BCB-F49E-B62203BFAEA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B99D9C-4B5D-2989-00A5-F5EF78A0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824845"/>
            <a:ext cx="11018520" cy="553998"/>
          </a:xfrm>
        </p:spPr>
        <p:txBody>
          <a:bodyPr/>
          <a:lstStyle/>
          <a:p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Your data, ready for 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C0B88-610C-5E7D-10AB-1026EB4473A1}"/>
              </a:ext>
            </a:extLst>
          </p:cNvPr>
          <p:cNvSpPr txBox="1"/>
          <p:nvPr/>
        </p:nvSpPr>
        <p:spPr>
          <a:xfrm>
            <a:off x="586390" y="1510347"/>
            <a:ext cx="9781976" cy="2668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Having a unified analytics platform is an essential building block for AI. It eliminates data silos, is scalable and adaptable, and offers streamlined data management across your entire environment.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AI-ready data foundation</a:t>
            </a:r>
            <a:b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Microsoft Fabric provides the unified data platform your AI initiatives need – from built-in Copilot solutions to custom machine learning models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From BI to AI without re-architecting</a:t>
            </a:r>
            <a:b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Start with reporting and dashboards today, and scale to advanced analytics, real-time insights and AI-driven scenarios as your needs grow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AI and Copilot built in</a:t>
            </a:r>
            <a:b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Analyse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data, generate insights and automate workflows without complex integrations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7A2F5-89DC-EBFA-3B5F-CA3F68D9A4F6}"/>
              </a:ext>
            </a:extLst>
          </p:cNvPr>
          <p:cNvSpPr txBox="1"/>
          <p:nvPr/>
        </p:nvSpPr>
        <p:spPr>
          <a:xfrm>
            <a:off x="586389" y="4552323"/>
            <a:ext cx="5265803" cy="125340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63% of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organisations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lack the right data management practices for AI</a:t>
            </a:r>
            <a:r>
              <a:rPr lang="en-US" sz="2000" baseline="30000" dirty="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D96A7-4EDF-C61E-4D09-86118E052BF2}"/>
              </a:ext>
            </a:extLst>
          </p:cNvPr>
          <p:cNvSpPr txBox="1"/>
          <p:nvPr/>
        </p:nvSpPr>
        <p:spPr>
          <a:xfrm>
            <a:off x="6186870" y="4552324"/>
            <a:ext cx="5265803" cy="125340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60% of AI projects without AI-ready data will be abandoned</a:t>
            </a:r>
            <a:r>
              <a:rPr lang="en-US" sz="2000" baseline="30000" dirty="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3B67109-3822-1568-3AA6-9FFAD832AEC3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7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35732372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0C62D2-0FFF-236C-D7A2-17EC4850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0396DD-B474-396C-110D-8B85DCF242B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C52B5F-E08C-557F-09E3-9677F46B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89" y="796159"/>
            <a:ext cx="5197465" cy="1107996"/>
          </a:xfrm>
        </p:spPr>
        <p:txBody>
          <a:bodyPr/>
          <a:lstStyle/>
          <a:p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One platform. </a:t>
            </a:r>
            <a:b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One data foundation.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5EAA-BAC6-1D33-DA74-7CF22DBEC375}"/>
              </a:ext>
            </a:extLst>
          </p:cNvPr>
          <p:cNvSpPr txBox="1"/>
          <p:nvPr/>
        </p:nvSpPr>
        <p:spPr>
          <a:xfrm>
            <a:off x="586390" y="2061128"/>
            <a:ext cx="5027010" cy="18004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Microsoft Fabric brings together all the data and analytics tools your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organisation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needs – from the data lake to the business user – in a single, unified SaaS solution.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At the heart of Fabric is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OneLake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a single, logical data lake for your entire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organisation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. You get one set of data that acts as a single source of truth, without moving or duplicating it. It's automatically indexed for discovery, sharing, governance and compliance.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1E67C-85B6-58C6-919B-FB677347A430}"/>
              </a:ext>
            </a:extLst>
          </p:cNvPr>
          <p:cNvSpPr txBox="1"/>
          <p:nvPr/>
        </p:nvSpPr>
        <p:spPr>
          <a:xfrm>
            <a:off x="586389" y="4089671"/>
            <a:ext cx="4782023" cy="152349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Start where you are and grow at your own pace:</a:t>
            </a:r>
            <a:endParaRPr lang="en-A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5425" lvl="0" indent="-2254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Begin with Power BI and reporting on your existing data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5425" lvl="0" indent="-2254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Add data integration, engineering and warehousing as needs grow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5425" lvl="0" indent="-2254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Scale to real-time analytics, AI and Copilot-driven scenarios when you're ready</a:t>
            </a:r>
            <a:endParaRPr lang="en-A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CF994A7-C6A2-C143-54AC-2A908BA1D545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8</a:t>
            </a:fld>
            <a:endParaRPr lang="en-AU" spc="-22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3051E-438E-BE92-AD87-D4DDA4E4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36" t="1247" r="30720" b="116"/>
          <a:stretch>
            <a:fillRect/>
          </a:stretch>
        </p:blipFill>
        <p:spPr>
          <a:xfrm>
            <a:off x="6503276" y="0"/>
            <a:ext cx="5688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62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6B71EC-FAB5-D118-3413-34C271DEDD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D7D2CB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D600FB-FFB9-69FC-3A00-DB1E7C2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7245746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b="1" dirty="0">
                <a:solidFill>
                  <a:srgbClr val="C03BC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Azure Data Services in action: </a:t>
            </a:r>
            <a:b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</a:br>
            <a:r>
              <a:rPr lang="en-US" dirty="0">
                <a:solidFill>
                  <a:srgbClr val="C03BC4"/>
                </a:solidFill>
                <a:latin typeface="Segoe UI" panose="020B0502040204020203" pitchFamily="34" charset="0"/>
              </a:rPr>
              <a:t>Industry applications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FAF860-67AB-B112-600B-353F28BF2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6676771" cy="3831818"/>
          </a:xfrm>
        </p:spPr>
        <p:txBody>
          <a:bodyPr/>
          <a:lstStyle/>
          <a:p>
            <a:pPr marL="11215">
              <a:spcBef>
                <a:spcPts val="600"/>
              </a:spcBef>
              <a:spcAft>
                <a:spcPts val="500"/>
              </a:spcAft>
            </a:pPr>
            <a:r>
              <a:rPr lang="en-AU" b="1" dirty="0">
                <a:latin typeface="Segoe UI" panose="020B0502040204020203" pitchFamily="34" charset="0"/>
              </a:rPr>
              <a:t>Retail &amp; Consumer Goods: </a:t>
            </a:r>
            <a:br>
              <a:rPr lang="en-AU" b="1" dirty="0">
                <a:latin typeface="Segoe UI" panose="020B0502040204020203" pitchFamily="34" charset="0"/>
              </a:rPr>
            </a:br>
            <a:r>
              <a:rPr lang="en-AU" b="1" dirty="0">
                <a:solidFill>
                  <a:srgbClr val="0078D4"/>
                </a:solidFill>
                <a:latin typeface="Segoe UI" panose="020B0502040204020203" pitchFamily="34" charset="0"/>
              </a:rPr>
              <a:t>Unifying data for real-time insights</a:t>
            </a: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400" b="1" dirty="0">
                <a:latin typeface="Segoe UI" panose="020B0502040204020203" pitchFamily="34" charset="0"/>
              </a:rPr>
              <a:t>Challenge: </a:t>
            </a:r>
            <a:r>
              <a:rPr lang="en-US" sz="1400" dirty="0">
                <a:latin typeface="Segoe UI" panose="020B0502040204020203" pitchFamily="34" charset="0"/>
              </a:rPr>
              <a:t>Retailers struggle with fragmented data across POS, e-commerce, loyalty, supply chain and marketing systems, resulting in delayed insights, poor demand forecasting and limited </a:t>
            </a:r>
            <a:r>
              <a:rPr lang="en-US" sz="1400" dirty="0" err="1">
                <a:latin typeface="Segoe UI" panose="020B0502040204020203" pitchFamily="34" charset="0"/>
              </a:rPr>
              <a:t>personalisation</a:t>
            </a:r>
            <a:r>
              <a:rPr lang="en-US" sz="1400" dirty="0">
                <a:latin typeface="Segoe UI" panose="020B0502040204020203" pitchFamily="34" charset="0"/>
              </a:rPr>
              <a:t>.</a:t>
            </a:r>
            <a:endParaRPr lang="en-AU" sz="1400" dirty="0">
              <a:latin typeface="Segoe UI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400" b="1" dirty="0">
                <a:latin typeface="Segoe UI" panose="020B0502040204020203" pitchFamily="34" charset="0"/>
              </a:rPr>
              <a:t>Solution: </a:t>
            </a:r>
            <a:r>
              <a:rPr lang="en-US" sz="1400" dirty="0">
                <a:latin typeface="Segoe UI" panose="020B0502040204020203" pitchFamily="34" charset="0"/>
              </a:rPr>
              <a:t>Microsoft Fabric with Real-Time Intelligence unifies transactional, </a:t>
            </a:r>
            <a:r>
              <a:rPr lang="en-US" sz="1400" dirty="0" err="1">
                <a:latin typeface="Segoe UI" panose="020B0502040204020203" pitchFamily="34" charset="0"/>
              </a:rPr>
              <a:t>behavioural</a:t>
            </a:r>
            <a:r>
              <a:rPr lang="en-US" sz="1400" dirty="0">
                <a:latin typeface="Segoe UI" panose="020B0502040204020203" pitchFamily="34" charset="0"/>
              </a:rPr>
              <a:t> and operational data into a single analytics environment, giving retailers near real-time visibility across sales, inventory, promotions and customer </a:t>
            </a:r>
            <a:r>
              <a:rPr lang="en-US" sz="1400" dirty="0" err="1">
                <a:latin typeface="Segoe UI" panose="020B0502040204020203" pitchFamily="34" charset="0"/>
              </a:rPr>
              <a:t>behaviour</a:t>
            </a:r>
            <a:r>
              <a:rPr lang="en-US" sz="1400" dirty="0">
                <a:latin typeface="Segoe UI" panose="020B0502040204020203" pitchFamily="34" charset="0"/>
              </a:rPr>
              <a:t> using </a:t>
            </a:r>
            <a:r>
              <a:rPr lang="en-US" sz="1400" dirty="0" err="1">
                <a:latin typeface="Segoe UI" panose="020B0502040204020203" pitchFamily="34" charset="0"/>
              </a:rPr>
              <a:t>OneLake</a:t>
            </a:r>
            <a:r>
              <a:rPr lang="en-US" sz="1400" dirty="0">
                <a:latin typeface="Segoe UI" panose="020B0502040204020203" pitchFamily="34" charset="0"/>
              </a:rPr>
              <a:t>, Power BI and streaming analytics.</a:t>
            </a:r>
            <a:endParaRPr lang="en-AU" sz="1400" dirty="0">
              <a:latin typeface="Segoe UI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AU" sz="1400" b="1" dirty="0">
                <a:latin typeface="Segoe UI" panose="020B0502040204020203" pitchFamily="34" charset="0"/>
              </a:rPr>
              <a:t>Results:</a:t>
            </a:r>
            <a:endParaRPr lang="en-AU" sz="1400" dirty="0">
              <a:latin typeface="Segoe UI" panose="020B0502040204020203" pitchFamily="34" charset="0"/>
            </a:endParaRPr>
          </a:p>
          <a:p>
            <a:pPr marL="139700" lvl="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</a:rPr>
              <a:t>Faster, data-driven decisions on pricing, promotions and inventory</a:t>
            </a:r>
            <a:endParaRPr lang="en-AU" sz="1400" dirty="0">
              <a:latin typeface="Segoe UI" panose="020B0502040204020203" pitchFamily="34" charset="0"/>
            </a:endParaRPr>
          </a:p>
          <a:p>
            <a:pPr marL="139700" lvl="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</a:rPr>
              <a:t>Improved customer experience through </a:t>
            </a:r>
            <a:r>
              <a:rPr lang="en-US" sz="1400" dirty="0" err="1">
                <a:latin typeface="Segoe UI" panose="020B0502040204020203" pitchFamily="34" charset="0"/>
              </a:rPr>
              <a:t>personalised</a:t>
            </a:r>
            <a:r>
              <a:rPr lang="en-US" sz="1400" dirty="0">
                <a:latin typeface="Segoe UI" panose="020B0502040204020203" pitchFamily="34" charset="0"/>
              </a:rPr>
              <a:t> offers</a:t>
            </a:r>
            <a:endParaRPr lang="en-AU" sz="1400" dirty="0">
              <a:latin typeface="Segoe UI" panose="020B0502040204020203" pitchFamily="34" charset="0"/>
            </a:endParaRPr>
          </a:p>
          <a:p>
            <a:pPr marL="139700" lvl="0" indent="-139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Segoe UI" panose="020B0502040204020203" pitchFamily="34" charset="0"/>
              </a:rPr>
              <a:t>Reduced stockouts and overstocking with real-time insights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9F97DE-30F1-587B-2853-2292D111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29" r="19006" b="178"/>
          <a:stretch>
            <a:fillRect/>
          </a:stretch>
        </p:blipFill>
        <p:spPr>
          <a:xfrm>
            <a:off x="8393151" y="0"/>
            <a:ext cx="3798850" cy="6857999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1D4A6605-B9E6-DB49-AE4B-050BF3441DFA}"/>
              </a:ext>
            </a:extLst>
          </p:cNvPr>
          <p:cNvSpPr txBox="1">
            <a:spLocks/>
          </p:cNvSpPr>
          <p:nvPr/>
        </p:nvSpPr>
        <p:spPr>
          <a:xfrm>
            <a:off x="12446337" y="6542493"/>
            <a:ext cx="6600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367" rtl="0" eaLnBrk="1" latinLnBrk="0" hangingPunct="1">
              <a:defRPr sz="1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fld id="{81D60167-4931-47E6-BA6A-407CBD079E47}" type="slidenum">
              <a:rPr lang="en-AU" spc="-25" smtClean="0"/>
              <a:pPr marL="12700"/>
              <a:t>9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33831056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662DC8C9-CFC0-405F-82A1-B248626FCAE6}" vid="{49C91371-712F-49B7-AFEB-59DA86371D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5ee5f-cdc9-400e-abeb-489c00a90ce7" xsi:nil="true"/>
    <MediaServiceKeyPoints xmlns="097bb821-340d-4a6b-ab9d-4a4be84d8d64" xsi:nil="true"/>
    <lcf76f155ced4ddcb4097134ff3c332f xmlns="097bb821-340d-4a6b-ab9d-4a4be84d8d64">
      <Terms xmlns="http://schemas.microsoft.com/office/infopath/2007/PartnerControls"/>
    </lcf76f155ced4ddcb4097134ff3c332f>
    <SharedWithUsers xmlns="c8e5ee5f-cdc9-400e-abeb-489c00a90ce7">
      <UserInfo>
        <DisplayName>Brand Central Administrators</DisplayName>
        <AccountId>2570</AccountId>
        <AccountType/>
      </UserInfo>
      <UserInfo>
        <DisplayName>Teresa Conte</DisplayName>
        <AccountId>563</AccountId>
        <AccountType/>
      </UserInfo>
      <UserInfo>
        <DisplayName>Nannette Sperling (Synaxis Corporation)</DisplayName>
        <AccountId>565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CE9D3728B5814FB45CEFA044557808" ma:contentTypeVersion="19" ma:contentTypeDescription="Create a new document." ma:contentTypeScope="" ma:versionID="65d142de00b233aed6266a85186ca42c">
  <xsd:schema xmlns:xsd="http://www.w3.org/2001/XMLSchema" xmlns:xs="http://www.w3.org/2001/XMLSchema" xmlns:p="http://schemas.microsoft.com/office/2006/metadata/properties" xmlns:ns2="097bb821-340d-4a6b-ab9d-4a4be84d8d64" xmlns:ns3="c8e5ee5f-cdc9-400e-abeb-489c00a90ce7" targetNamespace="http://schemas.microsoft.com/office/2006/metadata/properties" ma:root="true" ma:fieldsID="4d208678f1815efb23951adae69eb6fc" ns2:_="" ns3:_="">
    <xsd:import namespace="097bb821-340d-4a6b-ab9d-4a4be84d8d64"/>
    <xsd:import namespace="c8e5ee5f-cdc9-400e-abeb-489c00a90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b821-340d-4a6b-ab9d-4a4be84d8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5ee5f-cdc9-400e-abeb-489c00a9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36cde7-d4b7-4e1e-aa86-3e0e18ed58bf}" ma:internalName="TaxCatchAll" ma:showField="CatchAllData" ma:web="c8e5ee5f-cdc9-400e-abeb-489c00a90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ebe725d4-5a61-4827-9af4-da8e7f768b99"/>
    <ds:schemaRef ds:uri="http://schemas.microsoft.com/sharepoint/v3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30e9df3-be65-4c73-a93b-d1236ebd677e"/>
    <ds:schemaRef ds:uri="a647c833-fbf3-42d0-9d1a-fdc4c4d8b08f"/>
    <ds:schemaRef ds:uri="http://purl.org/dc/dcmitype/"/>
    <ds:schemaRef ds:uri="255e9135-acb6-413d-8014-3858207eab07"/>
    <ds:schemaRef ds:uri="a4494d7a-ad2c-4b11-8dea-280127f8418e"/>
    <ds:schemaRef ds:uri="fdddb3d6-5bd7-4379-986a-b69d31005687"/>
    <ds:schemaRef ds:uri="912a965b-18ab-48f9-afa9-986d97207d9f"/>
    <ds:schemaRef ds:uri="c8e5ee5f-cdc9-400e-abeb-489c00a90ce7"/>
    <ds:schemaRef ds:uri="097bb821-340d-4a6b-ab9d-4a4be84d8d64"/>
  </ds:schemaRefs>
</ds:datastoreItem>
</file>

<file path=customXml/itemProps3.xml><?xml version="1.0" encoding="utf-8"?>
<ds:datastoreItem xmlns:ds="http://schemas.openxmlformats.org/officeDocument/2006/customXml" ds:itemID="{EB1EA8FB-862C-4411-AF9D-DDDBC4EC63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bb821-340d-4a6b-ab9d-4a4be84d8d64"/>
    <ds:schemaRef ds:uri="c8e5ee5f-cdc9-400e-abeb-489c00a90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removed="0"/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 2023 Template</Template>
  <TotalTime>2064</TotalTime>
  <Words>1795</Words>
  <Application>Microsoft Office PowerPoint</Application>
  <PresentationFormat>Widescreen</PresentationFormat>
  <Paragraphs>166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Azure 2023 Template</vt:lpstr>
      <vt:lpstr>Unify your data and your AI readiness</vt:lpstr>
      <vt:lpstr>Data and AI are transforming business</vt:lpstr>
      <vt:lpstr>Is your data ready for AI?</vt:lpstr>
      <vt:lpstr>Unify your data and accelerate your AI readiness </vt:lpstr>
      <vt:lpstr>Microsoft Fabric – a unified SaaS analytics platform</vt:lpstr>
      <vt:lpstr>Faster decisions,  better outcomes</vt:lpstr>
      <vt:lpstr>Your data, ready for AI</vt:lpstr>
      <vt:lpstr>One platform.  One data foundation.</vt:lpstr>
      <vt:lpstr>Azure Data Services in action:  Industry applications</vt:lpstr>
      <vt:lpstr>Azure Data Services in action:  Industry applications</vt:lpstr>
      <vt:lpstr>Azure Data Services in action:  Industry applications</vt:lpstr>
      <vt:lpstr>Unify your data and prepare for AI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&lt;Event name&gt;</dc:subject>
  <dc:creator>Mark Brewster</dc:creator>
  <cp:keywords/>
  <dc:description/>
  <cp:lastModifiedBy>Mark Brewster</cp:lastModifiedBy>
  <cp:revision>75</cp:revision>
  <cp:lastPrinted>2023-02-15T20:48:24Z</cp:lastPrinted>
  <dcterms:created xsi:type="dcterms:W3CDTF">2025-11-16T23:20:59Z</dcterms:created>
  <dcterms:modified xsi:type="dcterms:W3CDTF">2026-04-14T04:56:16Z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0x01010089CE9D3728B5814FB45CEFA044557808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