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2" r:id="rId5"/>
    <p:sldId id="257" r:id="rId6"/>
    <p:sldId id="258" r:id="rId7"/>
    <p:sldId id="259" r:id="rId8"/>
    <p:sldId id="261" r:id="rId9"/>
  </p:sldIdLst>
  <p:sldSz cx="7559675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BC4"/>
    <a:srgbClr val="FFFCFA"/>
    <a:srgbClr val="FFA38B"/>
    <a:srgbClr val="F9F0E8"/>
    <a:srgbClr val="0078D4"/>
    <a:srgbClr val="878787"/>
    <a:srgbClr val="595959"/>
    <a:srgbClr val="F5F3F6"/>
    <a:srgbClr val="F43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65"/>
  </p:normalViewPr>
  <p:slideViewPr>
    <p:cSldViewPr snapToGrid="0">
      <p:cViewPr varScale="1">
        <p:scale>
          <a:sx n="153" d="100"/>
          <a:sy n="153" d="100"/>
        </p:scale>
        <p:origin x="2512" y="28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66" d="100"/>
          <a:sy n="166" d="100"/>
        </p:scale>
        <p:origin x="40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72D2BA-B47E-2669-565B-A807CBFEF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F41EE2-60A6-80E6-215E-2BB6514CAE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98E29-A48F-4242-9ECD-ADE5930B6B99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4B81E-54F4-D8A5-257F-A643E57FC7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ECA9F-4BED-670E-2964-08B2ADE2B5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C7CCD-4808-214F-886D-73C3403DF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2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B3E1-7990-FE49-8DF7-61307023D9E2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745D-774A-FA4C-8F37-00343CDCD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E745D-774A-FA4C-8F37-00343CDCDA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07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CE745D-774A-FA4C-8F37-00343CDCDA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2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955320F-E1D3-E5B4-CD3A-B914CB150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0" r="6058"/>
          <a:stretch>
            <a:fillRect/>
          </a:stretch>
        </p:blipFill>
        <p:spPr>
          <a:xfrm rot="5400000">
            <a:off x="-1566866" y="1566863"/>
            <a:ext cx="10693402" cy="7559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3BF320-6A4B-67ED-832D-26E9682D5C6C}"/>
              </a:ext>
            </a:extLst>
          </p:cNvPr>
          <p:cNvSpPr/>
          <p:nvPr userDrawn="1"/>
        </p:nvSpPr>
        <p:spPr>
          <a:xfrm>
            <a:off x="-1" y="0"/>
            <a:ext cx="7559676" cy="6487886"/>
          </a:xfrm>
          <a:prstGeom prst="rect">
            <a:avLst/>
          </a:prstGeom>
          <a:gradFill>
            <a:gsLst>
              <a:gs pos="0">
                <a:srgbClr val="FFFCFA"/>
              </a:gs>
              <a:gs pos="100000">
                <a:srgbClr val="FFFCF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676A2-1780-4A43-FF81-9BFEE0836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861" y="583200"/>
            <a:ext cx="1600872" cy="572500"/>
          </a:xfrm>
        </p:spPr>
        <p:txBody>
          <a:bodyPr>
            <a:noAutofit/>
          </a:bodyPr>
          <a:lstStyle>
            <a:lvl1pPr>
              <a:defRPr b="0">
                <a:solidFill>
                  <a:srgbClr val="0078D4"/>
                </a:solidFill>
              </a:defRPr>
            </a:lvl1pPr>
          </a:lstStyle>
          <a:p>
            <a:r>
              <a:rPr lang="en-US" dirty="0"/>
              <a:t>Partner logo </a:t>
            </a:r>
          </a:p>
        </p:txBody>
      </p:sp>
    </p:spTree>
    <p:extLst>
      <p:ext uri="{BB962C8B-B14F-4D97-AF65-F5344CB8AC3E}">
        <p14:creationId xmlns:p14="http://schemas.microsoft.com/office/powerpoint/2010/main" val="391026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451" y="3314954"/>
            <a:ext cx="643112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904" y="5988304"/>
            <a:ext cx="529621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302" y="2459482"/>
            <a:ext cx="32912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6504" y="2459482"/>
            <a:ext cx="329122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3">
            <a:extLst>
              <a:ext uri="{FF2B5EF4-FFF2-40B4-BE49-F238E27FC236}">
                <a16:creationId xmlns:a16="http://schemas.microsoft.com/office/drawing/2014/main" id="{0DA4D107-B44C-824D-686E-C760043CB274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931"/>
            <a:ext cx="7560000" cy="10692469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9676A2-1780-4A43-FF81-9BFEE0836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861" y="583200"/>
            <a:ext cx="1600872" cy="57250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Partner logo </a:t>
            </a:r>
          </a:p>
        </p:txBody>
      </p:sp>
    </p:spTree>
    <p:extLst>
      <p:ext uri="{BB962C8B-B14F-4D97-AF65-F5344CB8AC3E}">
        <p14:creationId xmlns:p14="http://schemas.microsoft.com/office/powerpoint/2010/main" val="394578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7151" y="635077"/>
            <a:ext cx="494364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5815" y="1995462"/>
            <a:ext cx="307850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2449" y="9944862"/>
            <a:ext cx="24211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301" y="9944862"/>
            <a:ext cx="1740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7540" y="9944862"/>
            <a:ext cx="17401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hyperlink" Target="https://www.secoda.co/learn/unleashing-the-power-of-data-study-shows-2-3-of-company-data-goes-unused" TargetMode="External"/><Relationship Id="rId7" Type="http://schemas.openxmlformats.org/officeDocument/2006/relationships/hyperlink" Target="https://www.afr.com/by/steven-worrall-p5386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ckerdata.com.au/microsoft-tra-report" TargetMode="External"/><Relationship Id="rId5" Type="http://schemas.openxmlformats.org/officeDocument/2006/relationships/hyperlink" Target="https://hakkoda.io/state-of-data-report-2024/" TargetMode="External"/><Relationship Id="rId4" Type="http://schemas.openxmlformats.org/officeDocument/2006/relationships/hyperlink" Target="https://www.gartner.com/en/newsroom/press-releases/2024-04-29-gartner-finds-61-percent-of-organizations-are-evolving-their-data-and-analytics-operating-model-because-of-ai-technolog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A2D711-3EAA-3405-843E-59599FDA4C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bject 3" descr="$PPTXTitle">
            <a:extLst>
              <a:ext uri="{FF2B5EF4-FFF2-40B4-BE49-F238E27FC236}">
                <a16:creationId xmlns:a16="http://schemas.microsoft.com/office/drawing/2014/main" id="{EF338922-5257-3DA6-CE58-FEBD56C98719}"/>
              </a:ext>
            </a:extLst>
          </p:cNvPr>
          <p:cNvSpPr txBox="1">
            <a:spLocks/>
          </p:cNvSpPr>
          <p:nvPr/>
        </p:nvSpPr>
        <p:spPr>
          <a:xfrm>
            <a:off x="495611" y="2392973"/>
            <a:ext cx="5922010" cy="1367041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800"/>
              </a:lnSpc>
              <a:spcBef>
                <a:spcPts val="940"/>
              </a:spcBef>
            </a:pPr>
            <a:r>
              <a:rPr lang="en-AU" sz="5000" spc="-40" dirty="0">
                <a:solidFill>
                  <a:srgbClr val="C03BC4"/>
                </a:solidFill>
              </a:rPr>
              <a:t>Unify your data and your AI readiness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82EC4DE-FF57-726B-A54F-47A7BDF63150}"/>
              </a:ext>
            </a:extLst>
          </p:cNvPr>
          <p:cNvSpPr txBox="1"/>
          <p:nvPr/>
        </p:nvSpPr>
        <p:spPr>
          <a:xfrm>
            <a:off x="492746" y="3833189"/>
            <a:ext cx="6346190" cy="29431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en-AU" b="1" dirty="0">
                <a:solidFill>
                  <a:schemeClr val="tx1"/>
                </a:solidFill>
                <a:latin typeface="Segoe UI Semibold"/>
                <a:cs typeface="Segoe UI Semibold"/>
              </a:rPr>
              <a:t>Turn insights into action with integrated analytics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97A3B71-BC16-0D19-5217-7F03D24FD8F1}"/>
              </a:ext>
            </a:extLst>
          </p:cNvPr>
          <p:cNvSpPr txBox="1"/>
          <p:nvPr/>
        </p:nvSpPr>
        <p:spPr>
          <a:xfrm>
            <a:off x="492747" y="2133928"/>
            <a:ext cx="29822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z="1600" b="1" dirty="0">
                <a:solidFill>
                  <a:schemeClr val="tx1"/>
                </a:solidFill>
                <a:latin typeface="Segoe UI Semibold"/>
                <a:cs typeface="Segoe UI Semibold"/>
              </a:rPr>
              <a:t>Analytics &amp; Intelligence</a:t>
            </a:r>
            <a:endParaRPr sz="1600" dirty="0">
              <a:solidFill>
                <a:schemeClr val="tx1"/>
              </a:solidFill>
              <a:latin typeface="Segoe UI Semibold"/>
              <a:cs typeface="Segoe UI Semi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B0CDB53-E4E4-2AC1-E439-702F5D204472}"/>
              </a:ext>
            </a:extLst>
          </p:cNvPr>
          <p:cNvSpPr/>
          <p:nvPr/>
        </p:nvSpPr>
        <p:spPr>
          <a:xfrm>
            <a:off x="2359250" y="571505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005"/>
                </a:lnTo>
              </a:path>
            </a:pathLst>
          </a:custGeom>
          <a:ln w="12700">
            <a:solidFill>
              <a:srgbClr val="87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MS logo gray - EMF">
            <a:extLst>
              <a:ext uri="{FF2B5EF4-FFF2-40B4-BE49-F238E27FC236}">
                <a16:creationId xmlns:a16="http://schemas.microsoft.com/office/drawing/2014/main" id="{731A9C0C-B22B-DE86-8802-F487ADCE03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615552" y="682893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2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41B5B31-13F4-9BD3-1E9A-710AF3410129}"/>
              </a:ext>
            </a:extLst>
          </p:cNvPr>
          <p:cNvSpPr/>
          <p:nvPr/>
        </p:nvSpPr>
        <p:spPr>
          <a:xfrm>
            <a:off x="0" y="0"/>
            <a:ext cx="7558087" cy="10693400"/>
          </a:xfrm>
          <a:prstGeom prst="rect">
            <a:avLst/>
          </a:prstGeom>
          <a:gradFill>
            <a:gsLst>
              <a:gs pos="27000">
                <a:srgbClr val="C03BC4"/>
              </a:gs>
              <a:gs pos="100000">
                <a:srgbClr val="FFA3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479742" y="3576317"/>
            <a:ext cx="609600" cy="532765"/>
          </a:xfrm>
          <a:custGeom>
            <a:avLst/>
            <a:gdLst/>
            <a:ahLst/>
            <a:cxnLst/>
            <a:rect l="l" t="t" r="r" b="b"/>
            <a:pathLst>
              <a:path w="609600" h="532764">
                <a:moveTo>
                  <a:pt x="263220" y="0"/>
                </a:moveTo>
                <a:lnTo>
                  <a:pt x="52832" y="0"/>
                </a:lnTo>
                <a:lnTo>
                  <a:pt x="32264" y="4150"/>
                </a:lnTo>
                <a:lnTo>
                  <a:pt x="15471" y="15471"/>
                </a:lnTo>
                <a:lnTo>
                  <a:pt x="4150" y="32264"/>
                </a:lnTo>
                <a:lnTo>
                  <a:pt x="0" y="52832"/>
                </a:lnTo>
                <a:lnTo>
                  <a:pt x="0" y="242328"/>
                </a:lnTo>
                <a:lnTo>
                  <a:pt x="7429" y="249745"/>
                </a:lnTo>
                <a:lnTo>
                  <a:pt x="146558" y="249745"/>
                </a:lnTo>
                <a:lnTo>
                  <a:pt x="149377" y="252450"/>
                </a:lnTo>
                <a:lnTo>
                  <a:pt x="149539" y="255596"/>
                </a:lnTo>
                <a:lnTo>
                  <a:pt x="149555" y="255892"/>
                </a:lnTo>
                <a:lnTo>
                  <a:pt x="149255" y="273606"/>
                </a:lnTo>
                <a:lnTo>
                  <a:pt x="133896" y="328574"/>
                </a:lnTo>
                <a:lnTo>
                  <a:pt x="114205" y="362936"/>
                </a:lnTo>
                <a:lnTo>
                  <a:pt x="87210" y="391764"/>
                </a:lnTo>
                <a:lnTo>
                  <a:pt x="52910" y="415061"/>
                </a:lnTo>
                <a:lnTo>
                  <a:pt x="11303" y="432828"/>
                </a:lnTo>
                <a:lnTo>
                  <a:pt x="7378" y="434136"/>
                </a:lnTo>
                <a:lnTo>
                  <a:pt x="4749" y="437845"/>
                </a:lnTo>
                <a:lnTo>
                  <a:pt x="4749" y="527900"/>
                </a:lnTo>
                <a:lnTo>
                  <a:pt x="10541" y="532523"/>
                </a:lnTo>
                <a:lnTo>
                  <a:pt x="72270" y="514472"/>
                </a:lnTo>
                <a:lnTo>
                  <a:pt x="121539" y="491463"/>
                </a:lnTo>
                <a:lnTo>
                  <a:pt x="164397" y="462098"/>
                </a:lnTo>
                <a:lnTo>
                  <a:pt x="200850" y="426377"/>
                </a:lnTo>
                <a:lnTo>
                  <a:pt x="225972" y="391198"/>
                </a:lnTo>
                <a:lnTo>
                  <a:pt x="245512" y="351009"/>
                </a:lnTo>
                <a:lnTo>
                  <a:pt x="259469" y="305809"/>
                </a:lnTo>
                <a:lnTo>
                  <a:pt x="267795" y="255892"/>
                </a:lnTo>
                <a:lnTo>
                  <a:pt x="267845" y="255596"/>
                </a:lnTo>
                <a:lnTo>
                  <a:pt x="270637" y="200367"/>
                </a:lnTo>
                <a:lnTo>
                  <a:pt x="270637" y="7429"/>
                </a:lnTo>
                <a:lnTo>
                  <a:pt x="263220" y="0"/>
                </a:lnTo>
                <a:close/>
              </a:path>
              <a:path w="609600" h="532764">
                <a:moveTo>
                  <a:pt x="556933" y="0"/>
                </a:moveTo>
                <a:lnTo>
                  <a:pt x="346354" y="0"/>
                </a:lnTo>
                <a:lnTo>
                  <a:pt x="338963" y="7391"/>
                </a:lnTo>
                <a:lnTo>
                  <a:pt x="338963" y="242328"/>
                </a:lnTo>
                <a:lnTo>
                  <a:pt x="346379" y="249745"/>
                </a:lnTo>
                <a:lnTo>
                  <a:pt x="485521" y="249745"/>
                </a:lnTo>
                <a:lnTo>
                  <a:pt x="488340" y="252450"/>
                </a:lnTo>
                <a:lnTo>
                  <a:pt x="488502" y="255596"/>
                </a:lnTo>
                <a:lnTo>
                  <a:pt x="488518" y="255892"/>
                </a:lnTo>
                <a:lnTo>
                  <a:pt x="488218" y="273606"/>
                </a:lnTo>
                <a:lnTo>
                  <a:pt x="472859" y="328574"/>
                </a:lnTo>
                <a:lnTo>
                  <a:pt x="453166" y="362936"/>
                </a:lnTo>
                <a:lnTo>
                  <a:pt x="426169" y="391764"/>
                </a:lnTo>
                <a:lnTo>
                  <a:pt x="391868" y="415061"/>
                </a:lnTo>
                <a:lnTo>
                  <a:pt x="350266" y="432828"/>
                </a:lnTo>
                <a:lnTo>
                  <a:pt x="346341" y="434136"/>
                </a:lnTo>
                <a:lnTo>
                  <a:pt x="343700" y="437845"/>
                </a:lnTo>
                <a:lnTo>
                  <a:pt x="343700" y="527900"/>
                </a:lnTo>
                <a:lnTo>
                  <a:pt x="349491" y="532523"/>
                </a:lnTo>
                <a:lnTo>
                  <a:pt x="411227" y="514472"/>
                </a:lnTo>
                <a:lnTo>
                  <a:pt x="460495" y="491463"/>
                </a:lnTo>
                <a:lnTo>
                  <a:pt x="503353" y="462098"/>
                </a:lnTo>
                <a:lnTo>
                  <a:pt x="539800" y="426377"/>
                </a:lnTo>
                <a:lnTo>
                  <a:pt x="564928" y="391198"/>
                </a:lnTo>
                <a:lnTo>
                  <a:pt x="584472" y="351009"/>
                </a:lnTo>
                <a:lnTo>
                  <a:pt x="598432" y="305809"/>
                </a:lnTo>
                <a:lnTo>
                  <a:pt x="606758" y="255892"/>
                </a:lnTo>
                <a:lnTo>
                  <a:pt x="606808" y="255596"/>
                </a:lnTo>
                <a:lnTo>
                  <a:pt x="609600" y="200367"/>
                </a:lnTo>
                <a:lnTo>
                  <a:pt x="609600" y="52666"/>
                </a:lnTo>
                <a:lnTo>
                  <a:pt x="605460" y="32168"/>
                </a:lnTo>
                <a:lnTo>
                  <a:pt x="594172" y="15427"/>
                </a:lnTo>
                <a:lnTo>
                  <a:pt x="577431" y="4139"/>
                </a:lnTo>
                <a:lnTo>
                  <a:pt x="556933" y="0"/>
                </a:lnTo>
                <a:close/>
              </a:path>
            </a:pathLst>
          </a:custGeom>
          <a:solidFill>
            <a:srgbClr val="FFA3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479742" y="858585"/>
            <a:ext cx="6652895" cy="57002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6350">
              <a:spcBef>
                <a:spcPts val="844"/>
              </a:spcBef>
            </a:pPr>
            <a:r>
              <a:rPr lang="en-AU" spc="-60" dirty="0">
                <a:solidFill>
                  <a:srgbClr val="FFFFFF"/>
                </a:solidFill>
              </a:rPr>
              <a:t>Data and AI are transforming business</a:t>
            </a:r>
            <a:endParaRPr spc="-30" dirty="0">
              <a:solidFill>
                <a:srgbClr val="FFFFFF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9742" y="1508788"/>
            <a:ext cx="3214132" cy="1396536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6350">
              <a:spcBef>
                <a:spcPts val="810"/>
              </a:spcBef>
            </a:pPr>
            <a:r>
              <a:rPr lang="en-AU" sz="1200" dirty="0">
                <a:solidFill>
                  <a:srgbClr val="FFFFFF"/>
                </a:solidFill>
                <a:latin typeface="Segoe UI"/>
                <a:cs typeface="Segoe UI"/>
              </a:rPr>
              <a:t>68% of organisational data goes unused for analytics,</a:t>
            </a:r>
            <a:r>
              <a:rPr lang="en-AU" sz="1200" baseline="30000" dirty="0">
                <a:solidFill>
                  <a:srgbClr val="FFFFFF"/>
                </a:solidFill>
                <a:latin typeface="Segoe UI"/>
                <a:cs typeface="Segoe UI"/>
              </a:rPr>
              <a:t>1</a:t>
            </a:r>
            <a:r>
              <a:rPr lang="en-AU" sz="1200" dirty="0">
                <a:solidFill>
                  <a:srgbClr val="FFFFFF"/>
                </a:solidFill>
                <a:latin typeface="Segoe UI"/>
                <a:cs typeface="Segoe UI"/>
              </a:rPr>
              <a:t> while 61% of organisations are evolving their data and analytics operating model because of AI.</a:t>
            </a:r>
            <a:r>
              <a:rPr lang="en-AU" sz="1200" baseline="30000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lang="en-AU" sz="1200" dirty="0">
                <a:solidFill>
                  <a:srgbClr val="FFFFFF"/>
                </a:solidFill>
                <a:latin typeface="Segoe UI"/>
                <a:cs typeface="Segoe UI"/>
              </a:rPr>
              <a:t> With 94% saying they need to modernise their data stack</a:t>
            </a:r>
            <a:r>
              <a:rPr lang="en-AU" sz="1200" baseline="30000" dirty="0">
                <a:solidFill>
                  <a:srgbClr val="FFFFFF"/>
                </a:solidFill>
                <a:latin typeface="Segoe UI"/>
                <a:cs typeface="Segoe UI"/>
              </a:rPr>
              <a:t>3</a:t>
            </a:r>
            <a:r>
              <a:rPr lang="en-AU" sz="1200" dirty="0">
                <a:solidFill>
                  <a:srgbClr val="FFFFFF"/>
                </a:solidFill>
                <a:latin typeface="Segoe UI"/>
                <a:cs typeface="Segoe UI"/>
              </a:rPr>
              <a:t> and 88% of Australian SMBs and 90% in NZ planning to invest in AI,</a:t>
            </a:r>
            <a:r>
              <a:rPr lang="en-AU" sz="1200" baseline="30000" dirty="0">
                <a:solidFill>
                  <a:srgbClr val="FFFFFF"/>
                </a:solidFill>
                <a:latin typeface="Segoe UI"/>
                <a:cs typeface="Segoe UI"/>
              </a:rPr>
              <a:t>4</a:t>
            </a:r>
            <a:r>
              <a:rPr lang="en-AU" sz="1200" dirty="0">
                <a:solidFill>
                  <a:srgbClr val="FFFFFF"/>
                </a:solidFill>
                <a:latin typeface="Segoe UI"/>
                <a:cs typeface="Segoe UI"/>
              </a:rPr>
              <a:t> the opportunity is clear.</a:t>
            </a:r>
            <a:endParaRPr sz="1050" baseline="3000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742" y="4212522"/>
            <a:ext cx="5653405" cy="15328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6350" marR="17780">
              <a:lnSpc>
                <a:spcPts val="3000"/>
              </a:lnSpc>
              <a:spcBef>
                <a:spcPts val="300"/>
              </a:spcBef>
            </a:pP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AI</a:t>
            </a:r>
            <a:r>
              <a:rPr sz="2600" spc="-1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could</a:t>
            </a:r>
            <a:r>
              <a:rPr sz="2600" spc="-1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add</a:t>
            </a:r>
            <a:r>
              <a:rPr sz="2600" spc="-1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$115</a:t>
            </a:r>
            <a:r>
              <a:rPr sz="2600" spc="-1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billion</a:t>
            </a:r>
            <a:r>
              <a:rPr sz="2600" spc="-1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to</a:t>
            </a:r>
            <a:r>
              <a:rPr sz="2600" spc="-10" dirty="0">
                <a:solidFill>
                  <a:schemeClr val="bg1"/>
                </a:solidFill>
                <a:latin typeface="Segoe UI"/>
                <a:cs typeface="Segoe UI"/>
              </a:rPr>
              <a:t> Australia’s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GDP</a:t>
            </a:r>
            <a:r>
              <a:rPr sz="2600" spc="-2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by</a:t>
            </a:r>
            <a:r>
              <a:rPr sz="2600" spc="-1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2030,</a:t>
            </a:r>
            <a:r>
              <a:rPr sz="2600" spc="-1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with</a:t>
            </a:r>
            <a:r>
              <a:rPr sz="2600" spc="-1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70%</a:t>
            </a:r>
            <a:r>
              <a:rPr sz="2600" spc="-2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of</a:t>
            </a:r>
            <a:r>
              <a:rPr sz="2600" spc="-1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that</a:t>
            </a:r>
            <a:r>
              <a:rPr sz="2600" spc="-1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spc="-20" dirty="0">
                <a:solidFill>
                  <a:schemeClr val="bg1"/>
                </a:solidFill>
                <a:latin typeface="Segoe UI"/>
                <a:cs typeface="Segoe UI"/>
              </a:rPr>
              <a:t>gain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coming</a:t>
            </a:r>
            <a:r>
              <a:rPr sz="2600" spc="-4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from</a:t>
            </a:r>
            <a:r>
              <a:rPr sz="2600" spc="-4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chemeClr val="bg1"/>
                </a:solidFill>
                <a:latin typeface="Segoe UI"/>
                <a:cs typeface="Segoe UI"/>
              </a:rPr>
              <a:t>greater</a:t>
            </a:r>
            <a:r>
              <a:rPr sz="2600" spc="-3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2600" spc="-10" dirty="0">
                <a:solidFill>
                  <a:schemeClr val="bg1"/>
                </a:solidFill>
                <a:latin typeface="Segoe UI"/>
                <a:cs typeface="Segoe UI"/>
              </a:rPr>
              <a:t>productivity.”</a:t>
            </a:r>
            <a:r>
              <a:rPr lang="en-AU" sz="1800" spc="-10" baseline="3000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lang="en-AU" sz="2400" spc="-10" baseline="30000" dirty="0">
                <a:solidFill>
                  <a:schemeClr val="bg1"/>
                </a:solidFill>
                <a:latin typeface="Segoe UI"/>
                <a:cs typeface="Segoe UI"/>
              </a:rPr>
              <a:t>5</a:t>
            </a:r>
            <a:endParaRPr sz="2400" baseline="31481" dirty="0">
              <a:solidFill>
                <a:schemeClr val="bg1"/>
              </a:solidFill>
              <a:latin typeface="Segoe UI"/>
              <a:cs typeface="Segoe UI"/>
            </a:endParaRPr>
          </a:p>
          <a:p>
            <a:pPr marL="6350">
              <a:spcBef>
                <a:spcPts val="1350"/>
              </a:spcBef>
            </a:pPr>
            <a:r>
              <a:rPr sz="1100" dirty="0">
                <a:solidFill>
                  <a:schemeClr val="bg1"/>
                </a:solidFill>
                <a:latin typeface="Segoe UI"/>
                <a:cs typeface="Segoe UI"/>
              </a:rPr>
              <a:t>–</a:t>
            </a:r>
            <a:r>
              <a:rPr sz="1100" spc="-3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spc="-10" dirty="0">
                <a:solidFill>
                  <a:schemeClr val="bg1"/>
                </a:solidFill>
                <a:latin typeface="Segoe UI"/>
                <a:cs typeface="Segoe UI"/>
              </a:rPr>
              <a:t>Steven</a:t>
            </a:r>
            <a:r>
              <a:rPr sz="1100" spc="-3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chemeClr val="bg1"/>
                </a:solidFill>
                <a:latin typeface="Segoe UI"/>
                <a:cs typeface="Segoe UI"/>
              </a:rPr>
              <a:t>Worrall,</a:t>
            </a:r>
            <a:r>
              <a:rPr sz="1100" spc="-3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chemeClr val="bg1"/>
                </a:solidFill>
                <a:latin typeface="Segoe UI"/>
                <a:cs typeface="Segoe UI"/>
              </a:rPr>
              <a:t>former</a:t>
            </a:r>
            <a:r>
              <a:rPr sz="1100" spc="-3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chemeClr val="bg1"/>
                </a:solidFill>
                <a:latin typeface="Segoe UI"/>
                <a:cs typeface="Segoe UI"/>
              </a:rPr>
              <a:t>Managing</a:t>
            </a:r>
            <a:r>
              <a:rPr sz="1100" spc="-3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Segoe UI"/>
                <a:cs typeface="Segoe UI"/>
              </a:rPr>
              <a:t>Director,</a:t>
            </a:r>
            <a:r>
              <a:rPr sz="1100" spc="-35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chemeClr val="bg1"/>
                </a:solidFill>
                <a:latin typeface="Segoe UI"/>
                <a:cs typeface="Segoe UI"/>
              </a:rPr>
              <a:t>Microsoft</a:t>
            </a:r>
            <a:r>
              <a:rPr sz="1100" spc="-30" dirty="0">
                <a:solidFill>
                  <a:schemeClr val="bg1"/>
                </a:solidFill>
                <a:latin typeface="Segoe UI"/>
                <a:cs typeface="Segoe UI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egoe UI"/>
                <a:cs typeface="Segoe UI"/>
              </a:rPr>
              <a:t>ANZ</a:t>
            </a:r>
            <a:endParaRPr sz="1100" dirty="0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E7C51A-FE95-F7E6-A3A1-F321C68FFF36}"/>
              </a:ext>
            </a:extLst>
          </p:cNvPr>
          <p:cNvSpPr txBox="1"/>
          <p:nvPr/>
        </p:nvSpPr>
        <p:spPr>
          <a:xfrm>
            <a:off x="7892216" y="10087454"/>
            <a:ext cx="60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pc="-15" baseline="31481" dirty="0">
                <a:latin typeface="Segoe UI"/>
                <a:cs typeface="Segoe UI"/>
              </a:rPr>
              <a:t>4</a:t>
            </a:r>
            <a:endParaRPr lang="en-US" dirty="0"/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DB26672-F92B-8DA2-4080-39AA5103F8A2}"/>
              </a:ext>
            </a:extLst>
          </p:cNvPr>
          <p:cNvSpPr txBox="1"/>
          <p:nvPr/>
        </p:nvSpPr>
        <p:spPr>
          <a:xfrm>
            <a:off x="3878262" y="1532052"/>
            <a:ext cx="3124200" cy="842538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challenge: </a:t>
            </a:r>
          </a:p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unify your data, eliminate silos and prepare for AI – all while reducing complexity and cost?</a:t>
            </a:r>
            <a:endParaRPr lang="en-AU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object 7" descr="$PPTXTitle">
            <a:extLst>
              <a:ext uri="{FF2B5EF4-FFF2-40B4-BE49-F238E27FC236}">
                <a16:creationId xmlns:a16="http://schemas.microsoft.com/office/drawing/2014/main" id="{9639412F-0B2F-1BE3-4EEE-BE6DC0A1A777}"/>
              </a:ext>
            </a:extLst>
          </p:cNvPr>
          <p:cNvSpPr txBox="1">
            <a:spLocks/>
          </p:cNvSpPr>
          <p:nvPr/>
        </p:nvSpPr>
        <p:spPr>
          <a:xfrm>
            <a:off x="479742" y="6184748"/>
            <a:ext cx="6652895" cy="57002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>
            <a:lvl1pPr>
              <a:defRPr sz="3000" b="0" i="0">
                <a:solidFill>
                  <a:srgbClr val="0078D4"/>
                </a:solidFill>
                <a:latin typeface="Segoe UI"/>
                <a:ea typeface="+mj-ea"/>
                <a:cs typeface="Segoe UI"/>
              </a:defRPr>
            </a:lvl1pPr>
          </a:lstStyle>
          <a:p>
            <a:pPr>
              <a:spcBef>
                <a:spcPts val="844"/>
              </a:spcBef>
            </a:pPr>
            <a:r>
              <a:rPr lang="en-AU" spc="-60" dirty="0">
                <a:solidFill>
                  <a:srgbClr val="FFFFFF"/>
                </a:solidFill>
              </a:rPr>
              <a:t>Unify your data with Microsoft DAP</a:t>
            </a:r>
            <a:endParaRPr lang="en-AU" spc="-30" dirty="0">
              <a:solidFill>
                <a:srgbClr val="FFFFFF"/>
              </a:solidFill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7A2227FC-0F49-6B34-68F8-8A1349F33568}"/>
              </a:ext>
            </a:extLst>
          </p:cNvPr>
          <p:cNvSpPr txBox="1"/>
          <p:nvPr/>
        </p:nvSpPr>
        <p:spPr>
          <a:xfrm>
            <a:off x="479742" y="6905143"/>
            <a:ext cx="2855356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Microsoft's Data Analytics Platform gives you everything you need to connect your data, drive smarter decisions and prepare for AI, all in one unified, scalable platform.</a:t>
            </a:r>
          </a:p>
          <a:p>
            <a:endParaRPr 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 the heart of Fabric is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OneLake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 single, logical data lake for your entire </a:t>
            </a:r>
            <a:r>
              <a:rPr lang="en-US" sz="12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BEDEBBB2-BB3C-06F9-8C85-5FB1890C4DF4}"/>
              </a:ext>
            </a:extLst>
          </p:cNvPr>
          <p:cNvSpPr txBox="1"/>
          <p:nvPr/>
        </p:nvSpPr>
        <p:spPr>
          <a:xfrm>
            <a:off x="3878262" y="6905143"/>
            <a:ext cx="2976078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One set of data that acts as a single source of truth, without moving or duplicating it. Start where you are and grow at your own pace – begin with Power BI and reporting, add data integration and warehousing as needs grow, and scale to real-time analytics and AI when you're ready.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erson holding a colorful object&#10;&#10;AI-generated content may be incorrect.">
            <a:extLst>
              <a:ext uri="{FF2B5EF4-FFF2-40B4-BE49-F238E27FC236}">
                <a16:creationId xmlns:a16="http://schemas.microsoft.com/office/drawing/2014/main" id="{FB0278C5-65F6-C044-5B22-52C49BCDDC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6348"/>
            <a:ext cx="7559999" cy="1069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3B9A7A-4354-3C48-F543-8872E5FFA1AC}"/>
              </a:ext>
            </a:extLst>
          </p:cNvPr>
          <p:cNvSpPr/>
          <p:nvPr/>
        </p:nvSpPr>
        <p:spPr>
          <a:xfrm>
            <a:off x="-1" y="0"/>
            <a:ext cx="7559676" cy="5727700"/>
          </a:xfrm>
          <a:prstGeom prst="rect">
            <a:avLst/>
          </a:prstGeom>
          <a:gradFill>
            <a:gsLst>
              <a:gs pos="0">
                <a:srgbClr val="FFFCFA"/>
              </a:gs>
              <a:gs pos="100000">
                <a:srgbClr val="F9F0E8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2B6C97-F8D4-68C7-ECB8-162576B67439}"/>
              </a:ext>
            </a:extLst>
          </p:cNvPr>
          <p:cNvSpPr/>
          <p:nvPr/>
        </p:nvSpPr>
        <p:spPr>
          <a:xfrm>
            <a:off x="611188" y="3367376"/>
            <a:ext cx="6218555" cy="813599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3FBE9-0FBF-CC88-D53A-36EE899C01C4}"/>
              </a:ext>
            </a:extLst>
          </p:cNvPr>
          <p:cNvSpPr/>
          <p:nvPr/>
        </p:nvSpPr>
        <p:spPr>
          <a:xfrm>
            <a:off x="611188" y="2412767"/>
            <a:ext cx="6218555" cy="813764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0079F-3D50-35FD-0B31-196F3D94513B}"/>
              </a:ext>
            </a:extLst>
          </p:cNvPr>
          <p:cNvSpPr/>
          <p:nvPr/>
        </p:nvSpPr>
        <p:spPr>
          <a:xfrm>
            <a:off x="611188" y="4321820"/>
            <a:ext cx="6218555" cy="813599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36A4FA-D4B8-33BC-686E-A47151D6D5CD}"/>
              </a:ext>
            </a:extLst>
          </p:cNvPr>
          <p:cNvSpPr/>
          <p:nvPr/>
        </p:nvSpPr>
        <p:spPr>
          <a:xfrm>
            <a:off x="611188" y="1458323"/>
            <a:ext cx="6218555" cy="813599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598737" y="635078"/>
            <a:ext cx="609815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  <a:latin typeface="+mj-lt"/>
                <a:cs typeface="+mj-cs"/>
              </a:rPr>
              <a:t>Built for business growth and security</a:t>
            </a:r>
            <a:endParaRPr dirty="0">
              <a:gradFill>
                <a:gsLst>
                  <a:gs pos="1000">
                    <a:srgbClr val="0078D4"/>
                  </a:gs>
                  <a:gs pos="47000">
                    <a:srgbClr val="C03BC4"/>
                  </a:gs>
                  <a:gs pos="100000">
                    <a:srgbClr val="F4364C"/>
                  </a:gs>
                </a:gsLst>
                <a:lin ang="0" scaled="1"/>
              </a:gradFill>
              <a:latin typeface="+mj-lt"/>
              <a:cs typeface="+mj-c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r="4692"/>
          <a:stretch/>
        </p:blipFill>
        <p:spPr>
          <a:xfrm>
            <a:off x="-331" y="7859514"/>
            <a:ext cx="7560005" cy="282931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21EE737C-9907-B6F7-BA06-51CCC23DB20A}"/>
              </a:ext>
            </a:extLst>
          </p:cNvPr>
          <p:cNvSpPr/>
          <p:nvPr/>
        </p:nvSpPr>
        <p:spPr>
          <a:xfrm>
            <a:off x="6109685" y="1627886"/>
            <a:ext cx="431800" cy="431800"/>
          </a:xfrm>
          <a:prstGeom prst="ellipse">
            <a:avLst/>
          </a:prstGeom>
          <a:gradFill>
            <a:gsLst>
              <a:gs pos="27000">
                <a:srgbClr val="C03BC4"/>
              </a:gs>
              <a:gs pos="100000">
                <a:srgbClr val="FFA3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419EF1B-7FBE-3A01-F673-EE7AA13B51C7}"/>
              </a:ext>
            </a:extLst>
          </p:cNvPr>
          <p:cNvSpPr/>
          <p:nvPr/>
        </p:nvSpPr>
        <p:spPr>
          <a:xfrm>
            <a:off x="6109685" y="3538544"/>
            <a:ext cx="431800" cy="431800"/>
          </a:xfrm>
          <a:prstGeom prst="ellipse">
            <a:avLst/>
          </a:prstGeom>
          <a:gradFill>
            <a:gsLst>
              <a:gs pos="27000">
                <a:srgbClr val="C03BC4"/>
              </a:gs>
              <a:gs pos="100000">
                <a:srgbClr val="FFA3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B2E92C-263B-D0EA-016D-CC976948138A}"/>
              </a:ext>
            </a:extLst>
          </p:cNvPr>
          <p:cNvSpPr/>
          <p:nvPr/>
        </p:nvSpPr>
        <p:spPr>
          <a:xfrm>
            <a:off x="6109685" y="2628106"/>
            <a:ext cx="431800" cy="431800"/>
          </a:xfrm>
          <a:prstGeom prst="ellipse">
            <a:avLst/>
          </a:prstGeom>
          <a:gradFill>
            <a:gsLst>
              <a:gs pos="27000">
                <a:srgbClr val="C03BC4"/>
              </a:gs>
              <a:gs pos="100000">
                <a:srgbClr val="FFA3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F314401-D4EF-F581-8673-33A6CC17E1F0}"/>
              </a:ext>
            </a:extLst>
          </p:cNvPr>
          <p:cNvSpPr/>
          <p:nvPr/>
        </p:nvSpPr>
        <p:spPr>
          <a:xfrm>
            <a:off x="6109685" y="4458467"/>
            <a:ext cx="431800" cy="431800"/>
          </a:xfrm>
          <a:prstGeom prst="ellipse">
            <a:avLst/>
          </a:prstGeom>
          <a:gradFill>
            <a:gsLst>
              <a:gs pos="27000">
                <a:srgbClr val="C03BC4"/>
              </a:gs>
              <a:gs pos="100000">
                <a:srgbClr val="FFA3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8F4647-AC03-91EE-831F-C2465177466D}"/>
              </a:ext>
            </a:extLst>
          </p:cNvPr>
          <p:cNvSpPr/>
          <p:nvPr/>
        </p:nvSpPr>
        <p:spPr>
          <a:xfrm>
            <a:off x="611188" y="5276266"/>
            <a:ext cx="6218555" cy="813599"/>
          </a:xfrm>
          <a:prstGeom prst="rect">
            <a:avLst/>
          </a:prstGeom>
          <a:solidFill>
            <a:schemeClr val="bg1">
              <a:alpha val="6583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FA0507D-2293-B8AF-F412-093FC91BD8D8}"/>
              </a:ext>
            </a:extLst>
          </p:cNvPr>
          <p:cNvSpPr/>
          <p:nvPr/>
        </p:nvSpPr>
        <p:spPr>
          <a:xfrm>
            <a:off x="6109685" y="5443625"/>
            <a:ext cx="431800" cy="431800"/>
          </a:xfrm>
          <a:prstGeom prst="ellipse">
            <a:avLst/>
          </a:prstGeom>
          <a:gradFill>
            <a:gsLst>
              <a:gs pos="27000">
                <a:srgbClr val="C03BC4"/>
              </a:gs>
              <a:gs pos="100000">
                <a:srgbClr val="FFA3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2964F4-48C6-1B0C-B7D8-F9BB2ED5D149}"/>
              </a:ext>
            </a:extLst>
          </p:cNvPr>
          <p:cNvSpPr txBox="1"/>
          <p:nvPr/>
        </p:nvSpPr>
        <p:spPr>
          <a:xfrm>
            <a:off x="728717" y="4397010"/>
            <a:ext cx="3780890" cy="8463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Builds on what you already own</a:t>
            </a:r>
          </a:p>
          <a:p>
            <a:pPr>
              <a:spcBef>
                <a:spcPts val="300"/>
              </a:spcBef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Extends Microsoft 365, Power BI, Azure and Dynamics 365, with no rip-and-replace.</a:t>
            </a:r>
          </a:p>
          <a:p>
            <a:pPr>
              <a:spcBef>
                <a:spcPts val="300"/>
              </a:spcBef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A07C7-69B2-5679-6D8B-C25E1EC53094}"/>
              </a:ext>
            </a:extLst>
          </p:cNvPr>
          <p:cNvSpPr txBox="1"/>
          <p:nvPr/>
        </p:nvSpPr>
        <p:spPr>
          <a:xfrm>
            <a:off x="728717" y="1558128"/>
            <a:ext cx="3909271" cy="88485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One platform, all your data</a:t>
            </a:r>
            <a:endParaRPr lang="en-US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Bring together data integration, engineering, warehousing, analytics and BI in a single SaaS solution.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endParaRPr lang="en-US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657A2A-D157-3118-7F81-586C10716822}"/>
              </a:ext>
            </a:extLst>
          </p:cNvPr>
          <p:cNvSpPr txBox="1"/>
          <p:nvPr/>
        </p:nvSpPr>
        <p:spPr>
          <a:xfrm>
            <a:off x="728717" y="2511403"/>
            <a:ext cx="3268248" cy="92333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Insights your business can trust</a:t>
            </a:r>
            <a:endParaRPr lang="en-US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Give every team access to consistent, governed data, without duplicating or moving it.</a:t>
            </a:r>
          </a:p>
          <a:p>
            <a:pPr>
              <a:spcBef>
                <a:spcPts val="300"/>
              </a:spcBef>
              <a:spcAft>
                <a:spcPts val="600"/>
              </a:spcAft>
              <a:buNone/>
            </a:pPr>
            <a:endParaRPr lang="en-US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0167D5-3FD8-32E6-9EE2-740520893575}"/>
              </a:ext>
            </a:extLst>
          </p:cNvPr>
          <p:cNvSpPr txBox="1"/>
          <p:nvPr/>
        </p:nvSpPr>
        <p:spPr>
          <a:xfrm>
            <a:off x="728717" y="5375288"/>
            <a:ext cx="4522013" cy="846386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Governance and compliance built in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Consistent data access, lineage and compliance across all workloads through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OneLake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and Microsoft Purview. </a:t>
            </a:r>
          </a:p>
          <a:p>
            <a:pPr>
              <a:spcBef>
                <a:spcPts val="300"/>
              </a:spcBef>
            </a:pP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6415CA-65EC-FCD0-893B-61D2D4565F7B}"/>
              </a:ext>
            </a:extLst>
          </p:cNvPr>
          <p:cNvSpPr txBox="1"/>
          <p:nvPr/>
        </p:nvSpPr>
        <p:spPr>
          <a:xfrm>
            <a:off x="728717" y="3470207"/>
            <a:ext cx="3780890" cy="92333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300"/>
              </a:spcBef>
              <a:buNone/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AI-ready by design</a:t>
            </a:r>
            <a:endParaRPr lang="en-US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Arial" panose="020B0604020202020204" pitchFamily="34" charset="0"/>
                <a:cs typeface="Segoe UI" panose="020B0502040204020203" pitchFamily="34" charset="0"/>
              </a:rPr>
              <a:t>Build the data foundation your AI initiatives need, with built-in Copilot capabilities.</a:t>
            </a:r>
          </a:p>
          <a:p>
            <a:pPr>
              <a:spcBef>
                <a:spcPts val="300"/>
              </a:spcBef>
              <a:spcAft>
                <a:spcPts val="600"/>
              </a:spcAft>
              <a:buNone/>
            </a:pPr>
            <a:endParaRPr lang="en-US" sz="1000" dirty="0">
              <a:solidFill>
                <a:srgbClr val="000000"/>
              </a:solidFill>
              <a:effectLst/>
              <a:latin typeface="Segoe UI" panose="020B0502040204020203" pitchFamily="34" charset="0"/>
              <a:ea typeface="Arial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037E3-E4B5-A7CD-ABD1-16DFB8B2D3A1}"/>
              </a:ext>
            </a:extLst>
          </p:cNvPr>
          <p:cNvSpPr txBox="1"/>
          <p:nvPr/>
        </p:nvSpPr>
        <p:spPr>
          <a:xfrm>
            <a:off x="598737" y="6389033"/>
            <a:ext cx="6231005" cy="871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25000"/>
              </a:lnSpc>
              <a:spcBef>
                <a:spcPts val="100"/>
              </a:spcBef>
              <a:spcAft>
                <a:spcPts val="600"/>
              </a:spcAft>
              <a:buNone/>
            </a:pPr>
            <a:r>
              <a:rPr lang="en-US" sz="1750" b="1" dirty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Did you know?</a:t>
            </a:r>
          </a:p>
          <a:p>
            <a:pPr>
              <a:lnSpc>
                <a:spcPct val="125000"/>
              </a:lnSpc>
              <a:spcAft>
                <a:spcPts val="600"/>
              </a:spcAft>
              <a:buNone/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If you're already using Power BI, Microsoft 365 Business Premium, E3 or E5, you may already have access to parts of the Microsoft Data Analytics Platform that you haven’t yet activated.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4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B6B0375D-828C-375F-1FE2-1FD8040EBD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50" r="6058"/>
          <a:stretch>
            <a:fillRect/>
          </a:stretch>
        </p:blipFill>
        <p:spPr>
          <a:xfrm rot="5400000">
            <a:off x="-1566866" y="1566863"/>
            <a:ext cx="10693402" cy="75596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B7DF7D8-CD6A-0A43-793C-231E3660CC89}"/>
              </a:ext>
            </a:extLst>
          </p:cNvPr>
          <p:cNvSpPr/>
          <p:nvPr/>
        </p:nvSpPr>
        <p:spPr>
          <a:xfrm>
            <a:off x="-1" y="0"/>
            <a:ext cx="7559676" cy="5727700"/>
          </a:xfrm>
          <a:prstGeom prst="rect">
            <a:avLst/>
          </a:prstGeom>
          <a:gradFill>
            <a:gsLst>
              <a:gs pos="0">
                <a:srgbClr val="FFFCFA"/>
              </a:gs>
              <a:gs pos="100000">
                <a:srgbClr val="F9F0E8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598487" y="1315855"/>
            <a:ext cx="6202045" cy="2148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Having a unified analytics platform is an essential building block for AI. It eliminates data silos, is scalable and adaptable, and offers streamlined data management across your entire environment.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AI-ready data foundation</a:t>
            </a:r>
            <a:b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Microsoft Fabric provides the unified data platform your AI initiatives need, from built-in Copilot solutions to custom machine learning models.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From BI to AI without re-architecting</a:t>
            </a:r>
            <a:b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Start with reporting and dashboards today and scale to advanced analytics, real-time insights and AI-driven scenarios as your needs grow.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lvl="0" indent="-171450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AI and Copilot built in</a:t>
            </a:r>
            <a:br>
              <a:rPr lang="en-AU" sz="1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Analyse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data, generate insights and automate workflows without complex integrations. 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object 11" descr="$PPTXTitle"/>
          <p:cNvSpPr txBox="1">
            <a:spLocks noGrp="1"/>
          </p:cNvSpPr>
          <p:nvPr>
            <p:ph type="title"/>
          </p:nvPr>
        </p:nvSpPr>
        <p:spPr>
          <a:xfrm>
            <a:off x="598487" y="635077"/>
            <a:ext cx="49415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pc="-20" dirty="0">
                <a:solidFill>
                  <a:srgbClr val="C03BC4"/>
                </a:solidFill>
              </a:rPr>
              <a:t>Your data, ready for AI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98487" y="4058296"/>
            <a:ext cx="394398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AU" sz="1750" b="1" dirty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DAP in action</a:t>
            </a:r>
            <a:endParaRPr sz="1750" b="1" dirty="0">
              <a:solidFill>
                <a:srgbClr val="C03BC4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8489" y="4446297"/>
            <a:ext cx="2082776" cy="1486833"/>
          </a:xfrm>
          <a:custGeom>
            <a:avLst/>
            <a:gdLst/>
            <a:ahLst/>
            <a:cxnLst/>
            <a:rect l="l" t="t" r="r" b="b"/>
            <a:pathLst>
              <a:path w="6218555" h="1856739">
                <a:moveTo>
                  <a:pt x="6218402" y="0"/>
                </a:moveTo>
                <a:lnTo>
                  <a:pt x="0" y="0"/>
                </a:lnTo>
                <a:lnTo>
                  <a:pt x="0" y="1856676"/>
                </a:lnTo>
                <a:lnTo>
                  <a:pt x="6218402" y="1856676"/>
                </a:lnTo>
                <a:lnTo>
                  <a:pt x="6218402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E48602F3-4139-AAAE-45FF-79D8F4652EAD}"/>
              </a:ext>
            </a:extLst>
          </p:cNvPr>
          <p:cNvSpPr/>
          <p:nvPr/>
        </p:nvSpPr>
        <p:spPr>
          <a:xfrm>
            <a:off x="2768431" y="4446297"/>
            <a:ext cx="2082776" cy="1486833"/>
          </a:xfrm>
          <a:custGeom>
            <a:avLst/>
            <a:gdLst/>
            <a:ahLst/>
            <a:cxnLst/>
            <a:rect l="l" t="t" r="r" b="b"/>
            <a:pathLst>
              <a:path w="6218555" h="1856739">
                <a:moveTo>
                  <a:pt x="6218402" y="0"/>
                </a:moveTo>
                <a:lnTo>
                  <a:pt x="0" y="0"/>
                </a:lnTo>
                <a:lnTo>
                  <a:pt x="0" y="1856676"/>
                </a:lnTo>
                <a:lnTo>
                  <a:pt x="6218402" y="1856676"/>
                </a:lnTo>
                <a:lnTo>
                  <a:pt x="6218402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40E26AA9-71F2-3874-9839-A45C9986CA7B}"/>
              </a:ext>
            </a:extLst>
          </p:cNvPr>
          <p:cNvSpPr/>
          <p:nvPr/>
        </p:nvSpPr>
        <p:spPr>
          <a:xfrm>
            <a:off x="4939258" y="4446297"/>
            <a:ext cx="2082776" cy="1486833"/>
          </a:xfrm>
          <a:custGeom>
            <a:avLst/>
            <a:gdLst/>
            <a:ahLst/>
            <a:cxnLst/>
            <a:rect l="l" t="t" r="r" b="b"/>
            <a:pathLst>
              <a:path w="6218555" h="1856739">
                <a:moveTo>
                  <a:pt x="6218402" y="0"/>
                </a:moveTo>
                <a:lnTo>
                  <a:pt x="0" y="0"/>
                </a:lnTo>
                <a:lnTo>
                  <a:pt x="0" y="1856676"/>
                </a:lnTo>
                <a:lnTo>
                  <a:pt x="6218402" y="1856676"/>
                </a:lnTo>
                <a:lnTo>
                  <a:pt x="6218402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1382" y="4523087"/>
            <a:ext cx="1835096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Retail &amp; Consumer Goods</a:t>
            </a:r>
            <a:br>
              <a:rPr lang="en-AU" sz="1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Unify POS, e-commerce and supply chain data with Microsoft Fabric – enabling real-time visibility across sales, inventory and customer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behaviour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for faster, smarter decisions.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0288" y="4523087"/>
            <a:ext cx="1926264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Manufacturing &amp; Industrial</a:t>
            </a:r>
            <a:b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Connect OT and IT data with Microsoft Fabric and Azure Synapse to support predictive maintenance – reducing unplanned downtime and improving efficiency.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6211" y="4523086"/>
            <a:ext cx="1753870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Financial Services</a:t>
            </a:r>
            <a:br>
              <a:rPr lang="en-US" sz="10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Bring together data ingestion, real-time analytics and compliance controls with Microsoft Fabric – enabling faster fraud detection and improved regulatory reporting.</a:t>
            </a:r>
            <a:endParaRPr lang="en-A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object 14">
            <a:extLst>
              <a:ext uri="{FF2B5EF4-FFF2-40B4-BE49-F238E27FC236}">
                <a16:creationId xmlns:a16="http://schemas.microsoft.com/office/drawing/2014/main" id="{8E2D86D0-1DF3-EB53-DF5C-A488715F1D4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9632" r="4" b="19534"/>
          <a:stretch>
            <a:fillRect/>
          </a:stretch>
        </p:blipFill>
        <p:spPr>
          <a:xfrm>
            <a:off x="-331" y="7114904"/>
            <a:ext cx="7560005" cy="3573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17BDE057-ACD0-858C-C549-547D94EB3126}"/>
              </a:ext>
            </a:extLst>
          </p:cNvPr>
          <p:cNvSpPr/>
          <p:nvPr/>
        </p:nvSpPr>
        <p:spPr>
          <a:xfrm>
            <a:off x="3659187" y="7979213"/>
            <a:ext cx="3232150" cy="873125"/>
          </a:xfrm>
          <a:custGeom>
            <a:avLst/>
            <a:gdLst/>
            <a:ahLst/>
            <a:cxnLst/>
            <a:rect l="l" t="t" r="r" b="b"/>
            <a:pathLst>
              <a:path w="3232150" h="873125">
                <a:moveTo>
                  <a:pt x="3231603" y="0"/>
                </a:moveTo>
                <a:lnTo>
                  <a:pt x="0" y="0"/>
                </a:lnTo>
                <a:lnTo>
                  <a:pt x="0" y="872693"/>
                </a:lnTo>
                <a:lnTo>
                  <a:pt x="3231603" y="872693"/>
                </a:lnTo>
                <a:lnTo>
                  <a:pt x="3231603" y="0"/>
                </a:lnTo>
                <a:close/>
              </a:path>
            </a:pathLst>
          </a:custGeom>
          <a:solidFill>
            <a:srgbClr val="FFFFFF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 descr="$PPTXTitle">
            <a:extLst>
              <a:ext uri="{FF2B5EF4-FFF2-40B4-BE49-F238E27FC236}">
                <a16:creationId xmlns:a16="http://schemas.microsoft.com/office/drawing/2014/main" id="{C5ED2085-F54C-C365-3C33-AD41924B8D29}"/>
              </a:ext>
            </a:extLst>
          </p:cNvPr>
          <p:cNvSpPr txBox="1">
            <a:spLocks/>
          </p:cNvSpPr>
          <p:nvPr/>
        </p:nvSpPr>
        <p:spPr>
          <a:xfrm>
            <a:off x="495003" y="2053902"/>
            <a:ext cx="6104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AU" sz="400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We</a:t>
            </a:r>
            <a:r>
              <a:rPr lang="en-AU" sz="4000" spc="-2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spc="-3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support</a:t>
            </a:r>
            <a:r>
              <a:rPr lang="en-AU" sz="4000" spc="-2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you</a:t>
            </a:r>
            <a:r>
              <a:rPr lang="en-AU" sz="4000" spc="-21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at</a:t>
            </a:r>
            <a:r>
              <a:rPr lang="en-AU" sz="4000" spc="-2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every</a:t>
            </a:r>
            <a:r>
              <a:rPr lang="en-AU" sz="4000" spc="-215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 </a:t>
            </a:r>
            <a:r>
              <a:rPr lang="en-AU" sz="4000" spc="-20" dirty="0">
                <a:gradFill>
                  <a:gsLst>
                    <a:gs pos="1000">
                      <a:srgbClr val="0078D4"/>
                    </a:gs>
                    <a:gs pos="47000">
                      <a:srgbClr val="C03BC4"/>
                    </a:gs>
                    <a:gs pos="100000">
                      <a:srgbClr val="F4364C"/>
                    </a:gs>
                  </a:gsLst>
                  <a:lin ang="0" scaled="1"/>
                </a:gradFill>
              </a:rPr>
              <a:t>step</a:t>
            </a:r>
            <a:endParaRPr lang="en-AU" sz="4000" dirty="0">
              <a:gradFill>
                <a:gsLst>
                  <a:gs pos="1000">
                    <a:srgbClr val="0078D4"/>
                  </a:gs>
                  <a:gs pos="47000">
                    <a:srgbClr val="C03BC4"/>
                  </a:gs>
                  <a:gs pos="100000">
                    <a:srgbClr val="F4364C"/>
                  </a:gs>
                </a:gsLst>
                <a:lin ang="0" scaled="1"/>
              </a:gradFill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7FB5632B-9F8A-C6B5-EB3A-4D0AB52B4481}"/>
              </a:ext>
            </a:extLst>
          </p:cNvPr>
          <p:cNvSpPr txBox="1"/>
          <p:nvPr/>
        </p:nvSpPr>
        <p:spPr>
          <a:xfrm>
            <a:off x="497347" y="2819263"/>
            <a:ext cx="59594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AU" sz="1600" b="1" dirty="0">
                <a:latin typeface="Segoe UI Semibold"/>
                <a:cs typeface="Segoe UI Semibold"/>
              </a:rPr>
              <a:t>From data assessment through implementation and deployment to ongoing managed services, we help you unify your data and prepare for AI.</a:t>
            </a:r>
            <a:endParaRPr sz="1600" dirty="0">
              <a:latin typeface="Segoe UI Semibold"/>
              <a:cs typeface="Segoe UI Semibold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3BA5F4DC-F7E5-833B-FCDB-3B4B0AC23E99}"/>
              </a:ext>
            </a:extLst>
          </p:cNvPr>
          <p:cNvSpPr/>
          <p:nvPr/>
        </p:nvSpPr>
        <p:spPr>
          <a:xfrm>
            <a:off x="2380536" y="571505"/>
            <a:ext cx="0" cy="575310"/>
          </a:xfrm>
          <a:custGeom>
            <a:avLst/>
            <a:gdLst/>
            <a:ahLst/>
            <a:cxnLst/>
            <a:rect l="l" t="t" r="r" b="b"/>
            <a:pathLst>
              <a:path h="575310">
                <a:moveTo>
                  <a:pt x="0" y="0"/>
                </a:moveTo>
                <a:lnTo>
                  <a:pt x="0" y="5750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934FD5CB-F7B8-ACF8-9854-7F7C56E70657}"/>
              </a:ext>
            </a:extLst>
          </p:cNvPr>
          <p:cNvSpPr txBox="1"/>
          <p:nvPr/>
        </p:nvSpPr>
        <p:spPr>
          <a:xfrm>
            <a:off x="3646488" y="4356100"/>
            <a:ext cx="3300729" cy="2392478"/>
          </a:xfrm>
          <a:prstGeom prst="rect">
            <a:avLst/>
          </a:prstGeom>
        </p:spPr>
        <p:txBody>
          <a:bodyPr vert="horz" wrap="square" lIns="0" tIns="15240" rIns="0" bIns="0" rtlCol="0">
            <a:noAutofit/>
          </a:bodyPr>
          <a:lstStyle/>
          <a:p>
            <a:pPr marL="12700">
              <a:spcBef>
                <a:spcPts val="120"/>
              </a:spcBef>
            </a:pPr>
            <a:r>
              <a:rPr sz="2550" dirty="0">
                <a:solidFill>
                  <a:srgbClr val="0078D4"/>
                </a:solidFill>
                <a:latin typeface="Segoe UI"/>
                <a:cs typeface="Segoe UI"/>
              </a:rPr>
              <a:t>About</a:t>
            </a:r>
            <a:r>
              <a:rPr sz="2550" spc="-114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550" spc="-25" dirty="0">
                <a:solidFill>
                  <a:srgbClr val="0078D4"/>
                </a:solidFill>
                <a:latin typeface="Segoe UI"/>
                <a:cs typeface="Segoe UI"/>
              </a:rPr>
              <a:t>&lt;partner</a:t>
            </a:r>
            <a:r>
              <a:rPr sz="2550" spc="-114" dirty="0">
                <a:solidFill>
                  <a:srgbClr val="0078D4"/>
                </a:solidFill>
                <a:latin typeface="Segoe UI"/>
                <a:cs typeface="Segoe UI"/>
              </a:rPr>
              <a:t> </a:t>
            </a:r>
            <a:r>
              <a:rPr sz="2550" spc="-20" dirty="0">
                <a:solidFill>
                  <a:srgbClr val="0078D4"/>
                </a:solidFill>
                <a:latin typeface="Segoe UI"/>
                <a:cs typeface="Segoe UI"/>
              </a:rPr>
              <a:t>name&gt;</a:t>
            </a:r>
            <a:endParaRPr sz="2550" dirty="0">
              <a:latin typeface="Segoe UI"/>
              <a:cs typeface="Segoe UI"/>
            </a:endParaRPr>
          </a:p>
          <a:p>
            <a:pPr marL="12700" marR="469265">
              <a:lnSpc>
                <a:spcPct val="103200"/>
              </a:lnSpc>
              <a:spcBef>
                <a:spcPts val="1250"/>
              </a:spcBef>
            </a:pPr>
            <a:r>
              <a:rPr sz="1050" dirty="0">
                <a:latin typeface="Segoe UI"/>
                <a:cs typeface="Segoe UI"/>
              </a:rPr>
              <a:t>[Add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partner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description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–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</a:t>
            </a:r>
            <a:r>
              <a:rPr sz="1050" spc="-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few</a:t>
            </a:r>
            <a:r>
              <a:rPr sz="1050" spc="-10" dirty="0">
                <a:latin typeface="Segoe UI"/>
                <a:cs typeface="Segoe UI"/>
              </a:rPr>
              <a:t> sentences </a:t>
            </a:r>
            <a:r>
              <a:rPr sz="1050" dirty="0">
                <a:latin typeface="Segoe UI"/>
                <a:cs typeface="Segoe UI"/>
              </a:rPr>
              <a:t>about</a:t>
            </a:r>
            <a:r>
              <a:rPr sz="1050" spc="-15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your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expertise,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approach</a:t>
            </a:r>
            <a:r>
              <a:rPr sz="1050" spc="-10" dirty="0">
                <a:latin typeface="Segoe UI"/>
                <a:cs typeface="Segoe UI"/>
              </a:rPr>
              <a:t> </a:t>
            </a:r>
            <a:r>
              <a:rPr sz="1050" dirty="0">
                <a:latin typeface="Segoe UI"/>
                <a:cs typeface="Segoe UI"/>
              </a:rPr>
              <a:t>or</a:t>
            </a:r>
            <a:r>
              <a:rPr sz="1050" spc="-10" dirty="0">
                <a:latin typeface="Segoe UI"/>
                <a:cs typeface="Segoe UI"/>
              </a:rPr>
              <a:t> credentials]</a:t>
            </a:r>
            <a:endParaRPr sz="1050" dirty="0">
              <a:latin typeface="Segoe UI"/>
              <a:cs typeface="Segoe UI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84E97CEA-3DB4-99C5-2C67-F3CD9E159A77}"/>
              </a:ext>
            </a:extLst>
          </p:cNvPr>
          <p:cNvSpPr txBox="1"/>
          <p:nvPr/>
        </p:nvSpPr>
        <p:spPr>
          <a:xfrm>
            <a:off x="3659187" y="7979212"/>
            <a:ext cx="3232150" cy="760978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009650" marR="1032510">
              <a:lnSpc>
                <a:spcPct val="104200"/>
              </a:lnSpc>
              <a:spcBef>
                <a:spcPts val="890"/>
              </a:spcBef>
            </a:pPr>
            <a:r>
              <a:rPr sz="1000" b="1" dirty="0">
                <a:latin typeface="Segoe UI"/>
                <a:cs typeface="Segoe UI"/>
              </a:rPr>
              <a:t>Get</a:t>
            </a:r>
            <a:r>
              <a:rPr sz="1000" b="1" spc="-5" dirty="0">
                <a:latin typeface="Segoe UI"/>
                <a:cs typeface="Segoe UI"/>
              </a:rPr>
              <a:t> </a:t>
            </a:r>
            <a:r>
              <a:rPr sz="1000" b="1" dirty="0">
                <a:latin typeface="Segoe UI"/>
                <a:cs typeface="Segoe UI"/>
              </a:rPr>
              <a:t>in</a:t>
            </a:r>
            <a:r>
              <a:rPr sz="1000" b="1" spc="-5" dirty="0">
                <a:latin typeface="Segoe UI"/>
                <a:cs typeface="Segoe UI"/>
              </a:rPr>
              <a:t> </a:t>
            </a:r>
            <a:r>
              <a:rPr sz="1000" b="1" spc="-10" dirty="0">
                <a:latin typeface="Segoe UI"/>
                <a:cs typeface="Segoe UI"/>
              </a:rPr>
              <a:t>touch </a:t>
            </a:r>
            <a:r>
              <a:rPr sz="1000" dirty="0">
                <a:latin typeface="Segoe UI"/>
                <a:cs typeface="Segoe UI"/>
              </a:rPr>
              <a:t>[Contact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Name,</a:t>
            </a:r>
            <a:r>
              <a:rPr sz="1000" spc="-35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Title] </a:t>
            </a:r>
            <a:r>
              <a:rPr sz="1000" dirty="0">
                <a:latin typeface="Segoe UI"/>
                <a:cs typeface="Segoe UI"/>
              </a:rPr>
              <a:t>[Email] </a:t>
            </a:r>
            <a:r>
              <a:rPr sz="1000" spc="-10" dirty="0">
                <a:latin typeface="Segoe UI"/>
                <a:cs typeface="Segoe UI"/>
              </a:rPr>
              <a:t>[Phone]</a:t>
            </a:r>
            <a:endParaRPr sz="1000" dirty="0">
              <a:latin typeface="Segoe UI"/>
              <a:cs typeface="Segoe UI"/>
            </a:endParaRPr>
          </a:p>
          <a:p>
            <a:pPr marL="1009650">
              <a:spcBef>
                <a:spcPts val="50"/>
              </a:spcBef>
            </a:pPr>
            <a:r>
              <a:rPr sz="1000" dirty="0">
                <a:latin typeface="Segoe UI"/>
                <a:cs typeface="Segoe UI"/>
              </a:rPr>
              <a:t>Learn</a:t>
            </a:r>
            <a:r>
              <a:rPr sz="1000" spc="-25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more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dirty="0">
                <a:latin typeface="Segoe UI"/>
                <a:cs typeface="Segoe UI"/>
              </a:rPr>
              <a:t>at:</a:t>
            </a:r>
            <a:r>
              <a:rPr sz="1000" spc="-20" dirty="0">
                <a:latin typeface="Segoe UI"/>
                <a:cs typeface="Segoe UI"/>
              </a:rPr>
              <a:t> </a:t>
            </a:r>
            <a:r>
              <a:rPr sz="1000" spc="-10" dirty="0">
                <a:latin typeface="Segoe UI"/>
                <a:cs typeface="Segoe UI"/>
              </a:rPr>
              <a:t>[Website]</a:t>
            </a:r>
            <a:endParaRPr sz="1000" dirty="0">
              <a:latin typeface="Segoe UI"/>
              <a:cs typeface="Segoe UI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7BBECFF7-5422-55DD-AFD9-732FA94FF1BF}"/>
              </a:ext>
            </a:extLst>
          </p:cNvPr>
          <p:cNvSpPr txBox="1"/>
          <p:nvPr/>
        </p:nvSpPr>
        <p:spPr>
          <a:xfrm>
            <a:off x="3646488" y="9105430"/>
            <a:ext cx="368363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938" indent="-130175">
              <a:tabLst>
                <a:tab pos="130175" algn="l"/>
              </a:tabLst>
            </a:pPr>
            <a:r>
              <a:rPr lang="en-US" sz="7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References:</a:t>
            </a:r>
            <a:endParaRPr lang="en-AU" sz="7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4938" indent="-130175">
              <a:tabLst>
                <a:tab pos="130175" algn="l"/>
              </a:tabLs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	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Secoda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700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Unleashing the Power of Data: Study Shows 2/3 of Company Data Goes Unused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2024</a:t>
            </a:r>
            <a:endParaRPr lang="en-AU" sz="7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4938" indent="-130175">
              <a:tabLst>
                <a:tab pos="130175" algn="l"/>
              </a:tabLs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	Gartner, </a:t>
            </a:r>
            <a:r>
              <a:rPr lang="en-US" sz="700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Gartner Survey Finds 61% of Organisations Are Evolving Their D&amp;A Operating Model Because of AI Technologies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2024</a:t>
            </a:r>
            <a:endParaRPr lang="en-AU" sz="7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4938" indent="-130175">
              <a:tabLst>
                <a:tab pos="130175" algn="l"/>
              </a:tabLs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	</a:t>
            </a:r>
            <a:r>
              <a:rPr lang="en-US" sz="7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Hakkoda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700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of Data Report 2024</a:t>
            </a:r>
            <a:endParaRPr lang="en-AU" sz="7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34938" indent="-130175">
              <a:tabLst>
                <a:tab pos="130175" algn="l"/>
              </a:tabLst>
            </a:pPr>
            <a:r>
              <a:rPr lang="en-AU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	Tech Research Asia, Dicker Data and Microsoft: </a:t>
            </a:r>
            <a:r>
              <a:rPr lang="en-AU" sz="700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Strategic Partner Shift</a:t>
            </a:r>
            <a:r>
              <a:rPr lang="en-AU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2025</a:t>
            </a:r>
          </a:p>
          <a:p>
            <a:pPr marL="134938" indent="-130175">
              <a:tabLst>
                <a:tab pos="130175" algn="l"/>
              </a:tabLst>
            </a:pPr>
            <a:r>
              <a:rPr lang="en-AU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	AFR, </a:t>
            </a:r>
            <a:r>
              <a:rPr lang="en-AU" sz="700" u="sng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summit can be AI’s ‘Team Australia’ moment</a:t>
            </a:r>
            <a:r>
              <a:rPr lang="en-AU" sz="7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2025</a:t>
            </a:r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21A0502E-9E8A-1850-714E-1AB5A76E98B9}"/>
              </a:ext>
            </a:extLst>
          </p:cNvPr>
          <p:cNvSpPr/>
          <p:nvPr/>
        </p:nvSpPr>
        <p:spPr>
          <a:xfrm>
            <a:off x="3781578" y="8113668"/>
            <a:ext cx="612775" cy="612775"/>
          </a:xfrm>
          <a:custGeom>
            <a:avLst/>
            <a:gdLst/>
            <a:ahLst/>
            <a:cxnLst/>
            <a:rect l="l" t="t" r="r" b="b"/>
            <a:pathLst>
              <a:path w="612775" h="612775">
                <a:moveTo>
                  <a:pt x="443191" y="297510"/>
                </a:moveTo>
                <a:lnTo>
                  <a:pt x="440715" y="291909"/>
                </a:lnTo>
                <a:lnTo>
                  <a:pt x="436359" y="287959"/>
                </a:lnTo>
                <a:lnTo>
                  <a:pt x="308457" y="171958"/>
                </a:lnTo>
                <a:lnTo>
                  <a:pt x="301358" y="167728"/>
                </a:lnTo>
                <a:lnTo>
                  <a:pt x="293446" y="166585"/>
                </a:lnTo>
                <a:lnTo>
                  <a:pt x="285699" y="168490"/>
                </a:lnTo>
                <a:lnTo>
                  <a:pt x="279044" y="173393"/>
                </a:lnTo>
                <a:lnTo>
                  <a:pt x="274815" y="180505"/>
                </a:lnTo>
                <a:lnTo>
                  <a:pt x="273672" y="188404"/>
                </a:lnTo>
                <a:lnTo>
                  <a:pt x="275577" y="196151"/>
                </a:lnTo>
                <a:lnTo>
                  <a:pt x="280479" y="202806"/>
                </a:lnTo>
                <a:lnTo>
                  <a:pt x="368414" y="282562"/>
                </a:lnTo>
                <a:lnTo>
                  <a:pt x="163601" y="282562"/>
                </a:lnTo>
                <a:lnTo>
                  <a:pt x="155498" y="284200"/>
                </a:lnTo>
                <a:lnTo>
                  <a:pt x="148869" y="288671"/>
                </a:lnTo>
                <a:lnTo>
                  <a:pt x="144411" y="295287"/>
                </a:lnTo>
                <a:lnTo>
                  <a:pt x="142773" y="303377"/>
                </a:lnTo>
                <a:lnTo>
                  <a:pt x="144411" y="311492"/>
                </a:lnTo>
                <a:lnTo>
                  <a:pt x="148869" y="318109"/>
                </a:lnTo>
                <a:lnTo>
                  <a:pt x="155498" y="322580"/>
                </a:lnTo>
                <a:lnTo>
                  <a:pt x="163601" y="324205"/>
                </a:lnTo>
                <a:lnTo>
                  <a:pt x="368414" y="324205"/>
                </a:lnTo>
                <a:lnTo>
                  <a:pt x="280479" y="403961"/>
                </a:lnTo>
                <a:lnTo>
                  <a:pt x="275577" y="410616"/>
                </a:lnTo>
                <a:lnTo>
                  <a:pt x="273672" y="418376"/>
                </a:lnTo>
                <a:lnTo>
                  <a:pt x="274815" y="426275"/>
                </a:lnTo>
                <a:lnTo>
                  <a:pt x="279044" y="433374"/>
                </a:lnTo>
                <a:lnTo>
                  <a:pt x="283159" y="437908"/>
                </a:lnTo>
                <a:lnTo>
                  <a:pt x="288798" y="440207"/>
                </a:lnTo>
                <a:lnTo>
                  <a:pt x="299466" y="440207"/>
                </a:lnTo>
                <a:lnTo>
                  <a:pt x="304469" y="438416"/>
                </a:lnTo>
                <a:lnTo>
                  <a:pt x="440715" y="314858"/>
                </a:lnTo>
                <a:lnTo>
                  <a:pt x="443191" y="309257"/>
                </a:lnTo>
                <a:lnTo>
                  <a:pt x="443191" y="297510"/>
                </a:lnTo>
                <a:close/>
              </a:path>
              <a:path w="612775" h="612775">
                <a:moveTo>
                  <a:pt x="612724" y="306362"/>
                </a:moveTo>
                <a:lnTo>
                  <a:pt x="608711" y="256743"/>
                </a:lnTo>
                <a:lnTo>
                  <a:pt x="597090" y="209638"/>
                </a:lnTo>
                <a:lnTo>
                  <a:pt x="578485" y="165696"/>
                </a:lnTo>
                <a:lnTo>
                  <a:pt x="571080" y="153784"/>
                </a:lnTo>
                <a:lnTo>
                  <a:pt x="571080" y="306362"/>
                </a:lnTo>
                <a:lnTo>
                  <a:pt x="566813" y="353885"/>
                </a:lnTo>
                <a:lnTo>
                  <a:pt x="554494" y="398640"/>
                </a:lnTo>
                <a:lnTo>
                  <a:pt x="534898" y="439864"/>
                </a:lnTo>
                <a:lnTo>
                  <a:pt x="508749" y="476821"/>
                </a:lnTo>
                <a:lnTo>
                  <a:pt x="476821" y="508749"/>
                </a:lnTo>
                <a:lnTo>
                  <a:pt x="439877" y="534885"/>
                </a:lnTo>
                <a:lnTo>
                  <a:pt x="398640" y="554494"/>
                </a:lnTo>
                <a:lnTo>
                  <a:pt x="353885" y="566813"/>
                </a:lnTo>
                <a:lnTo>
                  <a:pt x="306362" y="571080"/>
                </a:lnTo>
                <a:lnTo>
                  <a:pt x="258838" y="566813"/>
                </a:lnTo>
                <a:lnTo>
                  <a:pt x="214083" y="554494"/>
                </a:lnTo>
                <a:lnTo>
                  <a:pt x="172859" y="534885"/>
                </a:lnTo>
                <a:lnTo>
                  <a:pt x="135902" y="508749"/>
                </a:lnTo>
                <a:lnTo>
                  <a:pt x="103974" y="476821"/>
                </a:lnTo>
                <a:lnTo>
                  <a:pt x="77838" y="439864"/>
                </a:lnTo>
                <a:lnTo>
                  <a:pt x="58229" y="398640"/>
                </a:lnTo>
                <a:lnTo>
                  <a:pt x="45923" y="353885"/>
                </a:lnTo>
                <a:lnTo>
                  <a:pt x="41643" y="306362"/>
                </a:lnTo>
                <a:lnTo>
                  <a:pt x="45923" y="258838"/>
                </a:lnTo>
                <a:lnTo>
                  <a:pt x="58229" y="214083"/>
                </a:lnTo>
                <a:lnTo>
                  <a:pt x="77838" y="172859"/>
                </a:lnTo>
                <a:lnTo>
                  <a:pt x="103974" y="135902"/>
                </a:lnTo>
                <a:lnTo>
                  <a:pt x="135902" y="103974"/>
                </a:lnTo>
                <a:lnTo>
                  <a:pt x="172859" y="77838"/>
                </a:lnTo>
                <a:lnTo>
                  <a:pt x="214083" y="58229"/>
                </a:lnTo>
                <a:lnTo>
                  <a:pt x="258838" y="45923"/>
                </a:lnTo>
                <a:lnTo>
                  <a:pt x="306362" y="41643"/>
                </a:lnTo>
                <a:lnTo>
                  <a:pt x="353885" y="45923"/>
                </a:lnTo>
                <a:lnTo>
                  <a:pt x="398640" y="58229"/>
                </a:lnTo>
                <a:lnTo>
                  <a:pt x="439877" y="77838"/>
                </a:lnTo>
                <a:lnTo>
                  <a:pt x="476821" y="103974"/>
                </a:lnTo>
                <a:lnTo>
                  <a:pt x="508749" y="135902"/>
                </a:lnTo>
                <a:lnTo>
                  <a:pt x="534898" y="172859"/>
                </a:lnTo>
                <a:lnTo>
                  <a:pt x="554494" y="214083"/>
                </a:lnTo>
                <a:lnTo>
                  <a:pt x="566813" y="258838"/>
                </a:lnTo>
                <a:lnTo>
                  <a:pt x="571080" y="306362"/>
                </a:lnTo>
                <a:lnTo>
                  <a:pt x="571080" y="153784"/>
                </a:lnTo>
                <a:lnTo>
                  <a:pt x="522897" y="89839"/>
                </a:lnTo>
                <a:lnTo>
                  <a:pt x="487184" y="59194"/>
                </a:lnTo>
                <a:lnTo>
                  <a:pt x="447040" y="34251"/>
                </a:lnTo>
                <a:lnTo>
                  <a:pt x="403098" y="15646"/>
                </a:lnTo>
                <a:lnTo>
                  <a:pt x="355993" y="4013"/>
                </a:lnTo>
                <a:lnTo>
                  <a:pt x="306362" y="0"/>
                </a:lnTo>
                <a:lnTo>
                  <a:pt x="256743" y="4013"/>
                </a:lnTo>
                <a:lnTo>
                  <a:pt x="209638" y="15646"/>
                </a:lnTo>
                <a:lnTo>
                  <a:pt x="165696" y="34251"/>
                </a:lnTo>
                <a:lnTo>
                  <a:pt x="125552" y="59194"/>
                </a:lnTo>
                <a:lnTo>
                  <a:pt x="89839" y="89839"/>
                </a:lnTo>
                <a:lnTo>
                  <a:pt x="59194" y="125552"/>
                </a:lnTo>
                <a:lnTo>
                  <a:pt x="34251" y="165696"/>
                </a:lnTo>
                <a:lnTo>
                  <a:pt x="15646" y="209638"/>
                </a:lnTo>
                <a:lnTo>
                  <a:pt x="4025" y="256743"/>
                </a:lnTo>
                <a:lnTo>
                  <a:pt x="0" y="306362"/>
                </a:lnTo>
                <a:lnTo>
                  <a:pt x="4025" y="355993"/>
                </a:lnTo>
                <a:lnTo>
                  <a:pt x="15646" y="403098"/>
                </a:lnTo>
                <a:lnTo>
                  <a:pt x="34251" y="447040"/>
                </a:lnTo>
                <a:lnTo>
                  <a:pt x="59194" y="487184"/>
                </a:lnTo>
                <a:lnTo>
                  <a:pt x="89839" y="522897"/>
                </a:lnTo>
                <a:lnTo>
                  <a:pt x="125552" y="553542"/>
                </a:lnTo>
                <a:lnTo>
                  <a:pt x="165696" y="578485"/>
                </a:lnTo>
                <a:lnTo>
                  <a:pt x="209638" y="597077"/>
                </a:lnTo>
                <a:lnTo>
                  <a:pt x="256743" y="608711"/>
                </a:lnTo>
                <a:lnTo>
                  <a:pt x="306362" y="612724"/>
                </a:lnTo>
                <a:lnTo>
                  <a:pt x="355993" y="608711"/>
                </a:lnTo>
                <a:lnTo>
                  <a:pt x="403098" y="597077"/>
                </a:lnTo>
                <a:lnTo>
                  <a:pt x="447040" y="578485"/>
                </a:lnTo>
                <a:lnTo>
                  <a:pt x="458952" y="571080"/>
                </a:lnTo>
                <a:lnTo>
                  <a:pt x="487184" y="553542"/>
                </a:lnTo>
                <a:lnTo>
                  <a:pt x="522897" y="522897"/>
                </a:lnTo>
                <a:lnTo>
                  <a:pt x="553542" y="487184"/>
                </a:lnTo>
                <a:lnTo>
                  <a:pt x="578485" y="447040"/>
                </a:lnTo>
                <a:lnTo>
                  <a:pt x="597090" y="403098"/>
                </a:lnTo>
                <a:lnTo>
                  <a:pt x="608711" y="355993"/>
                </a:lnTo>
                <a:lnTo>
                  <a:pt x="612724" y="306362"/>
                </a:lnTo>
                <a:close/>
              </a:path>
            </a:pathLst>
          </a:custGeom>
          <a:solidFill>
            <a:srgbClr val="007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FCB1983-455E-BFE6-FEA5-65E10FD86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S logo gray - EMF">
            <a:extLst>
              <a:ext uri="{FF2B5EF4-FFF2-40B4-BE49-F238E27FC236}">
                <a16:creationId xmlns:a16="http://schemas.microsoft.com/office/drawing/2014/main" id="{51188C6F-046D-AA8F-3106-B4ADDB24BB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615552" y="682893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0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9" ma:contentTypeDescription="Create a new document." ma:contentTypeScope="" ma:versionID="65d142de00b233aed6266a85186ca42c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208678f1815efb23951adae69eb6fc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80636-C224-4EF4-ADFF-A5848C726F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BFE254-2F4A-4C10-9C76-014B6E09CFC1}">
  <ds:schemaRefs>
    <ds:schemaRef ds:uri="http://schemas.microsoft.com/office/2006/metadata/properties"/>
    <ds:schemaRef ds:uri="http://schemas.microsoft.com/office/infopath/2007/PartnerControls"/>
    <ds:schemaRef ds:uri="fdddb3d6-5bd7-4379-986a-b69d31005687"/>
    <ds:schemaRef ds:uri="912a965b-18ab-48f9-afa9-986d97207d9f"/>
    <ds:schemaRef ds:uri="c8e5ee5f-cdc9-400e-abeb-489c00a90ce7"/>
    <ds:schemaRef ds:uri="097bb821-340d-4a6b-ab9d-4a4be84d8d64"/>
  </ds:schemaRefs>
</ds:datastoreItem>
</file>

<file path=customXml/itemProps3.xml><?xml version="1.0" encoding="utf-8"?>
<ds:datastoreItem xmlns:ds="http://schemas.openxmlformats.org/officeDocument/2006/customXml" ds:itemID="{FF2ED590-79B3-4D80-99E2-07D9F7C0E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777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Data and AI are transforming business</vt:lpstr>
      <vt:lpstr>Built for business growth and security</vt:lpstr>
      <vt:lpstr>Your data, ready for AI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Corporation</dc:creator>
  <cp:lastModifiedBy>Mark Brewster</cp:lastModifiedBy>
  <cp:revision>35</cp:revision>
  <dcterms:created xsi:type="dcterms:W3CDTF">2025-11-19T00:11:03Z</dcterms:created>
  <dcterms:modified xsi:type="dcterms:W3CDTF">2026-04-14T04:56:33Z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Adobe InDesign 21.0 (Macintosh)</vt:lpwstr>
  </property>
  <property fmtid="{D5CDD505-2E9C-101B-9397-08002B2CF9AE}" pid="4" name="LastSaved">
    <vt:filetime>2025-11-19T00:00:00Z</vt:filetime>
  </property>
  <property fmtid="{D5CDD505-2E9C-101B-9397-08002B2CF9AE}" pid="5" name="Producer">
    <vt:lpwstr>Adobe PDF Library 18.0</vt:lpwstr>
  </property>
  <property fmtid="{D5CDD505-2E9C-101B-9397-08002B2CF9AE}" pid="6" name="ContentTypeId">
    <vt:lpwstr>0x01010089CE9D3728B5814FB45CEFA044557808</vt:lpwstr>
  </property>
  <property fmtid="{D5CDD505-2E9C-101B-9397-08002B2CF9AE}" pid="7" name="MediaServiceImageTags">
    <vt:lpwstr/>
  </property>
</Properties>
</file>